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8" r:id="rId3"/>
    <p:sldId id="257" r:id="rId4"/>
    <p:sldId id="259" r:id="rId5"/>
    <p:sldId id="262" r:id="rId6"/>
    <p:sldId id="261" r:id="rId7"/>
    <p:sldId id="264" r:id="rId8"/>
    <p:sldId id="265" r:id="rId9"/>
    <p:sldId id="266" r:id="rId10"/>
    <p:sldId id="263" r:id="rId11"/>
    <p:sldId id="293" r:id="rId12"/>
    <p:sldId id="294" r:id="rId13"/>
    <p:sldId id="295" r:id="rId14"/>
    <p:sldId id="296" r:id="rId15"/>
    <p:sldId id="297" r:id="rId16"/>
    <p:sldId id="290" r:id="rId17"/>
    <p:sldId id="260" r:id="rId18"/>
    <p:sldId id="277" r:id="rId19"/>
    <p:sldId id="278" r:id="rId20"/>
    <p:sldId id="292" r:id="rId21"/>
    <p:sldId id="291" r:id="rId22"/>
    <p:sldId id="279" r:id="rId23"/>
    <p:sldId id="280" r:id="rId24"/>
    <p:sldId id="281" r:id="rId25"/>
    <p:sldId id="282" r:id="rId26"/>
    <p:sldId id="289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64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288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172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099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1376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003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79785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714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30475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357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525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595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98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7260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972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872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2474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955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DB29663-C24E-4C80-A350-5023845E2D24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0E7887A-627D-4E45-8FDA-CF895B945D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503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microsoft.com/office/2007/relationships/hdphoto" Target="../media/hdphoto6.wdp"/><Relationship Id="rId12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png"/><Relationship Id="rId11" Type="http://schemas.openxmlformats.org/officeDocument/2006/relationships/image" Target="../media/image30.png"/><Relationship Id="rId5" Type="http://schemas.openxmlformats.org/officeDocument/2006/relationships/image" Target="../media/image33.pn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32.png"/><Relationship Id="rId9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0.png"/><Relationship Id="rId7" Type="http://schemas.openxmlformats.org/officeDocument/2006/relationships/image" Target="file:///D:\&#1051;&#1086;&#1087;&#1072;&#1090;&#1080;&#1085;\&#1092;&#1080;&#1083;&#1100;&#1090;&#1088;\&#1087;&#1088;&#1086;3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63.jpeg"/><Relationship Id="rId7" Type="http://schemas.openxmlformats.org/officeDocument/2006/relationships/image" Target="../media/image6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microsoft.com/office/2007/relationships/hdphoto" Target="../media/hdphoto8.wdp"/><Relationship Id="rId4" Type="http://schemas.openxmlformats.org/officeDocument/2006/relationships/image" Target="../media/image64.png"/><Relationship Id="rId9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1.png"/><Relationship Id="rId3" Type="http://schemas.openxmlformats.org/officeDocument/2006/relationships/image" Target="../media/image15.jpeg"/><Relationship Id="rId7" Type="http://schemas.microsoft.com/office/2007/relationships/hdphoto" Target="../media/hdphoto2.wdp"/><Relationship Id="rId12" Type="http://schemas.microsoft.com/office/2007/relationships/hdphoto" Target="../media/hdphoto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microsoft.com/office/2007/relationships/hdphoto" Target="../media/hdphoto1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3.wdp"/><Relationship Id="rId1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ravo-ukraine.org.ua/resyrsi/kz/ugolovnyj-kodeks-ukrainy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987260" y="-12140855"/>
            <a:ext cx="49291875" cy="32146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065" y="-30893"/>
            <a:ext cx="1309816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0485" y="2672193"/>
            <a:ext cx="4522573" cy="25207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309816" y="397815"/>
            <a:ext cx="9712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  <a:cs typeface="Aparajita" panose="020B0604020202020204" pitchFamily="34" charset="0"/>
              </a:rPr>
              <a:t>Урок гражданской защиты во 2 классе</a:t>
            </a:r>
            <a:endParaRPr lang="ru-RU" sz="3600" b="1" dirty="0">
              <a:solidFill>
                <a:schemeClr val="tx2"/>
              </a:solidFill>
              <a:latin typeface="Batang" panose="02030600000101010101" pitchFamily="18" charset="-127"/>
              <a:ea typeface="Batang" panose="02030600000101010101" pitchFamily="18" charset="-127"/>
              <a:cs typeface="Aparajita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5482" y="3398107"/>
            <a:ext cx="5066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/>
              <a:t>Загорняк</a:t>
            </a:r>
            <a:r>
              <a:rPr lang="ru-RU" sz="2400" dirty="0"/>
              <a:t> Юлия </a:t>
            </a:r>
            <a:r>
              <a:rPr lang="ru-RU" sz="2400" dirty="0" smtClean="0"/>
              <a:t>Васильевна,</a:t>
            </a:r>
            <a:endParaRPr lang="ru-RU" sz="2400" dirty="0"/>
          </a:p>
          <a:p>
            <a:r>
              <a:rPr lang="ru-RU" sz="2400" dirty="0" smtClean="0"/>
              <a:t>учитель начальных классов</a:t>
            </a:r>
          </a:p>
          <a:p>
            <a:r>
              <a:rPr lang="ru-RU" sz="2400" dirty="0"/>
              <a:t>с</a:t>
            </a:r>
            <a:r>
              <a:rPr lang="ru-RU" sz="2400" dirty="0" smtClean="0"/>
              <a:t>пециалист  1 категории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481" y="1285875"/>
            <a:ext cx="3595815" cy="19515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6346" y="1896146"/>
            <a:ext cx="2607365" cy="25444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8591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1014" y="597255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Утверждать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, что в Украине и в самом деле все абсолютно тихо и нет вообще никаких проявлений терроризма, было бы неверно и опасно.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4428" y="1931832"/>
            <a:ext cx="6130344" cy="3219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656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23493" y="473788"/>
            <a:ext cx="10225825" cy="15696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  <a:cs typeface="Aharoni" panose="02010803020104030203" pitchFamily="2" charset="-79"/>
              </a:rPr>
              <a:t>Террористический </a:t>
            </a:r>
            <a:r>
              <a:rPr lang="ru-RU" sz="4800" dirty="0" smtClean="0">
                <a:solidFill>
                  <a:srgbClr val="002060"/>
                </a:solidFill>
                <a:cs typeface="Aharoni" panose="02010803020104030203" pitchFamily="2" charset="-79"/>
              </a:rPr>
              <a:t>акт. Нахождение взрывчатых веществ около школы. 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91955" y="2081750"/>
            <a:ext cx="78277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Взрывоопасные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предметы – это</a:t>
            </a:r>
            <a:endParaRPr lang="uk-UA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9903" y="2746372"/>
            <a:ext cx="805788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None/>
            </a:pPr>
            <a:r>
              <a:rPr lang="ru-RU" sz="4000" dirty="0">
                <a:solidFill>
                  <a:srgbClr val="800000"/>
                </a:solidFill>
              </a:rPr>
              <a:t>устройства или вещества, которые при определенных условиях (ударе, трении, нагревании, сотрясении, радиосигнале и других внешних воздействиях) могут взрываться.</a:t>
            </a:r>
          </a:p>
        </p:txBody>
      </p:sp>
      <p:pic>
        <p:nvPicPr>
          <p:cNvPr id="7" name="Picture 2" descr="http://www.gradremstroy.ru/wp-content/gallery/images_atom/bom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7786" y="4148512"/>
            <a:ext cx="2782855" cy="20871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287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17431" y="758711"/>
            <a:ext cx="10328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Comic Sans MS" pitchFamily="66" charset="0"/>
              </a:rPr>
              <a:t>Промышленные взрывоопасные предметы</a:t>
            </a:r>
            <a:endParaRPr lang="uk-UA" sz="3200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15921" y="1343486"/>
            <a:ext cx="92856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800000"/>
                </a:solidFill>
              </a:rPr>
              <a:t>Изготовлены в промышленных условиях для ВС, правоохранительных органов и некоторых производств</a:t>
            </a:r>
            <a:endParaRPr lang="ru-RU" sz="2800" dirty="0"/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7431" y="3120919"/>
            <a:ext cx="1871662" cy="9334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017431" y="4054369"/>
            <a:ext cx="1871662" cy="757237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7431" y="4811606"/>
            <a:ext cx="1871662" cy="6477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017431" y="2621983"/>
            <a:ext cx="18716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МИНЫ</a:t>
            </a:r>
            <a:endParaRPr lang="uk-UA" sz="2400" b="1" dirty="0">
              <a:solidFill>
                <a:srgbClr val="FF0000"/>
              </a:solidFill>
            </a:endParaRPr>
          </a:p>
        </p:txBody>
      </p:sp>
      <p:pic>
        <p:nvPicPr>
          <p:cNvPr id="11" name="Picture 4" descr="http://news.nikcity.com/storage/images/2012_06/43174_1_400x400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13707" y="3083648"/>
            <a:ext cx="1368152" cy="136815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713668" y="2621983"/>
            <a:ext cx="1592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ГРАНАТЫ</a:t>
            </a:r>
            <a:endParaRPr lang="uk-UA" sz="2000" b="1" dirty="0">
              <a:solidFill>
                <a:srgbClr val="FF0000"/>
              </a:solidFill>
            </a:endParaRPr>
          </a:p>
        </p:txBody>
      </p:sp>
      <p:pic>
        <p:nvPicPr>
          <p:cNvPr id="13" name="Picture 17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958032" y="5231548"/>
            <a:ext cx="1468525" cy="833438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4813707" y="4619563"/>
            <a:ext cx="20734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ТРОТИЛОВЫЕ </a:t>
            </a:r>
          </a:p>
          <a:p>
            <a:r>
              <a:rPr lang="ru-RU" b="1" dirty="0">
                <a:solidFill>
                  <a:srgbClr val="FF0000"/>
                </a:solidFill>
              </a:rPr>
              <a:t>ШАШКИ</a:t>
            </a:r>
            <a:endParaRPr lang="uk-UA" b="1" dirty="0">
              <a:solidFill>
                <a:srgbClr val="FF0000"/>
              </a:solidFill>
            </a:endParaRPr>
          </a:p>
        </p:txBody>
      </p:sp>
      <p:graphicFrame>
        <p:nvGraphicFramePr>
          <p:cNvPr id="1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001907"/>
              </p:ext>
            </p:extLst>
          </p:nvPr>
        </p:nvGraphicFramePr>
        <p:xfrm>
          <a:off x="8966119" y="3249287"/>
          <a:ext cx="2135470" cy="115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Точечный рисунок" r:id="rId10" imgW="1390844" imgH="952633" progId="PBrush">
                  <p:embed/>
                </p:oleObj>
              </mc:Choice>
              <mc:Fallback>
                <p:oleObj name="Точечный рисунок" r:id="rId10" imgW="1390844" imgH="952633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6119" y="3249287"/>
                        <a:ext cx="2135470" cy="11535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8737666" y="2621983"/>
            <a:ext cx="25923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АРТИЛЛЕРИЙСКИЕ 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СНАРЯДЫ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966119" y="5231548"/>
            <a:ext cx="2135470" cy="833438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8784604" y="4546811"/>
            <a:ext cx="2498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АВИАЦИОННЫЕ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 БОМБЫ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27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0157" y="707196"/>
            <a:ext cx="104318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Comic Sans MS" pitchFamily="66" charset="0"/>
              </a:rPr>
              <a:t>Самодельные взрывоопасные предметы</a:t>
            </a:r>
            <a:endParaRPr lang="uk-UA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60619" y="1291971"/>
            <a:ext cx="82553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800000"/>
                </a:solidFill>
              </a:rPr>
              <a:t>Изготовлены или доработаны кустарным способом - часто маскируют под обычные предметы.</a:t>
            </a:r>
            <a:endParaRPr lang="uk-UA" sz="2400" b="1" dirty="0"/>
          </a:p>
        </p:txBody>
      </p:sp>
      <p:pic>
        <p:nvPicPr>
          <p:cNvPr id="4" name="Picture 2" descr="http://www.wht.ru/picture/tl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390" y="2287417"/>
            <a:ext cx="2071289" cy="1280434"/>
          </a:xfrm>
          <a:prstGeom prst="rect">
            <a:avLst/>
          </a:prstGeom>
          <a:noFill/>
        </p:spPr>
      </p:pic>
      <p:pic>
        <p:nvPicPr>
          <p:cNvPr id="5" name="Picture 8" descr="http://www.ua.all.biz/img/ua/catalog/99275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8177" y="2267085"/>
            <a:ext cx="2160240" cy="1849617"/>
          </a:xfrm>
          <a:prstGeom prst="rect">
            <a:avLst/>
          </a:prstGeom>
          <a:noFill/>
        </p:spPr>
      </p:pic>
      <p:pic>
        <p:nvPicPr>
          <p:cNvPr id="6" name="Picture 6" descr="http://sunfood.com.ua/default/articles_0/387/main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52124" y="2138869"/>
            <a:ext cx="2333939" cy="1584176"/>
          </a:xfrm>
          <a:prstGeom prst="rect">
            <a:avLst/>
          </a:prstGeom>
          <a:noFill/>
        </p:spPr>
      </p:pic>
      <p:pic>
        <p:nvPicPr>
          <p:cNvPr id="7" name="Picture 4" descr="http://www.decor-ru.ru/image/products/4070241GD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390" y="4179453"/>
            <a:ext cx="1968155" cy="1800200"/>
          </a:xfrm>
          <a:prstGeom prst="rect">
            <a:avLst/>
          </a:prstGeom>
          <a:noFill/>
        </p:spPr>
      </p:pic>
      <p:pic>
        <p:nvPicPr>
          <p:cNvPr id="8" name="Picture 10" descr="http://www.myasnikov.com/wp-content/uploads/2014/06/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52124" y="4179453"/>
            <a:ext cx="2333939" cy="1800200"/>
          </a:xfrm>
          <a:prstGeom prst="rect">
            <a:avLst/>
          </a:prstGeom>
          <a:noFill/>
        </p:spPr>
      </p:pic>
      <p:pic>
        <p:nvPicPr>
          <p:cNvPr id="9" name="Picture 12" descr="http://www.ru.all.biz/img/ru/catalog/662712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36169" y="4179453"/>
            <a:ext cx="2232248" cy="17510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946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44995" y="552650"/>
            <a:ext cx="2353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solidFill>
                  <a:srgbClr val="FF0000"/>
                </a:solidFill>
                <a:latin typeface="Comic Sans MS" pitchFamily="66" charset="0"/>
              </a:rPr>
              <a:t>Помните!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42434" y="1198981"/>
            <a:ext cx="9156878" cy="1022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0000"/>
              </a:lnSpc>
              <a:buFont typeface="Wingdings" pitchFamily="2" charset="2"/>
              <a:buNone/>
            </a:pPr>
            <a:r>
              <a:rPr lang="ru-RU" sz="2800" b="1" dirty="0">
                <a:solidFill>
                  <a:srgbClr val="800000"/>
                </a:solidFill>
              </a:rPr>
              <a:t>Обнаружив </a:t>
            </a:r>
            <a:r>
              <a:rPr lang="ru-RU" sz="2800" b="1" dirty="0" smtClean="0">
                <a:solidFill>
                  <a:srgbClr val="800000"/>
                </a:solidFill>
              </a:rPr>
              <a:t>взрывоопасный предмет</a:t>
            </a:r>
            <a:r>
              <a:rPr lang="ru-RU" sz="2800" b="1" dirty="0">
                <a:solidFill>
                  <a:srgbClr val="800000"/>
                </a:solidFill>
              </a:rPr>
              <a:t>, следует</a:t>
            </a:r>
            <a:r>
              <a:rPr lang="ru-RU" sz="2800" b="1" dirty="0">
                <a:solidFill>
                  <a:srgbClr val="0000FF"/>
                </a:solidFill>
              </a:rPr>
              <a:t> </a:t>
            </a:r>
            <a:r>
              <a:rPr lang="ru-RU" sz="2800" b="1" u="sng" dirty="0" smtClean="0">
                <a:solidFill>
                  <a:srgbClr val="FF0000"/>
                </a:solidFill>
              </a:rPr>
              <a:t>немедленно</a:t>
            </a:r>
            <a:r>
              <a:rPr lang="ru-RU" sz="2800" b="1" dirty="0" smtClean="0">
                <a:solidFill>
                  <a:srgbClr val="FF0000"/>
                </a:solidFill>
              </a:rPr>
              <a:t>      </a:t>
            </a:r>
            <a:r>
              <a:rPr lang="ru-RU" sz="2800" b="1" dirty="0" smtClean="0">
                <a:solidFill>
                  <a:srgbClr val="800000"/>
                </a:solidFill>
              </a:rPr>
              <a:t>сообщить </a:t>
            </a:r>
            <a:r>
              <a:rPr lang="ru-RU" sz="2800" b="1" dirty="0">
                <a:solidFill>
                  <a:srgbClr val="800000"/>
                </a:solidFill>
              </a:rPr>
              <a:t>о нем в </a:t>
            </a:r>
            <a:r>
              <a:rPr lang="ru-RU" sz="2800" b="1" dirty="0" smtClean="0">
                <a:solidFill>
                  <a:srgbClr val="800000"/>
                </a:solidFill>
              </a:rPr>
              <a:t>правоохранительные </a:t>
            </a:r>
            <a:r>
              <a:rPr lang="ru-RU" sz="2800" b="1" dirty="0">
                <a:solidFill>
                  <a:srgbClr val="800000"/>
                </a:solidFill>
              </a:rPr>
              <a:t>органы!</a:t>
            </a:r>
            <a:endParaRPr lang="ru-RU" sz="2800" b="1" dirty="0"/>
          </a:p>
        </p:txBody>
      </p:sp>
      <p:pic>
        <p:nvPicPr>
          <p:cNvPr id="4" name="Picture 4" descr="http://slovovolyni.com/admin/files/images/news/259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940" y="3847421"/>
            <a:ext cx="3240360" cy="2315507"/>
          </a:xfrm>
          <a:prstGeom prst="rect">
            <a:avLst/>
          </a:prstGeom>
          <a:noFill/>
        </p:spPr>
      </p:pic>
      <p:pic>
        <p:nvPicPr>
          <p:cNvPr id="5" name="Picture 2" descr="http://www.pchelenok.com/pics/big/1C/2010062335-3-24-3245-3-245-562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0963" y="3834852"/>
            <a:ext cx="3336420" cy="23388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42434" y="3205698"/>
            <a:ext cx="23053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101</a:t>
            </a:r>
            <a:endParaRPr lang="uk-UA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27334" y="3341164"/>
            <a:ext cx="1050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102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949" y="2562643"/>
            <a:ext cx="2607365" cy="2544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216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3340" y="1736456"/>
            <a:ext cx="986521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Приближаться к предмету;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Трогать, перемещать</a:t>
            </a:r>
            <a:r>
              <a:rPr lang="en-US" sz="24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24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75000"/>
              </a:lnSpc>
              <a:buFont typeface="Wingdings" pitchFamily="2" charset="2"/>
              <a:buChar char="v"/>
            </a:pPr>
            <a:r>
              <a:rPr lang="ru-RU" sz="24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Тянуть и обрывать отходящие от них провода;</a:t>
            </a:r>
          </a:p>
          <a:p>
            <a:pPr>
              <a:lnSpc>
                <a:spcPct val="75000"/>
              </a:lnSpc>
              <a:buFont typeface="Wingdings" pitchFamily="2" charset="2"/>
              <a:buChar char="v"/>
            </a:pPr>
            <a:r>
              <a:rPr lang="ru-RU" sz="24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Разжигать вблизи костер или кидать в него предметы;</a:t>
            </a:r>
          </a:p>
          <a:p>
            <a:pPr>
              <a:lnSpc>
                <a:spcPct val="75000"/>
              </a:lnSpc>
              <a:buFont typeface="Wingdings" pitchFamily="2" charset="2"/>
              <a:buChar char="v"/>
            </a:pPr>
            <a:r>
              <a:rPr lang="ru-RU" sz="24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Курить, использовать средства мобильной и радиосвязи вблизи этих предметов;</a:t>
            </a:r>
          </a:p>
          <a:p>
            <a:pPr>
              <a:lnSpc>
                <a:spcPct val="75000"/>
              </a:lnSpc>
              <a:buFont typeface="Wingdings" pitchFamily="2" charset="2"/>
              <a:buChar char="v"/>
            </a:pPr>
            <a:r>
              <a:rPr lang="ru-RU" sz="24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Приносить найденный предмет в дом, школу, лагерь</a:t>
            </a:r>
            <a:r>
              <a:rPr lang="ru-RU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3340" y="792493"/>
            <a:ext cx="10328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buFont typeface="Wingdings" pitchFamily="2" charset="2"/>
              <a:buChar char="v"/>
            </a:pPr>
            <a:r>
              <a:rPr lang="ru-RU" sz="3200" b="1" dirty="0">
                <a:solidFill>
                  <a:srgbClr val="FF0000"/>
                </a:solidFill>
                <a:latin typeface="Comic Sans MS" pitchFamily="66" charset="0"/>
              </a:rPr>
              <a:t>При обнаружении взрывоопасных предметов категорически запрещается</a:t>
            </a:r>
            <a:r>
              <a:rPr lang="en-US" sz="3200" b="1" dirty="0">
                <a:solidFill>
                  <a:srgbClr val="FF0000"/>
                </a:solidFill>
                <a:latin typeface="Comic Sans MS" pitchFamily="66" charset="0"/>
              </a:rPr>
              <a:t>:</a:t>
            </a:r>
            <a:endParaRPr lang="uk-UA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44958" y="4358254"/>
            <a:ext cx="96376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отойти от места обнаружения предмета, сообщить в правоохранительные органы, указать место находки и указать время ее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обнаружения.</a:t>
            </a:r>
            <a:endParaRPr lang="uk-UA" sz="28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42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3" y="0"/>
            <a:ext cx="1228261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06600" y="539771"/>
            <a:ext cx="9407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Правила поведения при террористической угрозе: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60269" y="1294985"/>
            <a:ext cx="8196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B050"/>
                </a:solidFill>
              </a:rPr>
              <a:t>как можно меньше привлекать внимание </a:t>
            </a:r>
            <a:r>
              <a:rPr lang="ru-RU" sz="2400" b="1" dirty="0" smtClean="0">
                <a:solidFill>
                  <a:srgbClr val="00B050"/>
                </a:solidFill>
              </a:rPr>
              <a:t>террористов;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0269" y="1756650"/>
            <a:ext cx="62377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B050"/>
                </a:solidFill>
              </a:rPr>
              <a:t>никогда не </a:t>
            </a:r>
            <a:r>
              <a:rPr lang="ru-RU" sz="2400" b="1" dirty="0" smtClean="0">
                <a:solidFill>
                  <a:srgbClr val="00B050"/>
                </a:solidFill>
              </a:rPr>
              <a:t>проявлять </a:t>
            </a:r>
            <a:r>
              <a:rPr lang="ru-RU" sz="2400" b="1" dirty="0">
                <a:solidFill>
                  <a:srgbClr val="00B050"/>
                </a:solidFill>
              </a:rPr>
              <a:t>никаких </a:t>
            </a:r>
            <a:r>
              <a:rPr lang="ru-RU" sz="2400" b="1" dirty="0" smtClean="0">
                <a:solidFill>
                  <a:srgbClr val="00B050"/>
                </a:solidFill>
              </a:rPr>
              <a:t>инициатив;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60269" y="2310648"/>
            <a:ext cx="5839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B050"/>
                </a:solidFill>
              </a:rPr>
              <a:t>полное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>
                <a:solidFill>
                  <a:srgbClr val="00B050"/>
                </a:solidFill>
              </a:rPr>
              <a:t>повиновение, и ничего </a:t>
            </a:r>
            <a:r>
              <a:rPr lang="ru-RU" sz="2400" b="1" dirty="0" smtClean="0">
                <a:solidFill>
                  <a:srgbClr val="00B050"/>
                </a:solidFill>
              </a:rPr>
              <a:t>больше;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60269" y="2812317"/>
            <a:ext cx="41707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B050"/>
                </a:solidFill>
              </a:rPr>
              <a:t>избегать </a:t>
            </a:r>
            <a:r>
              <a:rPr lang="ru-RU" sz="2400" b="1" dirty="0" smtClean="0">
                <a:solidFill>
                  <a:srgbClr val="00B050"/>
                </a:solidFill>
              </a:rPr>
              <a:t>контакта глазами</a:t>
            </a:r>
            <a:r>
              <a:rPr lang="ru-RU" sz="2400" b="1" dirty="0" smtClean="0">
                <a:solidFill>
                  <a:srgbClr val="33CC33"/>
                </a:solidFill>
              </a:rPr>
              <a:t>;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06600" y="3285499"/>
            <a:ext cx="62706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B050"/>
                </a:solidFill>
              </a:rPr>
              <a:t>не</a:t>
            </a:r>
            <a:r>
              <a:rPr lang="ru-RU" sz="2400" b="1" dirty="0">
                <a:solidFill>
                  <a:srgbClr val="00B050"/>
                </a:solidFill>
              </a:rPr>
              <a:t> </a:t>
            </a:r>
            <a:r>
              <a:rPr lang="ru-RU" sz="2400" b="1" dirty="0" smtClean="0">
                <a:solidFill>
                  <a:srgbClr val="00B050"/>
                </a:solidFill>
              </a:rPr>
              <a:t>пытаться </a:t>
            </a:r>
            <a:r>
              <a:rPr lang="ru-RU" sz="2400" b="1" dirty="0">
                <a:solidFill>
                  <a:srgbClr val="00B050"/>
                </a:solidFill>
              </a:rPr>
              <a:t>договориться с </a:t>
            </a:r>
            <a:r>
              <a:rPr lang="ru-RU" sz="2400" b="1" dirty="0" smtClean="0">
                <a:solidFill>
                  <a:srgbClr val="00B050"/>
                </a:solidFill>
              </a:rPr>
              <a:t>террористами.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5698" y="3848282"/>
            <a:ext cx="10321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Постарайтесь </a:t>
            </a:r>
            <a:r>
              <a:rPr lang="ru-RU" sz="2400" b="1" dirty="0"/>
              <a:t>успокоиться и собраться с силами, чтобы продержаться до момента </a:t>
            </a:r>
            <a:r>
              <a:rPr lang="ru-RU" sz="2400" b="1" dirty="0" smtClean="0"/>
              <a:t>освобождения.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4647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allAtOnce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29049" y="597414"/>
            <a:ext cx="10441459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cs typeface="Aharoni" panose="02010803020104030203" pitchFamily="2" charset="-79"/>
              </a:rPr>
              <a:t> Террористический акт в рыб порту, с угрозой выброса аммиака</a:t>
            </a:r>
            <a:endParaRPr lang="ru-RU" sz="3200" dirty="0">
              <a:cs typeface="Aharoni" panose="02010803020104030203" pitchFamily="2" charset="-79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193" y="2051948"/>
            <a:ext cx="4361292" cy="25150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809" y="2051949"/>
            <a:ext cx="4295870" cy="25150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9582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261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80574" y="57153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Отравляющее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Вещество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200" dirty="0">
                <a:solidFill>
                  <a:srgbClr val="FF0000"/>
                </a:solidFill>
              </a:rPr>
              <a:t/>
            </a:r>
            <a:br>
              <a:rPr lang="ru-RU" sz="1200" dirty="0">
                <a:solidFill>
                  <a:srgbClr val="FF0000"/>
                </a:solidFill>
              </a:rPr>
            </a:br>
            <a:endParaRPr lang="uk-UA" sz="14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27" y="980664"/>
            <a:ext cx="2959525" cy="2047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2395" y="1741867"/>
            <a:ext cx="3672357" cy="21378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9395" y="3152496"/>
            <a:ext cx="3046926" cy="2047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229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1" y="0"/>
            <a:ext cx="12282616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28248" y="592257"/>
            <a:ext cx="6669583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schemeClr val="hlink"/>
                </a:solidFill>
              </a:rPr>
              <a:t>СОВРЕМЕННЫЕ  </a:t>
            </a:r>
            <a:r>
              <a:rPr lang="ru-RU" sz="2400" b="1" dirty="0" smtClean="0">
                <a:solidFill>
                  <a:schemeClr val="hlink"/>
                </a:solidFill>
              </a:rPr>
              <a:t>ФИЛЬТРУЮЩИЕ  </a:t>
            </a:r>
            <a:r>
              <a:rPr lang="ru-RU" sz="2400" b="1" dirty="0">
                <a:solidFill>
                  <a:schemeClr val="hlink"/>
                </a:solidFill>
              </a:rPr>
              <a:t>ПРОТИВОГАЗЫ</a:t>
            </a:r>
          </a:p>
        </p:txBody>
      </p:sp>
      <p:pic>
        <p:nvPicPr>
          <p:cNvPr id="6" name="Picture 23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8962" y="976245"/>
            <a:ext cx="1570281" cy="1965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7" name="Picture 8" descr="ГП-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5698" y="1027733"/>
            <a:ext cx="1361515" cy="196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8" name="Picture 9" descr="ПДФ-2Д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66662" y="999707"/>
            <a:ext cx="1405386" cy="196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10" name="Picture 21" descr="D:\Лопатин\фильтр\про3.jpg"/>
          <p:cNvPicPr>
            <a:picLocks noChangeAspect="1" noChangeArrowheads="1"/>
          </p:cNvPicPr>
          <p:nvPr/>
        </p:nvPicPr>
        <p:blipFill>
          <a:blip r:embed="rId6" r:link="rId7" cstate="print"/>
          <a:srcRect l="16072" t="8316" r="2910" b="5746"/>
          <a:stretch>
            <a:fillRect/>
          </a:stretch>
        </p:blipFill>
        <p:spPr bwMode="auto">
          <a:xfrm>
            <a:off x="3445695" y="3006904"/>
            <a:ext cx="1535487" cy="210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11" name="Picture 18" descr="PPF-95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64308" y="2941893"/>
            <a:ext cx="1487077" cy="210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1599547" y="2941893"/>
            <a:ext cx="1028700" cy="339060"/>
          </a:xfrm>
          <a:prstGeom prst="rect">
            <a:avLst/>
          </a:prstGeom>
          <a:solidFill>
            <a:srgbClr val="FFDCD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ПМГ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98631" y="3002631"/>
            <a:ext cx="944489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ПМГ-2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608134" y="3008142"/>
            <a:ext cx="1162498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ПДФ-2Д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07447" y="5041970"/>
            <a:ext cx="101662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ПФМ-1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564308" y="5087554"/>
            <a:ext cx="1340431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ППФ-95М</a:t>
            </a:r>
          </a:p>
        </p:txBody>
      </p:sp>
    </p:spTree>
    <p:extLst>
      <p:ext uri="{BB962C8B-B14F-4D97-AF65-F5344CB8AC3E}">
        <p14:creationId xmlns:p14="http://schemas.microsoft.com/office/powerpoint/2010/main" val="280337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45741" y="1659396"/>
            <a:ext cx="9662984" cy="2948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Предупреждение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возникновения ЧС.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Обучение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населения действиям при ЧС.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Оповещение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населения о возникновении ЧС.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Организация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и проведение спасательных работ.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Защита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населения от последствий ЧС.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21675" y="735771"/>
            <a:ext cx="3744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Задачи ГЗ: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87017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261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87144" y="617044"/>
            <a:ext cx="4487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ЗАЩИТА  ОТ  АММИАКА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29318" y="1078709"/>
            <a:ext cx="56298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>
                <a:solidFill>
                  <a:srgbClr val="002060"/>
                </a:solidFill>
              </a:rPr>
              <a:t>Надеть противогаз или ватно-марлевую повязку, смоченную 2% раствором лимонной </a:t>
            </a:r>
            <a:r>
              <a:rPr lang="ru-RU" sz="2800" dirty="0" smtClean="0">
                <a:solidFill>
                  <a:srgbClr val="002060"/>
                </a:solidFill>
              </a:rPr>
              <a:t>кислоты.</a:t>
            </a:r>
            <a:endParaRPr lang="ru-RU" sz="2800" dirty="0">
              <a:solidFill>
                <a:srgbClr val="002060"/>
              </a:solidFill>
            </a:endParaRPr>
          </a:p>
          <a:p>
            <a:pPr marL="514350" indent="-514350">
              <a:buNone/>
            </a:pPr>
            <a:r>
              <a:rPr lang="ru-RU" sz="2800" dirty="0">
                <a:solidFill>
                  <a:srgbClr val="C00000"/>
                </a:solidFill>
              </a:rPr>
              <a:t>	</a:t>
            </a:r>
          </a:p>
          <a:p>
            <a:pPr marL="514350" indent="-514350">
              <a:buNone/>
            </a:pPr>
            <a:r>
              <a:rPr lang="ru-RU" sz="2800" dirty="0">
                <a:solidFill>
                  <a:srgbClr val="C00000"/>
                </a:solidFill>
              </a:rPr>
              <a:t>*  2% раствор – это 20 г </a:t>
            </a:r>
          </a:p>
          <a:p>
            <a:pPr marL="514350" indent="-514350">
              <a:buNone/>
            </a:pPr>
            <a:r>
              <a:rPr lang="ru-RU" sz="2800" dirty="0">
                <a:solidFill>
                  <a:srgbClr val="C00000"/>
                </a:solidFill>
              </a:rPr>
              <a:t>	лимонной кислоты</a:t>
            </a:r>
          </a:p>
          <a:p>
            <a:pPr marL="514350" indent="-514350">
              <a:buNone/>
            </a:pPr>
            <a:r>
              <a:rPr lang="ru-RU" sz="2800" dirty="0">
                <a:solidFill>
                  <a:srgbClr val="C00000"/>
                </a:solidFill>
              </a:rPr>
              <a:t>	на 1 л воды.</a:t>
            </a: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7642" y="577492"/>
            <a:ext cx="1571636" cy="2503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074" y="1701463"/>
            <a:ext cx="2857500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8203" y="3542811"/>
            <a:ext cx="2661075" cy="1723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7642" y="566980"/>
            <a:ext cx="1571636" cy="2503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8258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261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66683" y="526892"/>
            <a:ext cx="81815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7030A0"/>
                </a:solidFill>
              </a:rPr>
              <a:t>ПЕРВАЯ ПОМОЩЬ ПРИ ОТРАВЛЕНИИ </a:t>
            </a:r>
            <a:r>
              <a:rPr lang="ru-RU" sz="2800" b="1" i="1" u="sng" dirty="0">
                <a:solidFill>
                  <a:srgbClr val="7030A0"/>
                </a:solidFill>
              </a:rPr>
              <a:t>АММИАКОМ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10107" y="1260781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>
                <a:solidFill>
                  <a:srgbClr val="002060"/>
                </a:solidFill>
              </a:rPr>
              <a:t>Вынести пострадавшего на свежий воздух.</a:t>
            </a:r>
          </a:p>
          <a:p>
            <a:pPr marL="514350" indent="-514350">
              <a:buAutoNum type="arabicPeriod"/>
            </a:pPr>
            <a:r>
              <a:rPr lang="ru-RU" sz="2800" dirty="0">
                <a:solidFill>
                  <a:srgbClr val="002060"/>
                </a:solidFill>
              </a:rPr>
              <a:t>Промыть глаза, дыхательные пути и остальные участки кожи 2% раствором лимонной кислоты.</a:t>
            </a:r>
          </a:p>
          <a:p>
            <a:pPr>
              <a:buNone/>
            </a:pPr>
            <a:r>
              <a:rPr lang="ru-RU" sz="2800" dirty="0">
                <a:solidFill>
                  <a:srgbClr val="002060"/>
                </a:solidFill>
              </a:rPr>
              <a:t>3. Дать обильное питьё.</a:t>
            </a:r>
          </a:p>
          <a:p>
            <a:pPr>
              <a:buNone/>
            </a:pPr>
            <a:r>
              <a:rPr lang="ru-RU" sz="2800" dirty="0">
                <a:solidFill>
                  <a:srgbClr val="002060"/>
                </a:solidFill>
              </a:rPr>
              <a:t>4. Закапать глаза альбуцидом, а нос – оливковым </a:t>
            </a:r>
            <a:r>
              <a:rPr lang="ru-RU" sz="2800" dirty="0" smtClean="0">
                <a:solidFill>
                  <a:srgbClr val="002060"/>
                </a:solidFill>
              </a:rPr>
              <a:t>маслом.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3966" y="1050112"/>
            <a:ext cx="2178408" cy="1197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8" descr="http://im2-tub-ua.yandex.net/i?id=442288096-01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54099" y="1648980"/>
            <a:ext cx="1619250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 descr="http://im4-tub-ua.yandex.net/i?id=215167223-46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1341" y="2771068"/>
            <a:ext cx="2141033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6" descr="http://im5-tub-ua.yandex.net/i?id=319535494-69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54099" y="3858768"/>
            <a:ext cx="1785950" cy="1263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0923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2616" cy="6858000"/>
          </a:xfrm>
          <a:prstGeom prst="rect">
            <a:avLst/>
          </a:prstGeom>
        </p:spPr>
      </p:pic>
      <p:pic>
        <p:nvPicPr>
          <p:cNvPr id="4" name="Picture 2" descr="E:\Начальная школа 2\1 класс\шаблоны\126 фоны для презентаций\fonbok_majak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80434" y="480641"/>
            <a:ext cx="10650828" cy="476518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13902" y="480641"/>
            <a:ext cx="89490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itchFamily="34" charset="0"/>
              </a:rPr>
              <a:t>Химически  опасные </a:t>
            </a:r>
          </a:p>
          <a:p>
            <a:pPr algn="ctr"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itchFamily="34" charset="0"/>
              </a:rPr>
              <a:t>объекты  г.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itchFamily="34" charset="0"/>
              </a:rPr>
              <a:t>Черноморска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4203" y="168524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ctr">
              <a:buAutoNum type="arabicPeriod"/>
              <a:defRPr/>
            </a:pPr>
            <a:r>
              <a:rPr lang="ru-RU" sz="2400" b="1" cap="all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Морской </a:t>
            </a:r>
            <a:r>
              <a:rPr lang="ru-RU" sz="2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 рыбный  порт</a:t>
            </a:r>
            <a:endParaRPr lang="ru-RU" sz="2400" b="1" cap="all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marL="457200" indent="-457200" algn="ctr">
              <a:defRPr/>
            </a:pPr>
            <a:r>
              <a:rPr lang="ru-RU" sz="2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                           – 24,9 тонн аммиака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63197" y="265933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2. ЧП «ПЛОГРОС»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</a:p>
          <a:p>
            <a:pPr>
              <a:defRPr/>
            </a:pPr>
            <a:r>
              <a:rPr lang="ru-RU" sz="2400" b="1" dirty="0" smtClean="0">
                <a:solidFill>
                  <a:srgbClr val="FFFF00"/>
                </a:solidFill>
              </a:rPr>
              <a:t> 	</a:t>
            </a:r>
            <a:r>
              <a:rPr lang="ru-RU" sz="2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–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1,7 тонн аммиака </a:t>
            </a:r>
            <a:endParaRPr lang="ru-RU" sz="2400" b="1" dirty="0">
              <a:solidFill>
                <a:srgbClr val="FFFF00"/>
              </a:soli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63197" y="351487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3. Очистные сооружения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	</a:t>
            </a:r>
            <a:r>
              <a:rPr lang="ru-RU" sz="2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–</a:t>
            </a:r>
            <a:r>
              <a:rPr lang="ru-RU" sz="2400" b="1" dirty="0" smtClean="0">
                <a:solidFill>
                  <a:srgbClr val="FFFF00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 </a:t>
            </a:r>
            <a:r>
              <a:rPr lang="ru-RU" sz="2400" b="1" dirty="0">
                <a:solidFill>
                  <a:srgbClr val="FFFF00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1,2 тонн хлора</a:t>
            </a:r>
            <a:endParaRPr lang="ru-RU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5848" y="4428733"/>
            <a:ext cx="4913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ea typeface="Calibri" pitchFamily="34" charset="0"/>
                <a:cs typeface="Tahoma" pitchFamily="34" charset="0"/>
              </a:rPr>
              <a:t>4. ИВТ </a:t>
            </a:r>
            <a:r>
              <a:rPr lang="ru-RU" sz="2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–</a:t>
            </a:r>
            <a:r>
              <a:rPr lang="ru-RU" sz="2400" b="1" dirty="0" smtClean="0">
                <a:solidFill>
                  <a:srgbClr val="FFFF00"/>
                </a:solidFill>
                <a:effectLst>
                  <a:reflection blurRad="6350" stA="60000" endA="900" endPos="60000" dist="29997" dir="5400000" sy="-100000" algn="bl" rotWithShape="0"/>
                </a:effectLst>
                <a:ea typeface="Calibri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rgbClr val="FFFF00"/>
                </a:solidFill>
                <a:effectLst>
                  <a:reflection blurRad="6350" stA="60000" endA="900" endPos="60000" dist="29997" dir="5400000" sy="-100000" algn="bl" rotWithShape="0"/>
                </a:effectLst>
                <a:ea typeface="Calibri" pitchFamily="34" charset="0"/>
                <a:cs typeface="Tahoma" pitchFamily="34" charset="0"/>
              </a:rPr>
              <a:t>около 3 тонн аммиака</a:t>
            </a:r>
            <a:endParaRPr lang="ru-RU" sz="2400" b="1" dirty="0">
              <a:solidFill>
                <a:srgbClr val="FFFF00"/>
              </a:solidFill>
              <a:effectLst>
                <a:reflection blurRad="6350" stA="60000" endA="900" endPos="60000" dist="29997" dir="5400000" sy="-100000" algn="bl" rotWithShape="0"/>
              </a:effectLst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89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2616" cy="6858000"/>
          </a:xfrm>
          <a:prstGeom prst="rect">
            <a:avLst/>
          </a:prstGeom>
        </p:spPr>
      </p:pic>
      <p:pic>
        <p:nvPicPr>
          <p:cNvPr id="4" name="Picture 6" descr="http://www.31.mchs.gov.ru/upload/belgorod/GO/612433581.jpg"/>
          <p:cNvPicPr>
            <a:picLocks noChangeAspect="1" noChangeArrowheads="1"/>
          </p:cNvPicPr>
          <p:nvPr/>
        </p:nvPicPr>
        <p:blipFill>
          <a:blip r:embed="rId3" cstate="print"/>
          <a:srcRect l="2468" t="12791" r="1260"/>
          <a:stretch>
            <a:fillRect/>
          </a:stretch>
        </p:blipFill>
        <p:spPr bwMode="auto">
          <a:xfrm>
            <a:off x="695460" y="489397"/>
            <a:ext cx="10625070" cy="4610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95460" y="4389102"/>
            <a:ext cx="1062507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1. Включить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телевизор, радиоприемник,  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    любой источник информации.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2.  Прослушать сообщение об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угрозе.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3.  Выполнить рекомендации. </a:t>
            </a:r>
          </a:p>
        </p:txBody>
      </p:sp>
    </p:spTree>
    <p:extLst>
      <p:ext uri="{BB962C8B-B14F-4D97-AF65-F5344CB8AC3E}">
        <p14:creationId xmlns:p14="http://schemas.microsoft.com/office/powerpoint/2010/main" val="412029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5" y="0"/>
            <a:ext cx="1228261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43212" y="526892"/>
            <a:ext cx="28204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i="1" dirty="0">
                <a:solidFill>
                  <a:srgbClr val="7030A0"/>
                </a:solidFill>
              </a:rPr>
              <a:t>ТЕСТ</a:t>
            </a:r>
            <a:endParaRPr lang="uk-UA" sz="2400" b="1" i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93811" y="2401026"/>
            <a:ext cx="10486011" cy="102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5.  Услышав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сигнал «ВНИМАНИЕ ВСЕМ» нужно:</a:t>
            </a:r>
          </a:p>
          <a:p>
            <a:pPr marL="609600" lvl="0" indent="-6096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а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) выбежать из помещения;</a:t>
            </a:r>
          </a:p>
          <a:p>
            <a:pPr marL="609600" lvl="0" indent="-6096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б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) включить любой источник информации и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прослушать </a:t>
            </a:r>
          </a:p>
          <a:p>
            <a:pPr marL="609600" lvl="0" indent="-6096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     сообщение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об угрозе.</a:t>
            </a:r>
            <a:endParaRPr lang="uk-UA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0387" y="3632666"/>
            <a:ext cx="8065741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. При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выбросе аммиака готовим:</a:t>
            </a:r>
          </a:p>
          <a:p>
            <a:pPr marL="609600" lvl="0" indent="-6096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а) раствор лимонной кислоты;</a:t>
            </a:r>
          </a:p>
          <a:p>
            <a:pPr marL="609600" lvl="0" indent="-6096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б) раствор пищевой соды.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387" y="1297502"/>
            <a:ext cx="76629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. Что относится к чрезвычайным ситуациям?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а) отмена урока;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б) отключение интернета;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в) ураган, терроризм.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20387" y="2465084"/>
            <a:ext cx="70483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2. Правила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поведения при террористической угрозе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 а) выпить воды;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 б)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как можно меньше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привлекать; 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 внимание террористов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2823" y="1353417"/>
            <a:ext cx="64523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4. </a:t>
            </a:r>
            <a:r>
              <a:rPr lang="ru-RU" sz="1600" b="1" dirty="0" smtClean="0"/>
              <a:t>Если вы обнаружили снаряд, гранату</a:t>
            </a:r>
            <a:r>
              <a:rPr lang="ru-RU" sz="1600" dirty="0" smtClean="0"/>
              <a:t>:</a:t>
            </a:r>
            <a:endParaRPr lang="ru-RU" sz="1600" dirty="0" smtClean="0"/>
          </a:p>
          <a:p>
            <a:r>
              <a:rPr lang="ru-RU" sz="1600" dirty="0" smtClean="0"/>
              <a:t>    а) </a:t>
            </a:r>
            <a:r>
              <a:rPr lang="ru-RU" sz="1600" dirty="0" smtClean="0"/>
              <a:t>от</a:t>
            </a:r>
            <a:r>
              <a:rPr lang="ru-RU" sz="1600" dirty="0" smtClean="0"/>
              <a:t>нести домой;</a:t>
            </a:r>
            <a:endParaRPr lang="ru-RU" sz="1600" dirty="0" smtClean="0"/>
          </a:p>
          <a:p>
            <a:r>
              <a:rPr lang="ru-RU" sz="1600" dirty="0" smtClean="0"/>
              <a:t>    б) </a:t>
            </a:r>
            <a:r>
              <a:rPr lang="ru-RU" sz="1600" dirty="0" smtClean="0"/>
              <a:t>распилить;</a:t>
            </a:r>
          </a:p>
          <a:p>
            <a:r>
              <a:rPr lang="ru-RU" sz="1600" dirty="0" smtClean="0"/>
              <a:t>    в) вызвать милицию или МЧС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112823" y="3589596"/>
            <a:ext cx="51100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6. Основные средства защиты при выбросе аммиака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а) ватно-марлевая повязка;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б) респиратор;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в) противогаз.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04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879"/>
            <a:ext cx="12282616" cy="6858000"/>
          </a:xfrm>
          <a:prstGeom prst="rect">
            <a:avLst/>
          </a:prstGeom>
        </p:spPr>
      </p:pic>
      <p:pic>
        <p:nvPicPr>
          <p:cNvPr id="3" name="Picture 6" descr="http://www.31.mchs.gov.ru/upload/belgorod/GO/612433581.jpg"/>
          <p:cNvPicPr>
            <a:picLocks noChangeAspect="1" noChangeArrowheads="1"/>
          </p:cNvPicPr>
          <p:nvPr/>
        </p:nvPicPr>
        <p:blipFill>
          <a:blip r:embed="rId3" cstate="print"/>
          <a:srcRect l="73243" t="19705" r="5074" b="49654"/>
          <a:stretch>
            <a:fillRect/>
          </a:stretch>
        </p:blipFill>
        <p:spPr bwMode="auto">
          <a:xfrm>
            <a:off x="7976111" y="3489613"/>
            <a:ext cx="3448058" cy="18014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9580" y="763219"/>
            <a:ext cx="3692758" cy="20388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http://im6-tub-ua.yandex.net/i?id=477038810-61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3342" y="763219"/>
            <a:ext cx="3353596" cy="19640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13099" y="3578183"/>
            <a:ext cx="3686233" cy="1712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3313" y="472888"/>
            <a:ext cx="2472744" cy="25036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83575" y="3232797"/>
            <a:ext cx="2661075" cy="20149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828856" y="506964"/>
            <a:ext cx="2091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Ответы: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1.В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2.Б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3.А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4.В </a:t>
            </a:r>
            <a:endParaRPr lang="ru-RU" sz="2800" dirty="0" smtClean="0">
              <a:solidFill>
                <a:srgbClr val="0070C0"/>
              </a:solidFill>
            </a:endParaRPr>
          </a:p>
          <a:p>
            <a:r>
              <a:rPr lang="ru-RU" sz="2800" dirty="0" smtClean="0">
                <a:solidFill>
                  <a:srgbClr val="0070C0"/>
                </a:solidFill>
              </a:rPr>
              <a:t>5.Б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6. А, Б, 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423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2616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631064" y="476517"/>
            <a:ext cx="10522040" cy="4816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533336" y="875763"/>
            <a:ext cx="52159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ЖЕЛАЮ  УДАЧИ!</a:t>
            </a:r>
          </a:p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ВСЁ  </a:t>
            </a:r>
            <a:r>
              <a:rPr lang="ru-RU" sz="32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БУДЕТ  </a:t>
            </a:r>
            <a:r>
              <a:rPr lang="ru-RU" sz="32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ХОРОШО!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6120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9439" y="444843"/>
            <a:ext cx="7895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Чрезвычайная ситуация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307" y="654212"/>
            <a:ext cx="1914267" cy="12356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924432" y="976184"/>
            <a:ext cx="7986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нарушение нормальных условий жизни и деятельности людей, вызванное аварией, катастрофой, стихийным бедствием или другими обстоятельствами, которые могут привести к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человеческим или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материальным потерям.</a:t>
            </a:r>
          </a:p>
        </p:txBody>
      </p:sp>
    </p:spTree>
    <p:extLst>
      <p:ext uri="{BB962C8B-B14F-4D97-AF65-F5344CB8AC3E}">
        <p14:creationId xmlns:p14="http://schemas.microsoft.com/office/powerpoint/2010/main" val="14521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3406" y="25758"/>
            <a:ext cx="12855406" cy="6858000"/>
          </a:xfrm>
          <a:prstGeom prst="rect">
            <a:avLst/>
          </a:prstGeom>
        </p:spPr>
      </p:pic>
      <p:pic>
        <p:nvPicPr>
          <p:cNvPr id="4" name="Picture 3" descr="2029634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24" y="529838"/>
            <a:ext cx="3092833" cy="17593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0503" y="3256657"/>
            <a:ext cx="3076832" cy="20778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8f07a8aaf91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190503" y="529838"/>
            <a:ext cx="3139833" cy="1882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gempa-bumi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7707" y="3112486"/>
            <a:ext cx="2961096" cy="19637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18426" y="2672048"/>
            <a:ext cx="4819136" cy="20388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083145" y="2146818"/>
            <a:ext cx="1717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наводнение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980929" y="2228047"/>
            <a:ext cx="1558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шторм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889278" y="496287"/>
            <a:ext cx="1610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</a:t>
            </a:r>
            <a:r>
              <a:rPr lang="ru-RU" dirty="0" smtClean="0"/>
              <a:t>раган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637003" y="4819134"/>
            <a:ext cx="1851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землетрясение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475838" y="4819134"/>
            <a:ext cx="1285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пожар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510216" y="4530930"/>
            <a:ext cx="1928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терроризм</a:t>
            </a:r>
            <a:endParaRPr lang="ru-RU" dirty="0"/>
          </a:p>
        </p:txBody>
      </p:sp>
      <p:pic>
        <p:nvPicPr>
          <p:cNvPr id="18" name="Picture 10" descr="yragan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 l="17697" t="9818" r="8975"/>
          <a:stretch>
            <a:fillRect/>
          </a:stretch>
        </p:blipFill>
        <p:spPr bwMode="auto">
          <a:xfrm>
            <a:off x="4167871" y="733711"/>
            <a:ext cx="3073187" cy="19383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58803" y="2672048"/>
            <a:ext cx="4819136" cy="20388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48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9103" y="852032"/>
            <a:ext cx="847429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 err="1">
                <a:solidFill>
                  <a:schemeClr val="bg2">
                    <a:lumMod val="50000"/>
                  </a:schemeClr>
                </a:solidFill>
              </a:rPr>
              <a:t>Террористическая</a:t>
            </a:r>
            <a:r>
              <a:rPr lang="en-GB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GB" sz="4000" dirty="0" err="1">
                <a:solidFill>
                  <a:schemeClr val="bg2">
                    <a:lumMod val="50000"/>
                  </a:schemeClr>
                </a:solidFill>
              </a:rPr>
              <a:t>акция</a:t>
            </a:r>
            <a:r>
              <a:rPr lang="en-GB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GB" sz="4000" dirty="0" err="1">
                <a:solidFill>
                  <a:schemeClr val="bg2">
                    <a:lumMod val="50000"/>
                  </a:schemeClr>
                </a:solidFill>
              </a:rPr>
              <a:t>рассчитана</a:t>
            </a:r>
            <a:r>
              <a:rPr lang="en-GB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GB" sz="4000" dirty="0" err="1">
                <a:solidFill>
                  <a:schemeClr val="bg2">
                    <a:lumMod val="50000"/>
                  </a:schemeClr>
                </a:solidFill>
              </a:rPr>
              <a:t>на</a:t>
            </a:r>
            <a:r>
              <a:rPr lang="en-GB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GB" sz="4000" dirty="0" err="1">
                <a:solidFill>
                  <a:schemeClr val="bg2">
                    <a:lumMod val="50000"/>
                  </a:schemeClr>
                </a:solidFill>
              </a:rPr>
              <a:t>определённый</a:t>
            </a:r>
            <a:r>
              <a:rPr lang="en-GB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GB" sz="4000" dirty="0" err="1">
                <a:solidFill>
                  <a:schemeClr val="bg2">
                    <a:lumMod val="50000"/>
                  </a:schemeClr>
                </a:solidFill>
              </a:rPr>
              <a:t>эффект</a:t>
            </a:r>
            <a:r>
              <a:rPr lang="en-GB" sz="4000" dirty="0">
                <a:solidFill>
                  <a:schemeClr val="bg2">
                    <a:lumMod val="50000"/>
                  </a:schemeClr>
                </a:solidFill>
              </a:rPr>
              <a:t>: 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GB" sz="4000" dirty="0" err="1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посеять</a:t>
            </a:r>
            <a:r>
              <a:rPr lang="en-GB" sz="4000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 </a:t>
            </a:r>
            <a:r>
              <a:rPr lang="en-GB" sz="4000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страх</a:t>
            </a:r>
            <a:r>
              <a:rPr lang="en-GB" sz="4000" dirty="0">
                <a:solidFill>
                  <a:srgbClr val="FF0000"/>
                </a:solidFill>
                <a:latin typeface="Baskerville Old Face" panose="02020602080505020303" pitchFamily="18" charset="0"/>
              </a:rPr>
              <a:t>, </a:t>
            </a:r>
            <a:r>
              <a:rPr lang="en-GB" sz="4000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создать</a:t>
            </a:r>
            <a:r>
              <a:rPr lang="en-GB" sz="4000" dirty="0">
                <a:solidFill>
                  <a:srgbClr val="FF0000"/>
                </a:solidFill>
                <a:latin typeface="Baskerville Old Face" panose="02020602080505020303" pitchFamily="18" charset="0"/>
              </a:rPr>
              <a:t> </a:t>
            </a:r>
            <a:r>
              <a:rPr lang="en-GB" sz="4000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угрозу</a:t>
            </a:r>
            <a:r>
              <a:rPr lang="en-GB" sz="4000" dirty="0">
                <a:solidFill>
                  <a:srgbClr val="FF0000"/>
                </a:solidFill>
                <a:latin typeface="Baskerville Old Face" panose="02020602080505020303" pitchFamily="18" charset="0"/>
              </a:rPr>
              <a:t> </a:t>
            </a:r>
            <a:r>
              <a:rPr lang="en-GB" sz="4000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широкому</a:t>
            </a:r>
            <a:r>
              <a:rPr lang="en-GB" sz="4000" dirty="0">
                <a:solidFill>
                  <a:srgbClr val="FF0000"/>
                </a:solidFill>
                <a:latin typeface="Baskerville Old Face" panose="02020602080505020303" pitchFamily="18" charset="0"/>
              </a:rPr>
              <a:t> </a:t>
            </a:r>
            <a:r>
              <a:rPr lang="en-GB" sz="4000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кругу</a:t>
            </a:r>
            <a:r>
              <a:rPr lang="en-GB" sz="4000" dirty="0">
                <a:solidFill>
                  <a:srgbClr val="FF0000"/>
                </a:solidFill>
                <a:latin typeface="Baskerville Old Face" panose="02020602080505020303" pitchFamily="18" charset="0"/>
              </a:rPr>
              <a:t> </a:t>
            </a:r>
            <a:r>
              <a:rPr lang="en-GB" sz="4000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лиц</a:t>
            </a:r>
            <a:r>
              <a:rPr lang="en-GB" sz="4000" dirty="0">
                <a:solidFill>
                  <a:srgbClr val="FF0000"/>
                </a:solidFill>
                <a:latin typeface="Baskerville Old Face" panose="02020602080505020303" pitchFamily="18" charset="0"/>
              </a:rPr>
              <a:t>.</a:t>
            </a:r>
            <a:r>
              <a:rPr lang="en-GB" sz="2800" dirty="0">
                <a:solidFill>
                  <a:srgbClr val="FF0000"/>
                </a:solidFill>
                <a:latin typeface="Baskerville Old Face" panose="02020602080505020303" pitchFamily="18" charset="0"/>
              </a:rPr>
              <a:t> 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2327" y="2833353"/>
            <a:ext cx="3054708" cy="24785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62863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07523" y="743119"/>
            <a:ext cx="94529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C0000"/>
              </a:buClr>
              <a:buFont typeface="Arial Black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800" dirty="0" err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Терроризм</a:t>
            </a:r>
            <a:r>
              <a:rPr lang="en-GB" sz="28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 – </a:t>
            </a:r>
            <a:r>
              <a:rPr lang="en-GB" sz="2800" dirty="0" err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это</a:t>
            </a:r>
            <a:r>
              <a:rPr lang="en-GB" sz="28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 </a:t>
            </a:r>
            <a:r>
              <a:rPr lang="en-GB" sz="2800" dirty="0" err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одна</a:t>
            </a:r>
            <a:r>
              <a:rPr lang="en-GB" sz="28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 </a:t>
            </a:r>
            <a:r>
              <a:rPr lang="en-GB" sz="2800" dirty="0" err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из</a:t>
            </a:r>
            <a:r>
              <a:rPr lang="en-GB" sz="28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 </a:t>
            </a:r>
            <a:r>
              <a:rPr lang="en-GB" sz="28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форм</a:t>
            </a:r>
            <a:endParaRPr lang="ru-RU" sz="28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2" charset="0"/>
              <a:ea typeface="MS Gothic" charset="-128"/>
            </a:endParaRPr>
          </a:p>
          <a:p>
            <a:pPr algn="ctr">
              <a:buClr>
                <a:srgbClr val="CC0000"/>
              </a:buClr>
              <a:buFont typeface="Arial Black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8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 </a:t>
            </a:r>
            <a:r>
              <a:rPr lang="en-GB" sz="2800" dirty="0" err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организованного</a:t>
            </a:r>
            <a:r>
              <a:rPr lang="en-GB" sz="28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 </a:t>
            </a:r>
            <a:r>
              <a:rPr lang="en-GB" sz="2800" dirty="0" err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насилия</a:t>
            </a:r>
            <a:r>
              <a:rPr lang="en-GB" sz="28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  <a:t>.</a:t>
            </a:r>
            <a:br>
              <a:rPr lang="en-GB" sz="28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  <a:ea typeface="MS Gothic" charset="-128"/>
              </a:rPr>
            </a:br>
            <a:endParaRPr lang="en-GB" sz="2800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2" charset="0"/>
              <a:ea typeface="MS Gothic" charset="-128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31696" y="1583862"/>
            <a:ext cx="10386737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258. Террористический акт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Содержание Уголовного кодекса Украины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Террористическим актом называется убийство или применения к потерпевшим жестоких пыток с целью достижения политических целей, а также совершение с такой же целью взрывов, поджогов, захватов или иных действий, опасных для жизни или здоровья людей, а также угроза совершить такие                         действия.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22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35030" y="474829"/>
            <a:ext cx="59922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1313" indent="-341313" algn="ctr">
              <a:spcBef>
                <a:spcPts val="1650"/>
              </a:spcBef>
              <a:buClr>
                <a:srgbClr val="99FF99"/>
              </a:buClr>
              <a:buSzPct val="8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3200" i="1" dirty="0" err="1">
                <a:solidFill>
                  <a:srgbClr val="FF0066"/>
                </a:solidFill>
              </a:rPr>
              <a:t>Статистика</a:t>
            </a:r>
            <a:r>
              <a:rPr lang="en-GB" sz="3200" i="1" dirty="0">
                <a:solidFill>
                  <a:srgbClr val="FF0066"/>
                </a:solidFill>
              </a:rPr>
              <a:t> </a:t>
            </a:r>
            <a:r>
              <a:rPr lang="en-GB" sz="3200" i="1" dirty="0" err="1">
                <a:solidFill>
                  <a:srgbClr val="FF0066"/>
                </a:solidFill>
              </a:rPr>
              <a:t>терроризма</a:t>
            </a:r>
            <a:endParaRPr lang="en-GB" sz="3200" i="1" dirty="0">
              <a:solidFill>
                <a:srgbClr val="FF00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2588" y="1208869"/>
            <a:ext cx="84673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F99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4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Разрушение</a:t>
            </a:r>
            <a:r>
              <a:rPr lang="en-GB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Всемирного</a:t>
            </a:r>
            <a:r>
              <a:rPr lang="en-GB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Торгового</a:t>
            </a:r>
            <a:r>
              <a:rPr lang="en-GB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Центра</a:t>
            </a:r>
            <a:r>
              <a:rPr lang="ru-RU" sz="2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в Америке</a:t>
            </a:r>
            <a:endParaRPr lang="en-GB" sz="2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081" y="1689716"/>
            <a:ext cx="3300919" cy="51682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322963" y="2301004"/>
            <a:ext cx="756811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282575" algn="just">
              <a:spcBef>
                <a:spcPts val="50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36353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Согласно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официальной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версии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девятнадцать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арабов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угнали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4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самолета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;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врезались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двух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из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них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в 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башни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Всемирного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Торгового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центра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что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стало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причиной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пожара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внутри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и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врезались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третьем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в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Пентагон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Согласно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официальной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версии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в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результате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пожара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стальные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несущие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балки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расплавились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что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стало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причиной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обрушения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2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башен</a:t>
            </a:r>
            <a:r>
              <a:rPr lang="en-GB" sz="2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898643" y="1740424"/>
            <a:ext cx="35394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11 </a:t>
            </a:r>
            <a:r>
              <a:rPr lang="en-GB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сентября</a:t>
            </a:r>
            <a:r>
              <a:rPr lang="en-GB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2001 </a:t>
            </a:r>
            <a:r>
              <a:rPr lang="en-GB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года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05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95673" y="501134"/>
            <a:ext cx="3615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FF99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800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Терроризм</a:t>
            </a:r>
            <a:r>
              <a:rPr lang="en-GB" sz="280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в </a:t>
            </a:r>
            <a:r>
              <a:rPr lang="en-GB" sz="2800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Москве</a:t>
            </a:r>
            <a:endParaRPr lang="en-GB" sz="2800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MS Gothic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7076" y="1149110"/>
            <a:ext cx="7216462" cy="3541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282575" algn="just">
              <a:spcBef>
                <a:spcPts val="50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36353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23 </a:t>
            </a:r>
            <a:r>
              <a:rPr lang="en-GB" sz="2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октября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2002 года в 21.05 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центре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Москвы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r>
              <a:rPr lang="en-GB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(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театральном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центре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Дубровке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)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более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r>
              <a:rPr lang="en-GB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50 </a:t>
            </a:r>
            <a:r>
              <a:rPr lang="en-GB" sz="2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вооруженных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террористов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захватили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зал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в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котором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шел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популярный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мюзикл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«</a:t>
            </a:r>
            <a:r>
              <a:rPr lang="en-GB" sz="2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Норд-Ост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».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Террористы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требовали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прекратить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войну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в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Чечне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угрожая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расстрелять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заложников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и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взорвать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зал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 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r>
              <a:rPr lang="en-GB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26 </a:t>
            </a:r>
            <a:r>
              <a:rPr lang="en-GB" sz="2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октября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в 5.32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после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уникальной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в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мировой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истории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спецоперации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более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500 </a:t>
            </a:r>
            <a:r>
              <a:rPr lang="en-GB" sz="2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заложников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были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освобождены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 </a:t>
            </a:r>
            <a:r>
              <a:rPr lang="en-GB" sz="20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Уничтожены</a:t>
            </a:r>
            <a:r>
              <a:rPr lang="en-GB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50 </a:t>
            </a:r>
            <a:r>
              <a:rPr lang="en-GB" sz="2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террористов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– 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ru-RU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</a:br>
            <a:r>
              <a:rPr lang="en-GB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32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мужчин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и 18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женщин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 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117 </a:t>
            </a:r>
            <a:r>
              <a:rPr lang="en-GB" sz="2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заложников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погибли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 </a:t>
            </a:r>
          </a:p>
          <a:p>
            <a:pPr marL="363538" indent="-282575" algn="just">
              <a:spcBef>
                <a:spcPts val="50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36353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	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28 </a:t>
            </a:r>
            <a:r>
              <a:rPr lang="en-GB" sz="2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октября</a:t>
            </a:r>
            <a:r>
              <a:rPr lang="en-GB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был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объявлен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день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траура</a:t>
            </a:r>
            <a:r>
              <a:rPr lang="en-GB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797" y="3213570"/>
            <a:ext cx="3079750" cy="2157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539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261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9515" y="447850"/>
            <a:ext cx="6310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Захват</a:t>
            </a:r>
            <a:r>
              <a:rPr lang="en-GB" sz="28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8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заложников</a:t>
            </a:r>
            <a:r>
              <a:rPr lang="en-GB" sz="28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в </a:t>
            </a:r>
            <a:r>
              <a:rPr lang="en-GB" sz="28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Беслане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8440" y="1056556"/>
            <a:ext cx="7177825" cy="3702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282575" algn="just">
              <a:lnSpc>
                <a:spcPct val="80000"/>
              </a:lnSpc>
              <a:spcBef>
                <a:spcPts val="50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36353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Примерно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 8 </a:t>
            </a:r>
            <a:r>
              <a:rPr lang="en-GB" sz="24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утра</a:t>
            </a:r>
            <a:r>
              <a:rPr lang="en-GB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1 </a:t>
            </a:r>
            <a:r>
              <a:rPr lang="en-GB" sz="24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сентября</a:t>
            </a:r>
            <a:r>
              <a:rPr lang="en-GB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районе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села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Хурикау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границе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Моздокского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и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Правобережного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районов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Северной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Осетии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примерно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в 60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км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от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Беслана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вооруженные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люди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остановили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местного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участкового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майора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милиции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и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посадили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его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в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свою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машину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 </a:t>
            </a:r>
          </a:p>
          <a:p>
            <a:pPr marL="363538" indent="-282575" algn="just">
              <a:lnSpc>
                <a:spcPct val="80000"/>
              </a:lnSpc>
              <a:spcBef>
                <a:spcPts val="50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36353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	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предварительным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данным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,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именно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с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помощью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удостоверения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сотрудника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МВД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боевики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на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ГАЗ-66 и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двух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легковых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автомобил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ей</a:t>
            </a:r>
            <a:r>
              <a:rPr lang="en-GB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беспрепятственно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миновали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несколько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КПП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пути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до</a:t>
            </a:r>
            <a:r>
              <a:rPr lang="en-GB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 </a:t>
            </a:r>
            <a:r>
              <a:rPr lang="en-GB" sz="24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Беслана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Gothic" charset="-128"/>
              </a:rPr>
              <a:t>.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265" y="1052951"/>
            <a:ext cx="3348507" cy="2047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46265" y="3239377"/>
            <a:ext cx="3348507" cy="2025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833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714</TotalTime>
  <Words>777</Words>
  <Application>Microsoft Office PowerPoint</Application>
  <PresentationFormat>Широкоэкранный</PresentationFormat>
  <Paragraphs>132</Paragraphs>
  <Slides>26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42" baseType="lpstr">
      <vt:lpstr>Batang</vt:lpstr>
      <vt:lpstr>MS Gothic</vt:lpstr>
      <vt:lpstr>Aharoni</vt:lpstr>
      <vt:lpstr>Aparajita</vt:lpstr>
      <vt:lpstr>Arial</vt:lpstr>
      <vt:lpstr>Arial Black</vt:lpstr>
      <vt:lpstr>Arial Narrow</vt:lpstr>
      <vt:lpstr>Baskerville Old Face</vt:lpstr>
      <vt:lpstr>Calibri</vt:lpstr>
      <vt:lpstr>Comic Sans MS</vt:lpstr>
      <vt:lpstr>Garamond</vt:lpstr>
      <vt:lpstr>Tahoma</vt:lpstr>
      <vt:lpstr>Times New Roman</vt:lpstr>
      <vt:lpstr>Wingdings</vt:lpstr>
      <vt:lpstr>Натуральные материалы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Юля</dc:creator>
  <cp:lastModifiedBy>Юля</cp:lastModifiedBy>
  <cp:revision>61</cp:revision>
  <dcterms:created xsi:type="dcterms:W3CDTF">2016-04-02T17:37:03Z</dcterms:created>
  <dcterms:modified xsi:type="dcterms:W3CDTF">2016-04-14T20:28:08Z</dcterms:modified>
</cp:coreProperties>
</file>