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1" r:id="rId3"/>
    <p:sldId id="258" r:id="rId4"/>
    <p:sldId id="256" r:id="rId5"/>
    <p:sldId id="257" r:id="rId6"/>
    <p:sldId id="272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7" r:id="rId15"/>
    <p:sldId id="266" r:id="rId16"/>
    <p:sldId id="268" r:id="rId17"/>
    <p:sldId id="269" r:id="rId18"/>
    <p:sldId id="27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4" d="100"/>
          <a:sy n="64" d="100"/>
        </p:scale>
        <p:origin x="-1554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1124744"/>
            <a:ext cx="6696744" cy="397031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/>
              <a:t> </a:t>
            </a:r>
            <a:endParaRPr lang="ru-RU" dirty="0"/>
          </a:p>
          <a:p>
            <a:pPr algn="ctr">
              <a:lnSpc>
                <a:spcPct val="150000"/>
              </a:lnSpc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з математики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uk-UA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системою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розвивального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навчання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«Росток»</a:t>
            </a:r>
            <a:r>
              <a:rPr lang="uk-UA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клаc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Прямі та обернені операції. </a:t>
            </a:r>
            <a:r>
              <a:rPr lang="uk-UA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Розв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’я</a:t>
            </a:r>
            <a:r>
              <a:rPr lang="uk-UA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зування</a:t>
            </a: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прикладів і задач на додавання і віднімання двоцифрових та трицифрових чисел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05793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по запросу снеговик картинка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34" y="473046"/>
            <a:ext cx="3888120" cy="569225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3915054" y="492875"/>
            <a:ext cx="484228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У </a:t>
            </a: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Миколи та Сашка </a:t>
            </a:r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сніжинок. Микола </a:t>
            </a: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подарував Сашкові 2 сніжинки. Скільки стало в них разом сніжинок</a:t>
            </a:r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050196" y="3068960"/>
            <a:ext cx="470714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Марина </a:t>
            </a: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молодша від брата, тому її вік х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У неї сьогодні день народження, тому їй не 0 років ( інакше задача втрачає зміст). Таким чином множина </a:t>
            </a:r>
            <a:r>
              <a:rPr lang="uk-UA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розв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язків</a:t>
            </a: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даної нерівності у цьому разі…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Картинки по запросу снежинк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3825" y="332656"/>
            <a:ext cx="772741" cy="733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Картинки по запросу снежинк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911073"/>
            <a:ext cx="772741" cy="733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399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692695"/>
            <a:ext cx="820891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Сашко</a:t>
            </a: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Сергійко, Дмитрик та Олексій одержали за контрольну роботу оцінки «5», «5», «4», «3». Сашко одержав оцінку вищу, ніж Дмитрик, а Сергійко одержав таку ж оцінку, як Олексій. Хто одержав трійку?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3243" y="3501008"/>
            <a:ext cx="820891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Сергійко </a:t>
            </a: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отримав таку ж оцінку, як Олексій, це значить, що обидва хлопчики отримали по «5». Сашко отримав більш вищу оцінку, ніж Дмитро, а отже Сашко отримав «4». Значить трійку отримав Дмитрик.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Картинки по запросу снежинк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8680"/>
            <a:ext cx="772741" cy="733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Картинки по запросу снежинк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3356992"/>
            <a:ext cx="772741" cy="733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8848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Картинки по запросу дети занимаются спортом рисун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7886"/>
            <a:ext cx="9144000" cy="6393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97595" y="0"/>
            <a:ext cx="45488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Фізкультхвилинка</a:t>
            </a:r>
            <a:endParaRPr lang="ru-RU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43918" y="733246"/>
            <a:ext cx="4572000" cy="6124754"/>
          </a:xfrm>
          <a:prstGeom prst="rect">
            <a:avLst/>
          </a:prstGeom>
          <a:solidFill>
            <a:schemeClr val="accent5">
              <a:lumMod val="20000"/>
              <a:lumOff val="80000"/>
              <a:alpha val="75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uk-UA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«Цікава зустріч»</a:t>
            </a:r>
            <a:endParaRPr lang="ru-RU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Склали ручки, олівці – 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Стали всі біля стільців.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Хлопчики й дівчатка,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Зробимо зарядку.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Руки вгору, </a:t>
            </a:r>
            <a:r>
              <a:rPr lang="uk-UA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вбоки</a:t>
            </a:r>
            <a:r>
              <a:rPr lang="uk-UA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вниз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1,2,3 – не помились.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долоні хлоп-хлоп,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 ногами топ-топ,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Мов годинник, зробим, так!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Тік-так, тік-так.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Тихо сіли на стільці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Мої любі, молодці!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Картинки по запросу снежинки 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11976">
            <a:off x="343521" y="912915"/>
            <a:ext cx="1049760" cy="1049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Картинки по запросу снежинки 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11976">
            <a:off x="7688336" y="947711"/>
            <a:ext cx="1049760" cy="1049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20065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77812" y="2289448"/>
            <a:ext cx="693787" cy="60802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49</a:t>
            </a:r>
            <a:endParaRPr kumimoji="0" lang="uk-UA" alt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3"/>
          <p:cNvSpPr>
            <a:spLocks noChangeArrowheads="1"/>
          </p:cNvSpPr>
          <p:nvPr/>
        </p:nvSpPr>
        <p:spPr bwMode="auto">
          <a:xfrm>
            <a:off x="282575" y="3070554"/>
            <a:ext cx="689024" cy="55545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45</a:t>
            </a:r>
            <a:endParaRPr kumimoji="0" lang="uk-UA" alt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2"/>
          <p:cNvSpPr>
            <a:spLocks noChangeArrowheads="1"/>
          </p:cNvSpPr>
          <p:nvPr/>
        </p:nvSpPr>
        <p:spPr bwMode="auto">
          <a:xfrm>
            <a:off x="282575" y="3875703"/>
            <a:ext cx="689024" cy="52363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21</a:t>
            </a:r>
            <a:endParaRPr kumimoji="0" lang="uk-UA" alt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195736" y="2289449"/>
            <a:ext cx="635124" cy="60802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94</a:t>
            </a:r>
            <a:endParaRPr kumimoji="0" lang="uk-UA" alt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195736" y="3070554"/>
            <a:ext cx="679574" cy="55545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450</a:t>
            </a:r>
            <a:endParaRPr kumimoji="0" lang="uk-UA" alt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2195736" y="3875703"/>
            <a:ext cx="657841" cy="52363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21</a:t>
            </a:r>
            <a:endParaRPr kumimoji="0" lang="uk-UA" alt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10"/>
          <p:cNvSpPr>
            <a:spLocks noChangeArrowheads="1"/>
          </p:cNvSpPr>
          <p:nvPr/>
        </p:nvSpPr>
        <p:spPr bwMode="auto">
          <a:xfrm>
            <a:off x="3275856" y="2251349"/>
            <a:ext cx="2260391" cy="330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Увійти</a:t>
            </a:r>
            <a:endParaRPr kumimoji="0" lang="uk-UA" alt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95"/>
          <p:cNvSpPr>
            <a:spLocks noChangeArrowheads="1"/>
          </p:cNvSpPr>
          <p:nvPr/>
        </p:nvSpPr>
        <p:spPr bwMode="auto">
          <a:xfrm>
            <a:off x="3275856" y="3025369"/>
            <a:ext cx="2260391" cy="330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Налити</a:t>
            </a:r>
            <a:endParaRPr kumimoji="0" lang="uk-UA" alt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6"/>
          <p:cNvSpPr>
            <a:spLocks noChangeArrowheads="1"/>
          </p:cNvSpPr>
          <p:nvPr/>
        </p:nvSpPr>
        <p:spPr bwMode="auto">
          <a:xfrm>
            <a:off x="3275856" y="3626006"/>
            <a:ext cx="2260391" cy="49939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Зменшити на 15</a:t>
            </a:r>
            <a:endParaRPr kumimoji="0" lang="uk-UA" alt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97"/>
          <p:cNvSpPr>
            <a:spLocks noChangeArrowheads="1"/>
          </p:cNvSpPr>
          <p:nvPr/>
        </p:nvSpPr>
        <p:spPr bwMode="auto">
          <a:xfrm>
            <a:off x="3275855" y="4399337"/>
            <a:ext cx="2260391" cy="46782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Збільшити на 21</a:t>
            </a:r>
            <a:endParaRPr kumimoji="0" lang="uk-UA" alt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98"/>
          <p:cNvSpPr>
            <a:spLocks noChangeArrowheads="1"/>
          </p:cNvSpPr>
          <p:nvPr/>
        </p:nvSpPr>
        <p:spPr bwMode="auto">
          <a:xfrm>
            <a:off x="6732239" y="2232737"/>
            <a:ext cx="2160239" cy="4254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Вийти</a:t>
            </a:r>
            <a:endParaRPr kumimoji="0" lang="uk-UA" alt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99"/>
          <p:cNvSpPr>
            <a:spLocks noChangeArrowheads="1"/>
          </p:cNvSpPr>
          <p:nvPr/>
        </p:nvSpPr>
        <p:spPr bwMode="auto">
          <a:xfrm>
            <a:off x="6732240" y="2897478"/>
            <a:ext cx="2160239" cy="45951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Вилити</a:t>
            </a:r>
            <a:endParaRPr kumimoji="0" lang="uk-UA" alt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7"/>
          <p:cNvSpPr>
            <a:spLocks noChangeArrowheads="1"/>
          </p:cNvSpPr>
          <p:nvPr/>
        </p:nvSpPr>
        <p:spPr bwMode="auto">
          <a:xfrm>
            <a:off x="6732241" y="3626006"/>
            <a:ext cx="2160238" cy="49939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Збільшити на 15</a:t>
            </a:r>
            <a:endParaRPr kumimoji="0" lang="uk-UA" alt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01"/>
          <p:cNvSpPr>
            <a:spLocks noChangeArrowheads="1"/>
          </p:cNvSpPr>
          <p:nvPr/>
        </p:nvSpPr>
        <p:spPr bwMode="auto">
          <a:xfrm>
            <a:off x="6754805" y="4399337"/>
            <a:ext cx="2115109" cy="46782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Зменшити на 21</a:t>
            </a:r>
            <a:endParaRPr kumimoji="0" lang="uk-UA" alt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5536247" y="3190469"/>
            <a:ext cx="119599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endCxn id="12" idx="1"/>
          </p:cNvCxnSpPr>
          <p:nvPr/>
        </p:nvCxnSpPr>
        <p:spPr>
          <a:xfrm>
            <a:off x="5536247" y="2442725"/>
            <a:ext cx="1195992" cy="27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endCxn id="15" idx="1"/>
          </p:cNvCxnSpPr>
          <p:nvPr/>
        </p:nvCxnSpPr>
        <p:spPr>
          <a:xfrm flipV="1">
            <a:off x="5536246" y="4633248"/>
            <a:ext cx="1218559" cy="827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10" idx="3"/>
            <a:endCxn id="14" idx="1"/>
          </p:cNvCxnSpPr>
          <p:nvPr/>
        </p:nvCxnSpPr>
        <p:spPr>
          <a:xfrm>
            <a:off x="5536247" y="3875703"/>
            <a:ext cx="119599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2" idx="3"/>
            <a:endCxn id="5" idx="1"/>
          </p:cNvCxnSpPr>
          <p:nvPr/>
        </p:nvCxnSpPr>
        <p:spPr>
          <a:xfrm>
            <a:off x="971599" y="2593463"/>
            <a:ext cx="122413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>
            <a:stCxn id="3" idx="3"/>
          </p:cNvCxnSpPr>
          <p:nvPr/>
        </p:nvCxnSpPr>
        <p:spPr>
          <a:xfrm>
            <a:off x="971599" y="3348280"/>
            <a:ext cx="1224137" cy="87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>
            <a:off x="971599" y="4094604"/>
            <a:ext cx="1224137" cy="87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6" name="Picture 2" descr="Картинки по запросу снежинки 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11976">
            <a:off x="1058787" y="496664"/>
            <a:ext cx="1049760" cy="1049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Картинки по запросу снежинки 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11976">
            <a:off x="2436565" y="5031167"/>
            <a:ext cx="1049760" cy="1049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2" descr="Картинки по запросу снежинки 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11976">
            <a:off x="6602920" y="223857"/>
            <a:ext cx="1049760" cy="1049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" descr="Картинки по запросу снежинки 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0437" y="1221120"/>
            <a:ext cx="1011617" cy="1011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4" descr="Картинки по запросу снежинки 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6430" y="5297960"/>
            <a:ext cx="1011617" cy="1011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143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по запросу белочка картинки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165828"/>
            <a:ext cx="3528391" cy="3407187"/>
          </a:xfrm>
          <a:prstGeom prst="rect">
            <a:avLst/>
          </a:prstGeom>
          <a:noFill/>
          <a:ln>
            <a:noFill/>
          </a:ln>
          <a:effectLst>
            <a:glow rad="571500">
              <a:schemeClr val="bg1">
                <a:alpha val="0"/>
              </a:schemeClr>
            </a:glow>
            <a:reflection stA="0" endPos="65000" dist="50800" dir="5400000" sy="-100000" algn="bl" rotWithShape="0"/>
            <a:softEdge rad="0"/>
          </a:effectLst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 rot="10800000" flipV="1">
            <a:off x="4211960" y="315149"/>
            <a:ext cx="4572000" cy="3108543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Білочка заготовила на зиму 468 плодів. В грудні вона використала 86 плодів, в січні на 25 плодів більше. Скільки плодів залишилось у неї на лютий?</a:t>
            </a:r>
            <a:endParaRPr kumimoji="0" lang="uk-UA" alt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1326586"/>
              </p:ext>
            </p:extLst>
          </p:nvPr>
        </p:nvGraphicFramePr>
        <p:xfrm>
          <a:off x="1115614" y="3933055"/>
          <a:ext cx="6768753" cy="23762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835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1474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7051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92088"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468</a:t>
                      </a:r>
                      <a:r>
                        <a:rPr lang="uk-UA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24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</a:t>
                      </a:r>
                      <a:r>
                        <a:rPr lang="uk-UA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Грудень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Січень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Лютий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 пл.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86+25 пл.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 пл.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7" name="Picture 2" descr="Картинки по запросу снежинки 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11976">
            <a:off x="7930232" y="4241082"/>
            <a:ext cx="1049760" cy="1049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Картинки по запросу снежинки 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11976">
            <a:off x="-46138" y="5618859"/>
            <a:ext cx="1049760" cy="1049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Картинки по запросу снежинки 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11976">
            <a:off x="3511873" y="-67681"/>
            <a:ext cx="1049760" cy="1049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81871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340768"/>
            <a:ext cx="8352928" cy="332398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Перевірка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1). 86+24=110(пл.)-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з’їла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січні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2). 86+110=196(пл.)-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використала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білочка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грудні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січні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разом</a:t>
            </a:r>
          </a:p>
          <a:p>
            <a:pPr>
              <a:lnSpc>
                <a:spcPct val="150000"/>
              </a:lnSpc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3). 468-196=272 (пл.)- у лютому</a:t>
            </a:r>
          </a:p>
        </p:txBody>
      </p:sp>
      <p:pic>
        <p:nvPicPr>
          <p:cNvPr id="8194" name="Picture 2" descr="Картинки по запросу снежинки 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11976">
            <a:off x="1567657" y="291009"/>
            <a:ext cx="1049760" cy="1049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Картинки по запросу снежинки 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11976">
            <a:off x="2924888" y="5554852"/>
            <a:ext cx="1049760" cy="1049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Картинки по запросу снежинки 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3468" y="126999"/>
            <a:ext cx="1011617" cy="1011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Картинки по запросу снежинки 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5899257"/>
            <a:ext cx="1011617" cy="1011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Картинки по запросу снежинки 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0859" y="0"/>
            <a:ext cx="1011617" cy="1011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Картинки по запросу снежинки 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88272"/>
            <a:ext cx="1011617" cy="1011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494185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9284" y="746010"/>
            <a:ext cx="8208912" cy="230832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Іванко </a:t>
            </a:r>
            <a:r>
              <a:rPr lang="uk-UA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задумав число, відняв 17, потім, відняв 25, додав 54, відняв 38 і отримав 92. Яке число задумав Іванко?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74711" y="3573456"/>
            <a:ext cx="4368873" cy="286232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altLang="ru-RU" sz="3600" b="1" dirty="0" smtClean="0">
                <a:latin typeface="Times New Roman" pitchFamily="18" charset="0"/>
                <a:cs typeface="Times New Roman" pitchFamily="18" charset="0"/>
              </a:rPr>
              <a:t>Перевірка: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altLang="ru-RU" sz="3600" b="1" dirty="0" smtClean="0">
                <a:latin typeface="Times New Roman" pitchFamily="18" charset="0"/>
                <a:cs typeface="Times New Roman" pitchFamily="18" charset="0"/>
              </a:rPr>
              <a:t>1) 92+38=130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altLang="ru-RU" sz="3600" b="1" dirty="0" smtClean="0">
                <a:latin typeface="Times New Roman" pitchFamily="18" charset="0"/>
                <a:cs typeface="Times New Roman" pitchFamily="18" charset="0"/>
              </a:rPr>
              <a:t>2) 130+54=76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altLang="ru-RU" sz="3600" b="1" dirty="0" smtClean="0">
                <a:latin typeface="Times New Roman" pitchFamily="18" charset="0"/>
                <a:cs typeface="Times New Roman" pitchFamily="18" charset="0"/>
              </a:rPr>
              <a:t>3) 76+25=101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altLang="ru-RU" sz="3600" b="1" dirty="0" smtClean="0">
                <a:latin typeface="Times New Roman" pitchFamily="18" charset="0"/>
                <a:cs typeface="Times New Roman" pitchFamily="18" charset="0"/>
              </a:rPr>
              <a:t>4) 101+17=118</a:t>
            </a:r>
          </a:p>
        </p:txBody>
      </p:sp>
    </p:spTree>
    <p:extLst>
      <p:ext uri="{BB962C8B-B14F-4D97-AF65-F5344CB8AC3E}">
        <p14:creationId xmlns:p14="http://schemas.microsoft.com/office/powerpoint/2010/main" val="979530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548680"/>
            <a:ext cx="6192688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1" algn="ctr"/>
            <a:r>
              <a:rPr lang="uk-UA" sz="3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uk-UA" sz="3600" b="1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Інтерв</a:t>
            </a:r>
            <a:r>
              <a:rPr lang="en-US" sz="3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3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 за три кроки»</a:t>
            </a:r>
            <a:endParaRPr lang="ru-RU" sz="36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63588" y="1748361"/>
            <a:ext cx="7560840" cy="397031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Чого ти сьогодні навчився?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 </a:t>
            </a: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що ти хотів би дізнатися більше?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Які запитання виникли з даної теми?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Що сьогодні видалося складним?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Як ти використовуватимеш те, що вивчив?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5295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47664" y="2420888"/>
            <a:ext cx="61744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96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Молодці!!!</a:t>
            </a:r>
            <a:endParaRPr lang="ru-RU" sz="9600" b="1" i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494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Картинки по запросу дети зимой играют рисунк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835" y="0"/>
            <a:ext cx="6039493" cy="6857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Картинки по запросу снежинки 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56610">
            <a:off x="7170062" y="5524294"/>
            <a:ext cx="1185254" cy="1183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Картинки по запросу снежинки 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56610">
            <a:off x="564070" y="914775"/>
            <a:ext cx="1185254" cy="1183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4585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5274" y="758607"/>
            <a:ext cx="79928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Тепла </a:t>
            </a:r>
            <a:r>
              <a:rPr lang="uk-UA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сукня коштує </a:t>
            </a:r>
            <a:r>
              <a:rPr lang="uk-UA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uk-UA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грн., а </a:t>
            </a:r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костюм 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грн. На скільки сукня дешевша від костюма?                                                            </a:t>
            </a: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020272" y="1989713"/>
            <a:ext cx="89800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uk-UA" sz="40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</a:t>
            </a:r>
            <a:r>
              <a:rPr lang="en-US" sz="40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62294" y="3140968"/>
            <a:ext cx="78488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Сукня </a:t>
            </a:r>
            <a:r>
              <a:rPr lang="uk-UA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коштує </a:t>
            </a:r>
            <a:r>
              <a:rPr lang="uk-UA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uk-UA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грн., а костюм 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грн. Скільки коштують сукня і костюм разом?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96039" y="4372074"/>
            <a:ext cx="114646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а+</a:t>
            </a:r>
            <a:r>
              <a:rPr lang="en-US" sz="40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uk-UA" sz="40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Картинки по запросу снежинки 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11976">
            <a:off x="5960145" y="1954810"/>
            <a:ext cx="1049760" cy="1049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Картинки по запросу снежинки 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11976">
            <a:off x="5953403" y="4292103"/>
            <a:ext cx="1049760" cy="1049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99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62922" y="332656"/>
            <a:ext cx="797825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Сукня </a:t>
            </a:r>
            <a:r>
              <a:rPr lang="uk-UA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коштує </a:t>
            </a:r>
            <a:r>
              <a:rPr lang="uk-UA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uk-UA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грн., це на </a:t>
            </a:r>
            <a:r>
              <a:rPr lang="uk-UA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uk-UA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грн. менше, ніж костюм. Скільки всього грошей заплатили за покупку? </a:t>
            </a:r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567652" y="2216646"/>
            <a:ext cx="173156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40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40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+(</a:t>
            </a:r>
            <a:r>
              <a:rPr lang="en-US" sz="40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40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40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40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9294" y="3322727"/>
            <a:ext cx="797825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У </a:t>
            </a:r>
            <a:r>
              <a:rPr lang="uk-UA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Петрика </a:t>
            </a:r>
            <a:r>
              <a:rPr lang="uk-UA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uk-UA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грн., а у Дмитра 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грн. Скільки грошей у них залишиться після того, як вони куплять іграшку за </a:t>
            </a:r>
            <a:r>
              <a:rPr lang="uk-UA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uk-UA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грн.? </a:t>
            </a:r>
            <a:endParaRPr lang="uk-UA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23636" y="5877272"/>
            <a:ext cx="17604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en-US" sz="40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40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lang="en-US" sz="40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)-c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Картинки по запросу снежинки 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11976">
            <a:off x="5503303" y="2111068"/>
            <a:ext cx="1049760" cy="1049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Картинки по запросу снежинки 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11976">
            <a:off x="5644515" y="5731200"/>
            <a:ext cx="1049760" cy="1049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1163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3478" y="1412776"/>
            <a:ext cx="76328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У </a:t>
            </a:r>
            <a:r>
              <a:rPr lang="uk-UA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Катрусі 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грн. Вона купила зошит за </a:t>
            </a:r>
            <a:r>
              <a:rPr lang="uk-UA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uk-UA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грн. і ручку за 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грн. Скільки грошей у неї залишилось</a:t>
            </a:r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300192" y="3259435"/>
            <a:ext cx="149752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en-US" sz="40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m-a-b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Картинки по запросу снежинки 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11976">
            <a:off x="5086424" y="3088498"/>
            <a:ext cx="1049760" cy="1049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8874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Картинки по запросу дети зимой играют рисун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928" y="1556792"/>
            <a:ext cx="8693811" cy="4955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83743" y="260648"/>
            <a:ext cx="477617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uk-UA" sz="48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 «Сніговик»</a:t>
            </a:r>
            <a:endParaRPr lang="ru-RU" sz="4800" i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6728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548680"/>
            <a:ext cx="4680520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Перевірка</a:t>
            </a:r>
            <a:r>
              <a:rPr lang="uk-UA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uk-UA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Зліпити кулі</a:t>
            </a:r>
            <a:r>
              <a:rPr lang="uk-UA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uk-UA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Поставити спочатку найбільшу;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uk-UA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неї поставити середню;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uk-UA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Потім ставимо маленьку (голову).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6300192" y="1412776"/>
            <a:ext cx="1080120" cy="1008112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6076496" y="2420888"/>
            <a:ext cx="1527511" cy="1443157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5792300" y="3864045"/>
            <a:ext cx="2095903" cy="1867628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Картинки по запросу снежинки 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11976">
            <a:off x="487537" y="164009"/>
            <a:ext cx="1049760" cy="1049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744815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сніжна фортец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132" y="692696"/>
            <a:ext cx="8572500" cy="489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3239051"/>
            <a:ext cx="2276585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uk-UA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302-5-195=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61153" y="4293096"/>
            <a:ext cx="2422458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uk-UA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128-(28+4)=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87824" y="3239051"/>
            <a:ext cx="4068743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uk-UA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302-(195-5)=302-190=102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96136" y="4293096"/>
            <a:ext cx="2307042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uk-UA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uk-UA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128-28)-4=96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523867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6567420"/>
              </p:ext>
            </p:extLst>
          </p:nvPr>
        </p:nvGraphicFramePr>
        <p:xfrm>
          <a:off x="251520" y="1018745"/>
          <a:ext cx="8640958" cy="5108541"/>
        </p:xfrm>
        <a:graphic>
          <a:graphicData uri="http://schemas.openxmlformats.org/drawingml/2006/table">
            <a:tbl>
              <a:tblPr firstRow="1" firstCol="1" bandRow="1">
                <a:tableStyleId>{22838BEF-8BB2-4498-84A7-C5851F593DF1}</a:tableStyleId>
              </a:tblPr>
              <a:tblGrid>
                <a:gridCol w="287976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8805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88059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1942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учень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учень</a:t>
                      </a:r>
                      <a:endParaRPr lang="ru-RU" sz="24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учень</a:t>
                      </a:r>
                      <a:endParaRPr lang="ru-RU" sz="24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62126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Приклади </a:t>
                      </a:r>
                      <a:r>
                        <a:rPr lang="uk-UA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віконечках.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4     5            </a:t>
                      </a:r>
                      <a:r>
                        <a:rPr lang="uk-UA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    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214120" algn="ctr"/>
                        </a:tabLst>
                      </a:pPr>
                      <a:r>
                        <a:rPr lang="uk-UA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uk-UA" sz="24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2            </a:t>
                      </a:r>
                      <a:r>
                        <a:rPr lang="uk-UA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uk-UA" sz="24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uk-UA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400" baseline="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8 </a:t>
                      </a:r>
                      <a:r>
                        <a:rPr lang="uk-UA" sz="24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5 6         2 4 6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3    </a:t>
                      </a:r>
                      <a:r>
                        <a:rPr lang="uk-UA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8         7 1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uk-UA" sz="24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3               </a:t>
                      </a:r>
                      <a:r>
                        <a:rPr lang="uk-UA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8 5</a:t>
                      </a:r>
                      <a:br>
                        <a:rPr lang="uk-UA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uk-UA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uk-UA" sz="2400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uk-UA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9 2         4 0 7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1496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Рівняння. Від якого числа треба відняти 482, щоб одержати 218.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31496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х-482=218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31496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х=482+218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31496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х=700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31496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4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a+b-c</a:t>
                      </a:r>
                      <a:r>
                        <a:rPr lang="en-US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)-(</a:t>
                      </a:r>
                      <a:r>
                        <a:rPr lang="en-US" sz="24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d+k</a:t>
                      </a:r>
                      <a:r>
                        <a:rPr lang="en-US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)-</a:t>
                      </a:r>
                      <a:r>
                        <a:rPr lang="en-US" sz="24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t+n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24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a+b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1-c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2400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d+k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2-3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4-t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5+n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35941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899592" y="2906952"/>
            <a:ext cx="235742" cy="234016"/>
          </a:xfrm>
          <a:prstGeom prst="rect">
            <a:avLst/>
          </a:prstGeom>
          <a:solidFill>
            <a:schemeClr val="bg1"/>
          </a:solidFill>
          <a:ln w="3175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706111" y="3573016"/>
            <a:ext cx="693371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663850" y="3284984"/>
            <a:ext cx="235742" cy="234016"/>
          </a:xfrm>
          <a:prstGeom prst="rect">
            <a:avLst/>
          </a:prstGeom>
          <a:solidFill>
            <a:schemeClr val="bg1"/>
          </a:solidFill>
          <a:ln w="3175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1167906" y="3266992"/>
            <a:ext cx="235742" cy="234016"/>
          </a:xfrm>
          <a:prstGeom prst="rect">
            <a:avLst/>
          </a:prstGeom>
          <a:solidFill>
            <a:schemeClr val="bg1"/>
          </a:solidFill>
          <a:ln w="3175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9" name="Плюс 28"/>
          <p:cNvSpPr/>
          <p:nvPr/>
        </p:nvSpPr>
        <p:spPr>
          <a:xfrm>
            <a:off x="349672" y="3070486"/>
            <a:ext cx="245515" cy="269408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1994696" y="2906952"/>
            <a:ext cx="235742" cy="234016"/>
          </a:xfrm>
          <a:prstGeom prst="rect">
            <a:avLst/>
          </a:prstGeom>
          <a:solidFill>
            <a:schemeClr val="bg1"/>
          </a:solidFill>
          <a:ln w="3175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2483768" y="2906952"/>
            <a:ext cx="235742" cy="234016"/>
          </a:xfrm>
          <a:prstGeom prst="rect">
            <a:avLst/>
          </a:prstGeom>
          <a:solidFill>
            <a:schemeClr val="bg1"/>
          </a:solidFill>
          <a:ln w="3175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2248026" y="3222886"/>
            <a:ext cx="235742" cy="234016"/>
          </a:xfrm>
          <a:prstGeom prst="rect">
            <a:avLst/>
          </a:prstGeom>
          <a:solidFill>
            <a:schemeClr val="bg1"/>
          </a:solidFill>
          <a:ln w="3175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1994696" y="3519000"/>
            <a:ext cx="693371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Прямоугольник 33"/>
          <p:cNvSpPr/>
          <p:nvPr/>
        </p:nvSpPr>
        <p:spPr>
          <a:xfrm>
            <a:off x="899592" y="4437112"/>
            <a:ext cx="235742" cy="234016"/>
          </a:xfrm>
          <a:prstGeom prst="rect">
            <a:avLst/>
          </a:prstGeom>
          <a:solidFill>
            <a:schemeClr val="bg1"/>
          </a:solidFill>
          <a:ln w="3175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663850" y="4869160"/>
            <a:ext cx="235742" cy="234016"/>
          </a:xfrm>
          <a:prstGeom prst="rect">
            <a:avLst/>
          </a:prstGeom>
          <a:solidFill>
            <a:schemeClr val="bg1"/>
          </a:solidFill>
          <a:ln w="3175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1127561" y="4869160"/>
            <a:ext cx="235742" cy="234016"/>
          </a:xfrm>
          <a:prstGeom prst="rect">
            <a:avLst/>
          </a:prstGeom>
          <a:solidFill>
            <a:schemeClr val="bg1"/>
          </a:solidFill>
          <a:ln w="3175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2452325" y="4426927"/>
            <a:ext cx="235742" cy="234016"/>
          </a:xfrm>
          <a:prstGeom prst="rect">
            <a:avLst/>
          </a:prstGeom>
          <a:solidFill>
            <a:schemeClr val="bg1"/>
          </a:solidFill>
          <a:ln w="3175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1979712" y="4851168"/>
            <a:ext cx="235742" cy="234016"/>
          </a:xfrm>
          <a:prstGeom prst="rect">
            <a:avLst/>
          </a:prstGeom>
          <a:solidFill>
            <a:schemeClr val="bg1"/>
          </a:solidFill>
          <a:ln w="3175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>
            <a:off x="663850" y="5157192"/>
            <a:ext cx="693371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1979712" y="5157192"/>
            <a:ext cx="693371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Плюс 40"/>
          <p:cNvSpPr/>
          <p:nvPr/>
        </p:nvSpPr>
        <p:spPr>
          <a:xfrm>
            <a:off x="408486" y="4561748"/>
            <a:ext cx="245515" cy="269408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Минус 41"/>
          <p:cNvSpPr/>
          <p:nvPr/>
        </p:nvSpPr>
        <p:spPr>
          <a:xfrm>
            <a:off x="1691680" y="3222886"/>
            <a:ext cx="288032" cy="6209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Минус 42"/>
          <p:cNvSpPr/>
          <p:nvPr/>
        </p:nvSpPr>
        <p:spPr>
          <a:xfrm>
            <a:off x="1706664" y="4697909"/>
            <a:ext cx="288032" cy="6209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>
            <a:off x="1619672" y="2780928"/>
            <a:ext cx="0" cy="324036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408486" y="4077072"/>
            <a:ext cx="250733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3491880" y="5517232"/>
            <a:ext cx="936104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6815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1005</TotalTime>
  <Words>621</Words>
  <Application>Microsoft Office PowerPoint</Application>
  <PresentationFormat>Экран (4:3)</PresentationFormat>
  <Paragraphs>105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E1-571G-53218</dc:creator>
  <cp:lastModifiedBy>E1-571G-53218</cp:lastModifiedBy>
  <cp:revision>22</cp:revision>
  <dcterms:created xsi:type="dcterms:W3CDTF">2017-01-21T17:18:02Z</dcterms:created>
  <dcterms:modified xsi:type="dcterms:W3CDTF">2017-01-23T18:24:46Z</dcterms:modified>
</cp:coreProperties>
</file>