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7" r:id="rId4"/>
    <p:sldId id="280" r:id="rId5"/>
    <p:sldId id="281" r:id="rId6"/>
    <p:sldId id="259" r:id="rId7"/>
    <p:sldId id="260" r:id="rId8"/>
    <p:sldId id="271" r:id="rId9"/>
    <p:sldId id="261" r:id="rId10"/>
    <p:sldId id="272" r:id="rId11"/>
    <p:sldId id="262" r:id="rId12"/>
    <p:sldId id="263" r:id="rId13"/>
    <p:sldId id="278" r:id="rId14"/>
    <p:sldId id="279" r:id="rId15"/>
    <p:sldId id="266" r:id="rId16"/>
    <p:sldId id="276" r:id="rId17"/>
    <p:sldId id="267" r:id="rId18"/>
    <p:sldId id="268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CC99"/>
    <a:srgbClr val="FF603B"/>
    <a:srgbClr val="FF0000"/>
    <a:srgbClr val="9900CC"/>
    <a:srgbClr val="FF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7CCD7-6A94-4839-9124-0D0210BE2F1D}" type="datetimeFigureOut">
              <a:rPr lang="ru-RU" smtClean="0"/>
              <a:t>29.01.2017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4BE53B-3488-40D2-9A39-96C0E5031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26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BE53B-3488-40D2-9A39-96C0E50311A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038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FE501-7D00-4924-9004-388B54462BBB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2F19D-B9C4-4F51-8138-7B9E67C334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4857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BCB3F-43D3-4F25-BE43-01DC2E8DE161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EFD00-D881-4F76-90C9-7C7E8D7588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069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2CBEF-8230-405B-9ED0-1508A848159E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F43B2-FD73-46E8-A2AC-953B3E9D94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324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BEF70-4151-4AF1-9AA4-966804B72ACF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394B1-A03A-449B-9132-46BD5208EE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9704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BD7FE-2825-4529-B150-C176780A265D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5447E-CA4A-4901-98F6-DDBE9D3AAE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643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B46D4-D80D-45B4-999C-057EDB594B11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BF88B-50C5-42A9-BB1A-5335E5995D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3539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21D75-4528-46D7-B3C8-7A36FA8C01A9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73D3-BF19-4681-BA51-C3D450BAD4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8594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D9D47-4C03-4264-A656-883BD1201BD2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2FA92-714E-491B-B017-8BA1FE065A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8551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0401C-B2CB-4736-BCB5-253FD0850FBE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22A82-609A-40A7-B913-EC23399686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0308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82E52-DB94-453A-B120-8CCDD3C7790D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B3D6C-C8DE-45E0-BBDE-B6DF7EDEA5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910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7657B-E97C-417B-A5B9-C319796E6DA9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0CB8A-45FF-4936-8AA1-7737025DDE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5915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1671B1-FE11-4968-94CA-DFC8DD65F237}" type="datetimeFigureOut">
              <a:rPr lang="ru-RU"/>
              <a:pPr>
                <a:defRPr/>
              </a:pPr>
              <a:t>29.01.2017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5B9A56-A30F-42E2-BF30-879AB80489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24169" y="404664"/>
            <a:ext cx="554461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i="1" dirty="0" smtClean="0">
                <a:solidFill>
                  <a:schemeClr val="tx2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Урок української мови в 4 класі</a:t>
            </a:r>
            <a:endParaRPr lang="ru-RU" sz="8000" b="1" i="1" dirty="0">
              <a:solidFill>
                <a:schemeClr val="tx2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668344" y="6453336"/>
            <a:ext cx="1008112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C2YDD5PkxmU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6480720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«Добре- погано»</a:t>
            </a:r>
            <a:endParaRPr lang="ru-RU" sz="5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4788024" y="3068961"/>
            <a:ext cx="144016" cy="72007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398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323"/>
            <a:ext cx="45719" cy="68853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28375" y="287650"/>
            <a:ext cx="1018612" cy="598474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Comic Sans MS" pitchFamily="66" charset="0"/>
              </a:rPr>
              <a:t>ВПРАВА </a:t>
            </a:r>
            <a:r>
              <a:rPr lang="uk-UA" sz="4000" b="1" dirty="0" smtClean="0">
                <a:solidFill>
                  <a:srgbClr val="002060"/>
                </a:solidFill>
                <a:latin typeface="Comic Sans MS" pitchFamily="66" charset="0"/>
              </a:rPr>
              <a:t>2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251520" y="6436243"/>
            <a:ext cx="1008112" cy="288032"/>
          </a:xfrm>
          <a:prstGeom prst="actionButtonBackPreviou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687927" y="287650"/>
            <a:ext cx="64994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B050"/>
                </a:solidFill>
              </a:rPr>
              <a:t>З поданих слів складіть і запишіть речення та знайдіть прикметник.</a:t>
            </a:r>
          </a:p>
          <a:p>
            <a:pPr algn="ctr"/>
            <a:r>
              <a:rPr lang="uk-UA" sz="2800" b="1" dirty="0" smtClean="0">
                <a:solidFill>
                  <a:srgbClr val="00B050"/>
                </a:solidFill>
              </a:rPr>
              <a:t>Розберіть прикметник за схемою: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03848" y="1844824"/>
            <a:ext cx="56886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/>
              <a:t> </a:t>
            </a:r>
            <a:r>
              <a:rPr lang="uk-UA" sz="3200" b="1" i="1" dirty="0" smtClean="0"/>
              <a:t>повільно, небі, холодному, У,  пливуть, хмари, високому.</a:t>
            </a:r>
            <a:endParaRPr lang="ru-RU" sz="3200" b="1" i="1" dirty="0"/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7668344" y="6453336"/>
            <a:ext cx="1008112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19591" y="2922042"/>
            <a:ext cx="5068834" cy="30272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AutoNum type="arabicPeriod"/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Аналізоване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слово.</a:t>
            </a:r>
          </a:p>
          <a:p>
            <a:pPr marL="342900" indent="-342900" algn="just">
              <a:buAutoNum type="arabicPeriod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Від якого слова в реченні залежить?</a:t>
            </a:r>
          </a:p>
          <a:p>
            <a:pPr marL="342900" indent="-342900" algn="just">
              <a:buAutoNum type="arabicPeriod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На яке питання відповідає?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4.  Частина мови.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5.  Число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6.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Рід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однині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7.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Відмінок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8.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є членом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речення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08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323"/>
            <a:ext cx="45719" cy="68853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251520" y="6436243"/>
            <a:ext cx="1008112" cy="288032"/>
          </a:xfrm>
          <a:prstGeom prst="actionButtonBackPreviou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056614" y="917431"/>
            <a:ext cx="5232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/>
              <a:t>Холодний, сильний, зимовий, пронизливий…</a:t>
            </a:r>
            <a:endParaRPr lang="ru-RU" sz="3200" i="1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7920372" y="6453160"/>
            <a:ext cx="1008112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07904" y="332656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  <a:latin typeface="Comic Sans MS" pitchFamily="66" charset="0"/>
                <a:ea typeface="Batang" pitchFamily="18" charset="-127"/>
              </a:rPr>
              <a:t>Гра «Про що мова?»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  <a:ea typeface="Batang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69011" y="2075624"/>
            <a:ext cx="56886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/>
              <a:t>Довгі, круглі, загострені, різнокольорові…</a:t>
            </a:r>
            <a:endParaRPr lang="ru-RU" sz="320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2987824" y="3356992"/>
            <a:ext cx="56886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/>
              <a:t>Жовтий, овальний, корисний, кислий…</a:t>
            </a:r>
            <a:endParaRPr lang="ru-RU" sz="3200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3094512" y="4801209"/>
            <a:ext cx="56886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/>
              <a:t>Голчаста, вічнозелена, </a:t>
            </a:r>
          </a:p>
          <a:p>
            <a:r>
              <a:rPr lang="uk-UA" sz="3200" i="1" dirty="0" smtClean="0"/>
              <a:t>гарна…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386676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548680"/>
            <a:ext cx="5410944" cy="1282154"/>
          </a:xfr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b="1" dirty="0" smtClean="0">
                <a:solidFill>
                  <a:srgbClr val="FF0000"/>
                </a:solidFill>
              </a:rPr>
              <a:t>«</a:t>
            </a:r>
            <a:r>
              <a:rPr lang="ru-RU" sz="3600" b="1" dirty="0">
                <a:solidFill>
                  <a:srgbClr val="FF0000"/>
                </a:solidFill>
              </a:rPr>
              <a:t>Добери пару»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400" b="1" i="1" dirty="0" err="1" smtClean="0">
                <a:solidFill>
                  <a:schemeClr val="tx2"/>
                </a:solidFill>
              </a:rPr>
              <a:t>Складіть</a:t>
            </a:r>
            <a:r>
              <a:rPr lang="ru-RU" sz="2400" b="1" i="1" dirty="0" smtClean="0">
                <a:solidFill>
                  <a:schemeClr val="tx2"/>
                </a:solidFill>
              </a:rPr>
              <a:t> </a:t>
            </a:r>
            <a:r>
              <a:rPr lang="ru-RU" sz="2400" b="1" i="1" dirty="0" err="1">
                <a:solidFill>
                  <a:schemeClr val="tx2"/>
                </a:solidFill>
              </a:rPr>
              <a:t>словосполучення</a:t>
            </a:r>
            <a:r>
              <a:rPr lang="ru-RU" sz="2400" b="1" i="1" dirty="0">
                <a:solidFill>
                  <a:schemeClr val="tx2"/>
                </a:solidFill>
              </a:rPr>
              <a:t>, </a:t>
            </a:r>
            <a:r>
              <a:rPr lang="ru-RU" sz="2400" b="1" i="1" dirty="0" err="1" smtClean="0">
                <a:solidFill>
                  <a:schemeClr val="tx2"/>
                </a:solidFill>
              </a:rPr>
              <a:t>вжиті</a:t>
            </a:r>
            <a:r>
              <a:rPr lang="ru-RU" sz="2400" b="1" i="1" dirty="0" smtClean="0">
                <a:solidFill>
                  <a:schemeClr val="tx2"/>
                </a:solidFill>
              </a:rPr>
              <a:t>  </a:t>
            </a:r>
            <a:r>
              <a:rPr lang="ru-RU" sz="2400" b="1" i="1" dirty="0">
                <a:solidFill>
                  <a:schemeClr val="tx2"/>
                </a:solidFill>
              </a:rPr>
              <a:t>у прямому і переносному </a:t>
            </a:r>
            <a:r>
              <a:rPr lang="ru-RU" sz="2400" b="1" i="1" dirty="0" err="1">
                <a:solidFill>
                  <a:schemeClr val="tx2"/>
                </a:solidFill>
              </a:rPr>
              <a:t>значенні</a:t>
            </a:r>
            <a:r>
              <a:rPr lang="ru-RU" sz="2400" b="1" i="1" dirty="0">
                <a:solidFill>
                  <a:schemeClr val="tx2"/>
                </a:solidFill>
              </a:rPr>
              <a:t>:</a:t>
            </a:r>
            <a:br>
              <a:rPr lang="ru-RU" sz="2400" b="1" i="1" dirty="0">
                <a:solidFill>
                  <a:schemeClr val="tx2"/>
                </a:solidFill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03848" y="2204864"/>
            <a:ext cx="2376264" cy="4176464"/>
          </a:xfrm>
        </p:spPr>
        <p:txBody>
          <a:bodyPr/>
          <a:lstStyle/>
          <a:p>
            <a:r>
              <a:rPr lang="ru-RU" b="1" dirty="0"/>
              <a:t>легкий</a:t>
            </a:r>
          </a:p>
          <a:p>
            <a:r>
              <a:rPr lang="ru-RU" b="1" dirty="0" err="1"/>
              <a:t>легке</a:t>
            </a:r>
            <a:endParaRPr lang="ru-RU" b="1" dirty="0"/>
          </a:p>
          <a:p>
            <a:r>
              <a:rPr lang="ru-RU" b="1" dirty="0" err="1"/>
              <a:t>гострі</a:t>
            </a:r>
            <a:endParaRPr lang="ru-RU" b="1" dirty="0"/>
          </a:p>
          <a:p>
            <a:r>
              <a:rPr lang="ru-RU" b="1" dirty="0" err="1"/>
              <a:t>гострий</a:t>
            </a:r>
            <a:endParaRPr lang="ru-RU" b="1" dirty="0"/>
          </a:p>
          <a:p>
            <a:r>
              <a:rPr lang="ru-RU" b="1" dirty="0" err="1"/>
              <a:t>золотий</a:t>
            </a:r>
            <a:endParaRPr lang="ru-RU" b="1" dirty="0"/>
          </a:p>
          <a:p>
            <a:r>
              <a:rPr lang="ru-RU" b="1" dirty="0" err="1"/>
              <a:t>золоті</a:t>
            </a:r>
            <a:endParaRPr lang="ru-RU" b="1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68144" y="2204864"/>
            <a:ext cx="2818656" cy="3921299"/>
          </a:xfrm>
        </p:spPr>
        <p:txBody>
          <a:bodyPr/>
          <a:lstStyle/>
          <a:p>
            <a:r>
              <a:rPr lang="ru-RU" b="1" dirty="0" err="1"/>
              <a:t>мішок</a:t>
            </a:r>
            <a:endParaRPr lang="ru-RU" b="1" dirty="0"/>
          </a:p>
          <a:p>
            <a:r>
              <a:rPr lang="ru-RU" b="1" dirty="0"/>
              <a:t>руки</a:t>
            </a:r>
          </a:p>
          <a:p>
            <a:r>
              <a:rPr lang="ru-RU" b="1" dirty="0" err="1"/>
              <a:t>біль</a:t>
            </a:r>
            <a:endParaRPr lang="ru-RU" b="1" dirty="0"/>
          </a:p>
          <a:p>
            <a:r>
              <a:rPr lang="ru-RU" b="1" dirty="0" err="1"/>
              <a:t>завдання</a:t>
            </a:r>
            <a:endParaRPr lang="ru-RU" b="1" dirty="0"/>
          </a:p>
          <a:p>
            <a:r>
              <a:rPr lang="ru-RU" b="1" dirty="0" err="1"/>
              <a:t>зуби</a:t>
            </a:r>
            <a:endParaRPr lang="ru-RU" b="1" dirty="0"/>
          </a:p>
          <a:p>
            <a:r>
              <a:rPr lang="ru-RU" b="1" dirty="0" err="1"/>
              <a:t>годинник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674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74638"/>
            <a:ext cx="5554960" cy="1354162"/>
          </a:xfrm>
        </p:spPr>
        <p:txBody>
          <a:bodyPr/>
          <a:lstStyle/>
          <a:p>
            <a:r>
              <a:rPr lang="ru-RU" sz="4000" b="1" i="1" dirty="0" err="1" smtClean="0">
                <a:solidFill>
                  <a:srgbClr val="7030A0"/>
                </a:solidFill>
              </a:rPr>
              <a:t>Попрацюйте</a:t>
            </a:r>
            <a:r>
              <a:rPr lang="ru-RU" sz="4000" b="1" i="1" dirty="0" smtClean="0">
                <a:solidFill>
                  <a:srgbClr val="7030A0"/>
                </a:solidFill>
              </a:rPr>
              <a:t> разом!</a:t>
            </a:r>
            <a:br>
              <a:rPr lang="ru-RU" sz="4000" b="1" i="1" dirty="0" smtClean="0">
                <a:solidFill>
                  <a:srgbClr val="7030A0"/>
                </a:solidFill>
              </a:rPr>
            </a:br>
            <a:r>
              <a:rPr lang="ru-RU" sz="2400" b="1" i="1" dirty="0" err="1" smtClean="0">
                <a:solidFill>
                  <a:srgbClr val="002060"/>
                </a:solidFill>
              </a:rPr>
              <a:t>Знайдіть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помилки</a:t>
            </a:r>
            <a:r>
              <a:rPr lang="ru-RU" sz="2400" b="1" i="1" dirty="0" smtClean="0">
                <a:solidFill>
                  <a:srgbClr val="002060"/>
                </a:solidFill>
              </a:rPr>
              <a:t> у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прикметниках</a:t>
            </a:r>
            <a:r>
              <a:rPr lang="ru-RU" sz="2400" b="1" i="1" dirty="0" smtClean="0">
                <a:solidFill>
                  <a:srgbClr val="002060"/>
                </a:solidFill>
              </a:rPr>
              <a:t>.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Запишіть</a:t>
            </a:r>
            <a:r>
              <a:rPr lang="ru-RU" sz="2400" b="1" i="1" dirty="0" smtClean="0">
                <a:solidFill>
                  <a:srgbClr val="002060"/>
                </a:solidFill>
              </a:rPr>
              <a:t> правильно слова,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позначте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суфікс</a:t>
            </a:r>
            <a:r>
              <a:rPr lang="ru-RU" sz="2400" b="1" i="1" dirty="0" smtClean="0">
                <a:solidFill>
                  <a:srgbClr val="002060"/>
                </a:solidFill>
              </a:rPr>
              <a:t>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844824"/>
            <a:ext cx="5410944" cy="4281339"/>
          </a:xfrm>
        </p:spPr>
        <p:txBody>
          <a:bodyPr/>
          <a:lstStyle/>
          <a:p>
            <a:pPr marL="0" indent="0">
              <a:buNone/>
            </a:pPr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Козацкий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, житомирский,  </a:t>
            </a:r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селяньський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україньський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сілський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210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0" y="-27384"/>
            <a:ext cx="45719" cy="68853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251520" y="6436243"/>
            <a:ext cx="1008112" cy="288032"/>
          </a:xfrm>
          <a:prstGeom prst="actionButtonBackPreviou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82944" y="366839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  <a:latin typeface="Comic Sans MS" pitchFamily="66" charset="0"/>
                <a:ea typeface="Batang" pitchFamily="18" charset="-127"/>
              </a:rPr>
              <a:t>Зернята народної мудрості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  <a:ea typeface="Batang" pitchFamily="18" charset="-127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920372" y="6453160"/>
            <a:ext cx="1008112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063255" y="1340768"/>
            <a:ext cx="5901233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Праця має гіркий корінь, та солодкий плід.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Правда солона, а брехня солодка.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Краще добра стежка, ніж поганий шлях.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 маленького насіннячка виростає велике дерево.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50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71800" y="764704"/>
            <a:ext cx="2520280" cy="5361459"/>
          </a:xfrm>
        </p:spPr>
        <p:txBody>
          <a:bodyPr/>
          <a:lstStyle/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Добрий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Щирий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Товариський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Скромний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Чемний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Працьовитий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Поступливий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Дисциплінований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Вольовий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Відповідальний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Наполегливий</a:t>
            </a:r>
          </a:p>
          <a:p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інивий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08104" y="836712"/>
            <a:ext cx="2736304" cy="5289451"/>
          </a:xfrm>
        </p:spPr>
        <p:txBody>
          <a:bodyPr/>
          <a:lstStyle/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Злий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Жадібний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Чесний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Хвастливий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Грубий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Лінивий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Упертий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Старанний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Недбалий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Хитрий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Слабохарактерний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Ввічливий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1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90" y="-27384"/>
            <a:ext cx="45719" cy="68853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251520" y="6436243"/>
            <a:ext cx="1008112" cy="288032"/>
          </a:xfrm>
          <a:prstGeom prst="actionButtonBackPreviou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082944" y="366839"/>
            <a:ext cx="57606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Comic Sans MS" pitchFamily="66" charset="0"/>
                <a:ea typeface="Batang" pitchFamily="18" charset="-127"/>
              </a:rPr>
              <a:t>Золоте правило моралі</a:t>
            </a:r>
            <a:endParaRPr lang="ru-RU" sz="4000" b="1" dirty="0">
              <a:solidFill>
                <a:srgbClr val="C00000"/>
              </a:solidFill>
              <a:latin typeface="Comic Sans MS" pitchFamily="66" charset="0"/>
              <a:ea typeface="Batang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0939" y="923536"/>
            <a:ext cx="632491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6000" b="1" dirty="0" smtClean="0">
              <a:solidFill>
                <a:srgbClr val="002060"/>
              </a:solidFill>
            </a:endParaRPr>
          </a:p>
          <a:p>
            <a:pPr algn="ctr"/>
            <a:r>
              <a:rPr lang="uk-UA" sz="8000" b="1" dirty="0" smtClean="0">
                <a:solidFill>
                  <a:srgbClr val="002060"/>
                </a:solidFill>
              </a:rPr>
              <a:t>«Стався до людей так, …»</a:t>
            </a:r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7920372" y="6453160"/>
            <a:ext cx="1008112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56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-41829" y="-27384"/>
            <a:ext cx="45719" cy="68853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251520" y="6436243"/>
            <a:ext cx="1008112" cy="288032"/>
          </a:xfrm>
          <a:prstGeom prst="actionButtonBackPreviou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920372" y="6453160"/>
            <a:ext cx="1008112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11470" y="386661"/>
            <a:ext cx="604867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«Стався до людей так, як би ти хотів, щоб ставилися до тебе»</a:t>
            </a:r>
            <a:endParaRPr lang="ru-RU" sz="6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04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6347048" cy="1143000"/>
          </a:xfrm>
        </p:spPr>
        <p:txBody>
          <a:bodyPr/>
          <a:lstStyle/>
          <a:p>
            <a:r>
              <a:rPr lang="uk-UA" b="1" i="1" u="sng" dirty="0" smtClean="0">
                <a:solidFill>
                  <a:srgbClr val="008000"/>
                </a:solidFill>
              </a:rPr>
              <a:t>Риси характеру людини</a:t>
            </a:r>
            <a:endParaRPr lang="ru-RU" b="1" i="1" u="sng" dirty="0">
              <a:solidFill>
                <a:srgbClr val="008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71800" y="1628800"/>
            <a:ext cx="2520280" cy="4497363"/>
          </a:xfrm>
        </p:spPr>
        <p:txBody>
          <a:bodyPr/>
          <a:lstStyle/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Добрий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Щирий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Товариський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Скромний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Чемний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Працьовитий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Поступливий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Дисциплінований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Вольовий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Відповідальний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Наполегливий</a:t>
            </a:r>
          </a:p>
          <a:p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інивий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08104" y="1628800"/>
            <a:ext cx="2736304" cy="4497363"/>
          </a:xfrm>
        </p:spPr>
        <p:txBody>
          <a:bodyPr/>
          <a:lstStyle/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Злий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Жадібний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Чесний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Хвастливий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Грубий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Лінивий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Упертий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Старанний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Недбалий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Хитрий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Слабохарактерний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Ввічливий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15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793" y="-27384"/>
            <a:ext cx="45719" cy="68853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11960" y="332656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4400" b="1" i="1" u="sng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Девіз уроку:</a:t>
            </a:r>
            <a:endParaRPr lang="ru-RU" sz="4400" b="1" i="1" u="sng" dirty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060967"/>
            <a:ext cx="5256584" cy="3682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Маленька праця, краща за велике безділля.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668344" y="6453336"/>
            <a:ext cx="1008112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251520" y="6436243"/>
            <a:ext cx="1008112" cy="288032"/>
          </a:xfrm>
          <a:prstGeom prst="actionButtonBackPreviou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93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4810546"/>
          </a:xfrm>
        </p:spPr>
        <p:txBody>
          <a:bodyPr/>
          <a:lstStyle/>
          <a:p>
            <a:r>
              <a:rPr lang="uk-UA" sz="8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знаю …</a:t>
            </a:r>
            <a:br>
              <a:rPr lang="uk-UA" sz="8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вмію …</a:t>
            </a:r>
            <a:br>
              <a:rPr lang="uk-UA" sz="8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хочу …</a:t>
            </a:r>
            <a:endParaRPr lang="ru-RU" sz="80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28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5098578"/>
          </a:xfrm>
        </p:spPr>
        <p:txBody>
          <a:bodyPr/>
          <a:lstStyle/>
          <a:p>
            <a:r>
              <a:rPr lang="uk-UA" sz="4800" b="1" i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Домашнє завдання:</a:t>
            </a:r>
            <a:br>
              <a:rPr lang="uk-UA" sz="4800" b="1" i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Скласти розповідь на тему:</a:t>
            </a:r>
            <a:b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«Чарівні фарби  прикметника».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2975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052736"/>
            <a:ext cx="5976664" cy="3960440"/>
          </a:xfrm>
        </p:spPr>
        <p:txBody>
          <a:bodyPr/>
          <a:lstStyle/>
          <a:p>
            <a:r>
              <a:rPr lang="uk-UA" sz="10000" b="1" i="1" dirty="0" err="1" smtClean="0">
                <a:latin typeface="Times New Roman" pitchFamily="18" charset="0"/>
                <a:cs typeface="Times New Roman" pitchFamily="18" charset="0"/>
              </a:rPr>
              <a:t>Зз</a:t>
            </a:r>
            <a:r>
              <a:rPr lang="uk-UA" sz="10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0000" b="1" i="1" dirty="0" err="1" smtClean="0">
                <a:latin typeface="Times New Roman" pitchFamily="18" charset="0"/>
                <a:cs typeface="Times New Roman" pitchFamily="18" charset="0"/>
              </a:rPr>
              <a:t>Зз</a:t>
            </a:r>
            <a:r>
              <a:rPr lang="uk-UA" sz="10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0000" b="1" i="1" dirty="0" err="1" smtClean="0">
                <a:latin typeface="Times New Roman" pitchFamily="18" charset="0"/>
                <a:cs typeface="Times New Roman" pitchFamily="18" charset="0"/>
              </a:rPr>
              <a:t>зз</a:t>
            </a:r>
            <a:r>
              <a:rPr lang="uk-UA" sz="10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0000" b="1" i="1" dirty="0" err="1" smtClean="0">
                <a:latin typeface="Times New Roman" pitchFamily="18" charset="0"/>
                <a:cs typeface="Times New Roman" pitchFamily="18" charset="0"/>
              </a:rPr>
              <a:t>зи</a:t>
            </a:r>
            <a:r>
              <a:rPr lang="uk-UA" sz="10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0000" b="1" i="1" dirty="0" err="1" smtClean="0">
                <a:latin typeface="Times New Roman" pitchFamily="18" charset="0"/>
                <a:cs typeface="Times New Roman" pitchFamily="18" charset="0"/>
              </a:rPr>
              <a:t>им</a:t>
            </a:r>
            <a:r>
              <a:rPr lang="uk-UA" sz="10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0000" b="1" i="1" dirty="0" err="1" smtClean="0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uk-UA" sz="10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0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2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4666530"/>
          </a:xfrm>
        </p:spPr>
        <p:txBody>
          <a:bodyPr/>
          <a:lstStyle/>
          <a:p>
            <a:r>
              <a:rPr lang="uk-UA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Узагальнення і систематизація знань з теми «Прикметник»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05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274638"/>
            <a:ext cx="4906888" cy="3874442"/>
          </a:xfrm>
        </p:spPr>
        <p:txBody>
          <a:bodyPr/>
          <a:lstStyle/>
          <a:p>
            <a:r>
              <a:rPr lang="uk-UA" sz="80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Мозковий штурм</a:t>
            </a:r>
            <a:endParaRPr lang="ru-RU" sz="8000" b="1" i="1" u="sng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418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323"/>
            <a:ext cx="45719" cy="68853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707904" y="332656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err="1" smtClean="0">
                <a:solidFill>
                  <a:srgbClr val="C00000"/>
                </a:solidFill>
                <a:latin typeface="Comic Sans MS" pitchFamily="66" charset="0"/>
                <a:ea typeface="Batang" pitchFamily="18" charset="-127"/>
              </a:rPr>
              <a:t>Сенкан</a:t>
            </a:r>
            <a:endParaRPr lang="ru-RU" sz="5400" b="1" dirty="0">
              <a:solidFill>
                <a:srgbClr val="C00000"/>
              </a:solidFill>
              <a:latin typeface="Comic Sans MS" pitchFamily="66" charset="0"/>
              <a:ea typeface="Batang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874700"/>
            <a:ext cx="61926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Тема.</a:t>
            </a:r>
          </a:p>
          <a:p>
            <a:pPr marL="514350" indent="-514350"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Опис (прикметник) 2 слова.</a:t>
            </a:r>
          </a:p>
          <a:p>
            <a:pPr marL="514350" indent="-514350"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Дія (дієслово) 3 слова.</a:t>
            </a:r>
          </a:p>
          <a:p>
            <a:pPr marL="514350" indent="-514350"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Ставлення (фраза з 4 слів) почуття з приводу обговорюваного.</a:t>
            </a:r>
          </a:p>
          <a:p>
            <a:pPr marL="514350" indent="-514350"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Перефразування сутності (синонім, підсумок, узагальнення).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4951" y="4764385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Берізка</a:t>
            </a:r>
            <a:endParaRPr lang="ru-RU" sz="2800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668344" y="6453336"/>
            <a:ext cx="1008112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251520" y="6436243"/>
            <a:ext cx="1008112" cy="288032"/>
          </a:xfrm>
          <a:prstGeom prst="actionButtonBackPreviou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39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668344" y="6453336"/>
            <a:ext cx="1008112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251520" y="6436243"/>
            <a:ext cx="1008112" cy="288032"/>
          </a:xfrm>
          <a:prstGeom prst="actionButtonBackPreviou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19872" y="415735"/>
            <a:ext cx="5481395" cy="794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chemeClr val="accent2"/>
                </a:solidFill>
                <a:latin typeface="Comic Sans MS" pitchFamily="66" charset="0"/>
              </a:rPr>
              <a:t>Диктант «Чарівне сито»</a:t>
            </a:r>
          </a:p>
          <a:p>
            <a:pPr algn="ctr"/>
            <a:endParaRPr lang="uk-UA" sz="54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uk-UA" sz="3600" b="1" dirty="0" smtClean="0">
                <a:solidFill>
                  <a:srgbClr val="7030A0"/>
                </a:solidFill>
                <a:latin typeface="Comic Sans MS" pitchFamily="66" charset="0"/>
              </a:rPr>
              <a:t>Записати слова, які стосуються даної теми.</a:t>
            </a:r>
          </a:p>
          <a:p>
            <a:pPr algn="ctr"/>
            <a:endParaRPr lang="uk-UA" sz="2400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08520" y="0"/>
            <a:ext cx="45719" cy="70020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763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987824" y="0"/>
            <a:ext cx="45719" cy="68853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668344" y="6453336"/>
            <a:ext cx="1008112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251520" y="6436243"/>
            <a:ext cx="1008112" cy="288032"/>
          </a:xfrm>
          <a:prstGeom prst="actionButtonBackPreviou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203848" y="415735"/>
            <a:ext cx="5697419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Зимове (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с.р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.;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.), веселий (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ч.р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.; 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.); дзвінкий (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ч.р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.; 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.); радісні (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.); </a:t>
            </a:r>
          </a:p>
          <a:p>
            <a:pPr algn="ctr"/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щира (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ж.р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.; 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.); блакитне (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с.р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.; 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</a:t>
            </a:r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ctr"/>
            <a:endParaRPr lang="uk-UA" sz="2400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uk-UA" sz="2400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18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52536" y="-115621"/>
            <a:ext cx="45719" cy="68853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779240" y="260648"/>
            <a:ext cx="768352" cy="58906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251520" y="6436243"/>
            <a:ext cx="1008112" cy="288032"/>
          </a:xfrm>
          <a:prstGeom prst="actionButtonBackPreviou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41986" y="381748"/>
            <a:ext cx="6048672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За допомогою прикметників «оживити речення». Визначити рід, число і відмінок прикметників.</a:t>
            </a:r>
          </a:p>
          <a:p>
            <a:pPr algn="ctr"/>
            <a:endParaRPr lang="uk-UA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Іду і милуюсь красою (зимовий) лісу. Скрізь лежить (глибокий), … сніг. Зима подарувала (могутній), … дубу (тепла</a:t>
            </a:r>
            <a:r>
              <a:rPr lang="uk-UA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… </a:t>
            </a:r>
            <a:r>
              <a:rPr lang="uk-UA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шапку. Стоять у задумі … (білокора) берізки. Святково погойдують (пишне) гіллям (зелена) ялинки.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7668344" y="6453336"/>
            <a:ext cx="1008112" cy="288032"/>
          </a:xfrm>
          <a:prstGeom prst="actionButtonForwardNex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34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</TotalTime>
  <Words>443</Words>
  <Application>Microsoft Office PowerPoint</Application>
  <PresentationFormat>Экран (4:3)</PresentationFormat>
  <Paragraphs>134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Зз Зз зз зи им ма </vt:lpstr>
      <vt:lpstr>Узагальнення і систематизація знань з теми «Прикметник»</vt:lpstr>
      <vt:lpstr>Мозковий штурм</vt:lpstr>
      <vt:lpstr>Презентация PowerPoint</vt:lpstr>
      <vt:lpstr>Презентация PowerPoint</vt:lpstr>
      <vt:lpstr>Презентация PowerPoint</vt:lpstr>
      <vt:lpstr>Презентация PowerPoint</vt:lpstr>
      <vt:lpstr>«Добре- погано»</vt:lpstr>
      <vt:lpstr>Презентация PowerPoint</vt:lpstr>
      <vt:lpstr>Презентация PowerPoint</vt:lpstr>
      <vt:lpstr> «Добери пару»  Складіть словосполучення, вжиті  у прямому і переносному значенні:  </vt:lpstr>
      <vt:lpstr>Попрацюйте разом! Знайдіть помилки у прикметниках. Запишіть правильно слова, позначте суфікс.</vt:lpstr>
      <vt:lpstr>Презентация PowerPoint</vt:lpstr>
      <vt:lpstr>Презентация PowerPoint</vt:lpstr>
      <vt:lpstr>Презентация PowerPoint</vt:lpstr>
      <vt:lpstr>Презентация PowerPoint</vt:lpstr>
      <vt:lpstr>Риси характеру людини</vt:lpstr>
      <vt:lpstr>Я знаю … Я вмію … Я хочу …</vt:lpstr>
      <vt:lpstr>Домашнє завдання: Скласти розповідь на тему: «Чарівні фарби  прикметника».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user</cp:lastModifiedBy>
  <cp:revision>72</cp:revision>
  <dcterms:created xsi:type="dcterms:W3CDTF">2012-08-14T05:18:52Z</dcterms:created>
  <dcterms:modified xsi:type="dcterms:W3CDTF">2017-01-29T17:27:38Z</dcterms:modified>
</cp:coreProperties>
</file>