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86" r:id="rId3"/>
    <p:sldId id="275" r:id="rId4"/>
    <p:sldId id="287" r:id="rId5"/>
    <p:sldId id="285" r:id="rId6"/>
    <p:sldId id="276" r:id="rId7"/>
    <p:sldId id="288" r:id="rId8"/>
    <p:sldId id="289" r:id="rId9"/>
    <p:sldId id="297" r:id="rId10"/>
    <p:sldId id="293" r:id="rId11"/>
    <p:sldId id="295" r:id="rId12"/>
    <p:sldId id="296" r:id="rId13"/>
    <p:sldId id="270" r:id="rId14"/>
    <p:sldId id="290" r:id="rId15"/>
    <p:sldId id="29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FFFF66"/>
    <a:srgbClr val="E3D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>
      <p:cViewPr>
        <p:scale>
          <a:sx n="62" d="100"/>
          <a:sy n="62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3618-596A-4CE2-9D40-1BF3505E23FC}" type="datetimeFigureOut">
              <a:rPr lang="ru-RU" smtClean="0"/>
              <a:pPr/>
              <a:t>28.12.2016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EFD17-1013-4138-ACB6-953435019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3618-596A-4CE2-9D40-1BF3505E23FC}" type="datetimeFigureOut">
              <a:rPr lang="ru-RU" smtClean="0"/>
              <a:pPr/>
              <a:t>28.12.2016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EFD17-1013-4138-ACB6-953435019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3618-596A-4CE2-9D40-1BF3505E23FC}" type="datetimeFigureOut">
              <a:rPr lang="ru-RU" smtClean="0"/>
              <a:pPr/>
              <a:t>28.12.2016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EFD17-1013-4138-ACB6-953435019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3618-596A-4CE2-9D40-1BF3505E23FC}" type="datetimeFigureOut">
              <a:rPr lang="ru-RU" smtClean="0"/>
              <a:pPr/>
              <a:t>28.12.2016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EFD17-1013-4138-ACB6-953435019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3618-596A-4CE2-9D40-1BF3505E23FC}" type="datetimeFigureOut">
              <a:rPr lang="ru-RU" smtClean="0"/>
              <a:pPr/>
              <a:t>28.12.2016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EFD17-1013-4138-ACB6-953435019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3618-596A-4CE2-9D40-1BF3505E23FC}" type="datetimeFigureOut">
              <a:rPr lang="ru-RU" smtClean="0"/>
              <a:pPr/>
              <a:t>28.12.2016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EFD17-1013-4138-ACB6-953435019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3618-596A-4CE2-9D40-1BF3505E23FC}" type="datetimeFigureOut">
              <a:rPr lang="ru-RU" smtClean="0"/>
              <a:pPr/>
              <a:t>28.12.2016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EFD17-1013-4138-ACB6-953435019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3618-596A-4CE2-9D40-1BF3505E23FC}" type="datetimeFigureOut">
              <a:rPr lang="ru-RU" smtClean="0"/>
              <a:pPr/>
              <a:t>28.12.2016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EFD17-1013-4138-ACB6-953435019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3618-596A-4CE2-9D40-1BF3505E23FC}" type="datetimeFigureOut">
              <a:rPr lang="ru-RU" smtClean="0"/>
              <a:pPr/>
              <a:t>28.12.2016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EFD17-1013-4138-ACB6-953435019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3618-596A-4CE2-9D40-1BF3505E23FC}" type="datetimeFigureOut">
              <a:rPr lang="ru-RU" smtClean="0"/>
              <a:pPr/>
              <a:t>28.12.2016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EFD17-1013-4138-ACB6-953435019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3618-596A-4CE2-9D40-1BF3505E23FC}" type="datetimeFigureOut">
              <a:rPr lang="ru-RU" smtClean="0"/>
              <a:pPr/>
              <a:t>28.12.2016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EFD17-1013-4138-ACB6-953435019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5C3618-596A-4CE2-9D40-1BF3505E23FC}" type="datetimeFigureOut">
              <a:rPr lang="ru-RU" smtClean="0"/>
              <a:pPr/>
              <a:t>28.12.2016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9EFD17-1013-4138-ACB6-953435019E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3.gif"/><Relationship Id="rId5" Type="http://schemas.openxmlformats.org/officeDocument/2006/relationships/image" Target="../media/image12.jpeg"/><Relationship Id="rId4" Type="http://schemas.openxmlformats.org/officeDocument/2006/relationships/image" Target="../media/image1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7mDYPiHDUZ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93911" y="764704"/>
            <a:ext cx="8085868" cy="196977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Урок </a:t>
            </a:r>
          </a:p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на тему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«</a:t>
            </a:r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Число ТА цифра 8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  <a:latin typeface="Georg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95059" y="3428608"/>
            <a:ext cx="4142481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200" dirty="0" smtClean="0">
                <a:solidFill>
                  <a:srgbClr val="7030A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Georgia" pitchFamily="18" charset="0"/>
                <a:cs typeface="Times New Roman" pitchFamily="18" charset="0"/>
              </a:rPr>
              <a:t>Підготувала</a:t>
            </a:r>
          </a:p>
          <a:p>
            <a:r>
              <a:rPr lang="uk-UA" sz="2200" dirty="0">
                <a:solidFill>
                  <a:srgbClr val="7030A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Georgia" pitchFamily="18" charset="0"/>
                <a:cs typeface="Times New Roman" pitchFamily="18" charset="0"/>
              </a:rPr>
              <a:t>в</a:t>
            </a:r>
            <a:r>
              <a:rPr lang="uk-UA" sz="2200" dirty="0" smtClean="0">
                <a:solidFill>
                  <a:srgbClr val="7030A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Georgia" pitchFamily="18" charset="0"/>
                <a:cs typeface="Times New Roman" pitchFamily="18" charset="0"/>
              </a:rPr>
              <a:t>читель початкових класів</a:t>
            </a:r>
          </a:p>
          <a:p>
            <a:r>
              <a:rPr lang="uk-UA" sz="2200" dirty="0" err="1" smtClean="0">
                <a:solidFill>
                  <a:srgbClr val="7030A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Georgia" pitchFamily="18" charset="0"/>
                <a:cs typeface="Times New Roman" pitchFamily="18" charset="0"/>
              </a:rPr>
              <a:t>Краснопавлівського</a:t>
            </a:r>
            <a:r>
              <a:rPr lang="uk-UA" sz="2200" dirty="0" smtClean="0">
                <a:solidFill>
                  <a:srgbClr val="7030A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Georgia" pitchFamily="18" charset="0"/>
                <a:cs typeface="Times New Roman" pitchFamily="18" charset="0"/>
              </a:rPr>
              <a:t> </a:t>
            </a:r>
          </a:p>
          <a:p>
            <a:r>
              <a:rPr lang="uk-UA" sz="2200" dirty="0" smtClean="0">
                <a:solidFill>
                  <a:srgbClr val="7030A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Georgia" pitchFamily="18" charset="0"/>
                <a:cs typeface="Times New Roman" pitchFamily="18" charset="0"/>
              </a:rPr>
              <a:t>багатопрофільного ліцею</a:t>
            </a:r>
            <a:endParaRPr lang="ru-RU" sz="2200" dirty="0" smtClean="0">
              <a:solidFill>
                <a:srgbClr val="7030A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  <a:latin typeface="Georgia" pitchFamily="18" charset="0"/>
              <a:cs typeface="Times New Roman" pitchFamily="18" charset="0"/>
            </a:endParaRPr>
          </a:p>
          <a:p>
            <a:r>
              <a:rPr lang="uk-UA" sz="2200" dirty="0" smtClean="0">
                <a:solidFill>
                  <a:srgbClr val="7030A0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Georgia" pitchFamily="18" charset="0"/>
                <a:cs typeface="Times New Roman" pitchFamily="18" charset="0"/>
              </a:rPr>
              <a:t>Вітренко Марина Миколаївна</a:t>
            </a:r>
            <a:endParaRPr lang="ru-RU" sz="2200" dirty="0" smtClean="0">
              <a:solidFill>
                <a:srgbClr val="7030A0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  <a:latin typeface="Georgia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2089960"/>
              </p:ext>
            </p:extLst>
          </p:nvPr>
        </p:nvGraphicFramePr>
        <p:xfrm>
          <a:off x="467544" y="2132856"/>
          <a:ext cx="8229600" cy="21945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uk-UA" sz="8000" dirty="0" smtClean="0"/>
                        <a:t>8</a:t>
                      </a:r>
                      <a:endParaRPr lang="ru-RU" sz="8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dirty="0" smtClean="0"/>
                        <a:t>1</a:t>
                      </a:r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dirty="0" smtClean="0"/>
                        <a:t>2</a:t>
                      </a:r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dirty="0" smtClean="0"/>
                        <a:t>3</a:t>
                      </a:r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dirty="0" smtClean="0"/>
                        <a:t>4</a:t>
                      </a:r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dirty="0" smtClean="0"/>
                        <a:t>5</a:t>
                      </a:r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dirty="0" smtClean="0"/>
                        <a:t>6</a:t>
                      </a:r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dirty="0" smtClean="0"/>
                        <a:t>7</a:t>
                      </a:r>
                      <a:endParaRPr lang="ru-RU" sz="6600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7</a:t>
                      </a:r>
                      <a:endParaRPr lang="ru-RU" sz="6600" b="1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6</a:t>
                      </a:r>
                      <a:endParaRPr lang="ru-RU" sz="6600" b="1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5</a:t>
                      </a:r>
                      <a:endParaRPr lang="ru-RU" sz="6600" b="1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4</a:t>
                      </a:r>
                      <a:endParaRPr lang="ru-RU" sz="6600" b="1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3</a:t>
                      </a:r>
                      <a:endParaRPr lang="ru-RU" sz="6600" b="1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2</a:t>
                      </a:r>
                      <a:endParaRPr lang="ru-RU" sz="6600" b="1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ru-RU" sz="6600" b="1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36" r="15638"/>
          <a:stretch/>
        </p:blipFill>
        <p:spPr>
          <a:xfrm>
            <a:off x="179512" y="4509120"/>
            <a:ext cx="941301" cy="2170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0" name="Freeform 48" descr="Штриховой диагональный 2"/>
          <p:cNvSpPr>
            <a:spLocks/>
          </p:cNvSpPr>
          <p:nvPr/>
        </p:nvSpPr>
        <p:spPr bwMode="auto">
          <a:xfrm rot="-126566">
            <a:off x="-393700" y="5222875"/>
            <a:ext cx="9864725" cy="2884488"/>
          </a:xfrm>
          <a:custGeom>
            <a:avLst/>
            <a:gdLst>
              <a:gd name="T0" fmla="*/ 268 w 6102"/>
              <a:gd name="T1" fmla="*/ 735 h 1632"/>
              <a:gd name="T2" fmla="*/ 318 w 6102"/>
              <a:gd name="T3" fmla="*/ 620 h 1632"/>
              <a:gd name="T4" fmla="*/ 400 w 6102"/>
              <a:gd name="T5" fmla="*/ 554 h 1632"/>
              <a:gd name="T6" fmla="*/ 458 w 6102"/>
              <a:gd name="T7" fmla="*/ 513 h 1632"/>
              <a:gd name="T8" fmla="*/ 606 w 6102"/>
              <a:gd name="T9" fmla="*/ 439 h 1632"/>
              <a:gd name="T10" fmla="*/ 631 w 6102"/>
              <a:gd name="T11" fmla="*/ 415 h 1632"/>
              <a:gd name="T12" fmla="*/ 647 w 6102"/>
              <a:gd name="T13" fmla="*/ 390 h 1632"/>
              <a:gd name="T14" fmla="*/ 762 w 6102"/>
              <a:gd name="T15" fmla="*/ 332 h 1632"/>
              <a:gd name="T16" fmla="*/ 812 w 6102"/>
              <a:gd name="T17" fmla="*/ 308 h 1632"/>
              <a:gd name="T18" fmla="*/ 836 w 6102"/>
              <a:gd name="T19" fmla="*/ 291 h 1632"/>
              <a:gd name="T20" fmla="*/ 894 w 6102"/>
              <a:gd name="T21" fmla="*/ 275 h 1632"/>
              <a:gd name="T22" fmla="*/ 1272 w 6102"/>
              <a:gd name="T23" fmla="*/ 118 h 1632"/>
              <a:gd name="T24" fmla="*/ 1338 w 6102"/>
              <a:gd name="T25" fmla="*/ 77 h 1632"/>
              <a:gd name="T26" fmla="*/ 2145 w 6102"/>
              <a:gd name="T27" fmla="*/ 61 h 1632"/>
              <a:gd name="T28" fmla="*/ 2614 w 6102"/>
              <a:gd name="T29" fmla="*/ 52 h 1632"/>
              <a:gd name="T30" fmla="*/ 2663 w 6102"/>
              <a:gd name="T31" fmla="*/ 44 h 1632"/>
              <a:gd name="T32" fmla="*/ 2893 w 6102"/>
              <a:gd name="T33" fmla="*/ 11 h 1632"/>
              <a:gd name="T34" fmla="*/ 3478 w 6102"/>
              <a:gd name="T35" fmla="*/ 44 h 1632"/>
              <a:gd name="T36" fmla="*/ 3601 w 6102"/>
              <a:gd name="T37" fmla="*/ 94 h 1632"/>
              <a:gd name="T38" fmla="*/ 3905 w 6102"/>
              <a:gd name="T39" fmla="*/ 168 h 1632"/>
              <a:gd name="T40" fmla="*/ 4391 w 6102"/>
              <a:gd name="T41" fmla="*/ 176 h 1632"/>
              <a:gd name="T42" fmla="*/ 4473 w 6102"/>
              <a:gd name="T43" fmla="*/ 217 h 1632"/>
              <a:gd name="T44" fmla="*/ 4580 w 6102"/>
              <a:gd name="T45" fmla="*/ 225 h 1632"/>
              <a:gd name="T46" fmla="*/ 4630 w 6102"/>
              <a:gd name="T47" fmla="*/ 258 h 1632"/>
              <a:gd name="T48" fmla="*/ 4704 w 6102"/>
              <a:gd name="T49" fmla="*/ 340 h 1632"/>
              <a:gd name="T50" fmla="*/ 4909 w 6102"/>
              <a:gd name="T51" fmla="*/ 398 h 1632"/>
              <a:gd name="T52" fmla="*/ 4951 w 6102"/>
              <a:gd name="T53" fmla="*/ 415 h 1632"/>
              <a:gd name="T54" fmla="*/ 5206 w 6102"/>
              <a:gd name="T55" fmla="*/ 431 h 1632"/>
              <a:gd name="T56" fmla="*/ 5271 w 6102"/>
              <a:gd name="T57" fmla="*/ 480 h 1632"/>
              <a:gd name="T58" fmla="*/ 5288 w 6102"/>
              <a:gd name="T59" fmla="*/ 497 h 1632"/>
              <a:gd name="T60" fmla="*/ 5321 w 6102"/>
              <a:gd name="T61" fmla="*/ 546 h 1632"/>
              <a:gd name="T62" fmla="*/ 5378 w 6102"/>
              <a:gd name="T63" fmla="*/ 587 h 1632"/>
              <a:gd name="T64" fmla="*/ 5477 w 6102"/>
              <a:gd name="T65" fmla="*/ 628 h 1632"/>
              <a:gd name="T66" fmla="*/ 5527 w 6102"/>
              <a:gd name="T67" fmla="*/ 645 h 1632"/>
              <a:gd name="T68" fmla="*/ 5658 w 6102"/>
              <a:gd name="T69" fmla="*/ 719 h 1632"/>
              <a:gd name="T70" fmla="*/ 5757 w 6102"/>
              <a:gd name="T71" fmla="*/ 793 h 1632"/>
              <a:gd name="T72" fmla="*/ 5946 w 6102"/>
              <a:gd name="T73" fmla="*/ 834 h 1632"/>
              <a:gd name="T74" fmla="*/ 3214 w 6102"/>
              <a:gd name="T75" fmla="*/ 916 h 1632"/>
              <a:gd name="T76" fmla="*/ 1840 w 6102"/>
              <a:gd name="T77" fmla="*/ 892 h 1632"/>
              <a:gd name="T78" fmla="*/ 1223 w 6102"/>
              <a:gd name="T79" fmla="*/ 884 h 1632"/>
              <a:gd name="T80" fmla="*/ 277 w 6102"/>
              <a:gd name="T81" fmla="*/ 744 h 1632"/>
              <a:gd name="T82" fmla="*/ 268 w 6102"/>
              <a:gd name="T83" fmla="*/ 719 h 1632"/>
              <a:gd name="T84" fmla="*/ 268 w 6102"/>
              <a:gd name="T85" fmla="*/ 735 h 1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102" h="1632">
                <a:moveTo>
                  <a:pt x="268" y="735"/>
                </a:moveTo>
                <a:cubicBezTo>
                  <a:pt x="318" y="703"/>
                  <a:pt x="294" y="669"/>
                  <a:pt x="318" y="620"/>
                </a:cubicBezTo>
                <a:cubicBezTo>
                  <a:pt x="335" y="585"/>
                  <a:pt x="365" y="567"/>
                  <a:pt x="400" y="554"/>
                </a:cubicBezTo>
                <a:cubicBezTo>
                  <a:pt x="421" y="534"/>
                  <a:pt x="430" y="522"/>
                  <a:pt x="458" y="513"/>
                </a:cubicBezTo>
                <a:cubicBezTo>
                  <a:pt x="493" y="460"/>
                  <a:pt x="547" y="453"/>
                  <a:pt x="606" y="439"/>
                </a:cubicBezTo>
                <a:cubicBezTo>
                  <a:pt x="614" y="431"/>
                  <a:pt x="624" y="424"/>
                  <a:pt x="631" y="415"/>
                </a:cubicBezTo>
                <a:cubicBezTo>
                  <a:pt x="637" y="407"/>
                  <a:pt x="640" y="397"/>
                  <a:pt x="647" y="390"/>
                </a:cubicBezTo>
                <a:cubicBezTo>
                  <a:pt x="664" y="373"/>
                  <a:pt x="736" y="340"/>
                  <a:pt x="762" y="332"/>
                </a:cubicBezTo>
                <a:cubicBezTo>
                  <a:pt x="798" y="298"/>
                  <a:pt x="756" y="333"/>
                  <a:pt x="812" y="308"/>
                </a:cubicBezTo>
                <a:cubicBezTo>
                  <a:pt x="821" y="304"/>
                  <a:pt x="827" y="295"/>
                  <a:pt x="836" y="291"/>
                </a:cubicBezTo>
                <a:cubicBezTo>
                  <a:pt x="854" y="283"/>
                  <a:pt x="875" y="281"/>
                  <a:pt x="894" y="275"/>
                </a:cubicBezTo>
                <a:cubicBezTo>
                  <a:pt x="996" y="166"/>
                  <a:pt x="1141" y="167"/>
                  <a:pt x="1272" y="118"/>
                </a:cubicBezTo>
                <a:cubicBezTo>
                  <a:pt x="1288" y="95"/>
                  <a:pt x="1308" y="78"/>
                  <a:pt x="1338" y="77"/>
                </a:cubicBezTo>
                <a:cubicBezTo>
                  <a:pt x="1487" y="70"/>
                  <a:pt x="2073" y="62"/>
                  <a:pt x="2145" y="61"/>
                </a:cubicBezTo>
                <a:cubicBezTo>
                  <a:pt x="2306" y="1"/>
                  <a:pt x="2333" y="47"/>
                  <a:pt x="2614" y="52"/>
                </a:cubicBezTo>
                <a:cubicBezTo>
                  <a:pt x="2714" y="79"/>
                  <a:pt x="2599" y="58"/>
                  <a:pt x="2663" y="44"/>
                </a:cubicBezTo>
                <a:cubicBezTo>
                  <a:pt x="2735" y="28"/>
                  <a:pt x="2819" y="25"/>
                  <a:pt x="2893" y="11"/>
                </a:cubicBezTo>
                <a:cubicBezTo>
                  <a:pt x="3737" y="26"/>
                  <a:pt x="3203" y="0"/>
                  <a:pt x="3478" y="44"/>
                </a:cubicBezTo>
                <a:cubicBezTo>
                  <a:pt x="3531" y="82"/>
                  <a:pt x="3529" y="83"/>
                  <a:pt x="3601" y="94"/>
                </a:cubicBezTo>
                <a:cubicBezTo>
                  <a:pt x="3697" y="186"/>
                  <a:pt x="3759" y="164"/>
                  <a:pt x="3905" y="168"/>
                </a:cubicBezTo>
                <a:cubicBezTo>
                  <a:pt x="4067" y="172"/>
                  <a:pt x="4229" y="173"/>
                  <a:pt x="4391" y="176"/>
                </a:cubicBezTo>
                <a:cubicBezTo>
                  <a:pt x="4424" y="187"/>
                  <a:pt x="4435" y="211"/>
                  <a:pt x="4473" y="217"/>
                </a:cubicBezTo>
                <a:cubicBezTo>
                  <a:pt x="4508" y="223"/>
                  <a:pt x="4544" y="222"/>
                  <a:pt x="4580" y="225"/>
                </a:cubicBezTo>
                <a:cubicBezTo>
                  <a:pt x="4597" y="236"/>
                  <a:pt x="4619" y="241"/>
                  <a:pt x="4630" y="258"/>
                </a:cubicBezTo>
                <a:cubicBezTo>
                  <a:pt x="4647" y="284"/>
                  <a:pt x="4673" y="329"/>
                  <a:pt x="4704" y="340"/>
                </a:cubicBezTo>
                <a:cubicBezTo>
                  <a:pt x="4770" y="364"/>
                  <a:pt x="4844" y="372"/>
                  <a:pt x="4909" y="398"/>
                </a:cubicBezTo>
                <a:cubicBezTo>
                  <a:pt x="4923" y="404"/>
                  <a:pt x="4936" y="412"/>
                  <a:pt x="4951" y="415"/>
                </a:cubicBezTo>
                <a:cubicBezTo>
                  <a:pt x="4993" y="423"/>
                  <a:pt x="5200" y="431"/>
                  <a:pt x="5206" y="431"/>
                </a:cubicBezTo>
                <a:cubicBezTo>
                  <a:pt x="5248" y="445"/>
                  <a:pt x="5224" y="433"/>
                  <a:pt x="5271" y="480"/>
                </a:cubicBezTo>
                <a:cubicBezTo>
                  <a:pt x="5277" y="486"/>
                  <a:pt x="5288" y="497"/>
                  <a:pt x="5288" y="497"/>
                </a:cubicBezTo>
                <a:cubicBezTo>
                  <a:pt x="5303" y="558"/>
                  <a:pt x="5282" y="507"/>
                  <a:pt x="5321" y="546"/>
                </a:cubicBezTo>
                <a:cubicBezTo>
                  <a:pt x="5367" y="592"/>
                  <a:pt x="5319" y="573"/>
                  <a:pt x="5378" y="587"/>
                </a:cubicBezTo>
                <a:cubicBezTo>
                  <a:pt x="5404" y="613"/>
                  <a:pt x="5442" y="616"/>
                  <a:pt x="5477" y="628"/>
                </a:cubicBezTo>
                <a:cubicBezTo>
                  <a:pt x="5494" y="634"/>
                  <a:pt x="5527" y="645"/>
                  <a:pt x="5527" y="645"/>
                </a:cubicBezTo>
                <a:cubicBezTo>
                  <a:pt x="5563" y="683"/>
                  <a:pt x="5613" y="694"/>
                  <a:pt x="5658" y="719"/>
                </a:cubicBezTo>
                <a:cubicBezTo>
                  <a:pt x="5696" y="740"/>
                  <a:pt x="5722" y="770"/>
                  <a:pt x="5757" y="793"/>
                </a:cubicBezTo>
                <a:cubicBezTo>
                  <a:pt x="5814" y="829"/>
                  <a:pt x="5881" y="829"/>
                  <a:pt x="5946" y="834"/>
                </a:cubicBezTo>
                <a:cubicBezTo>
                  <a:pt x="6102" y="1632"/>
                  <a:pt x="4384" y="909"/>
                  <a:pt x="3214" y="916"/>
                </a:cubicBezTo>
                <a:cubicBezTo>
                  <a:pt x="2749" y="911"/>
                  <a:pt x="2303" y="899"/>
                  <a:pt x="1840" y="892"/>
                </a:cubicBezTo>
                <a:cubicBezTo>
                  <a:pt x="1531" y="858"/>
                  <a:pt x="1736" y="874"/>
                  <a:pt x="1223" y="884"/>
                </a:cubicBezTo>
                <a:cubicBezTo>
                  <a:pt x="0" y="872"/>
                  <a:pt x="277" y="1193"/>
                  <a:pt x="277" y="744"/>
                </a:cubicBezTo>
                <a:cubicBezTo>
                  <a:pt x="277" y="735"/>
                  <a:pt x="271" y="727"/>
                  <a:pt x="268" y="719"/>
                </a:cubicBezTo>
                <a:cubicBezTo>
                  <a:pt x="304" y="707"/>
                  <a:pt x="299" y="705"/>
                  <a:pt x="268" y="735"/>
                </a:cubicBezTo>
                <a:close/>
              </a:path>
            </a:pathLst>
          </a:custGeom>
          <a:pattFill prst="dashUpDiag">
            <a:fgClr>
              <a:srgbClr val="006600"/>
            </a:fgClr>
            <a:bgClr>
              <a:srgbClr val="99CC00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3332" name="Picture 20" descr="71821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27"/>
          <a:stretch>
            <a:fillRect/>
          </a:stretch>
        </p:blipFill>
        <p:spPr bwMode="auto">
          <a:xfrm>
            <a:off x="900113" y="836613"/>
            <a:ext cx="7129462" cy="3325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5" name="AutoShape 3"/>
          <p:cNvSpPr>
            <a:spLocks noChangeArrowheads="1"/>
          </p:cNvSpPr>
          <p:nvPr/>
        </p:nvSpPr>
        <p:spPr bwMode="auto">
          <a:xfrm rot="280536">
            <a:off x="1692275" y="188913"/>
            <a:ext cx="5761038" cy="2016125"/>
          </a:xfrm>
          <a:prstGeom prst="cloudCallout">
            <a:avLst>
              <a:gd name="adj1" fmla="val -22134"/>
              <a:gd name="adj2" fmla="val 31116"/>
            </a:avLst>
          </a:prstGeom>
          <a:gradFill flip="none" rotWithShape="1">
            <a:gsLst>
              <a:gs pos="0">
                <a:srgbClr val="6666FF"/>
              </a:gs>
              <a:gs pos="100000">
                <a:schemeClr val="accent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3335" name="Picture 23" descr="b3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5661025"/>
            <a:ext cx="865188" cy="87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39" name="Picture 27" descr="klever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5F6F1"/>
              </a:clrFrom>
              <a:clrTo>
                <a:srgbClr val="F5F6F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4724400"/>
            <a:ext cx="1522412" cy="1976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40" name="Picture 28" descr="klever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5F6F1"/>
              </a:clrFrom>
              <a:clrTo>
                <a:srgbClr val="F5F6F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427" flipH="1">
            <a:off x="5364163" y="4724400"/>
            <a:ext cx="1371600" cy="1976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41" name="Picture 29" descr="b3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5300663"/>
            <a:ext cx="1292225" cy="130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42" name="Picture 30" descr="b3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5661025"/>
            <a:ext cx="865187" cy="87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Ins0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296988" y="2565400"/>
            <a:ext cx="1296988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1" name="Picture 9" descr="Ins31"/>
          <p:cNvPicPr>
            <a:picLocks noChangeAspect="1" noChangeArrowheads="1" noCrop="1"/>
          </p:cNvPicPr>
          <p:nvPr/>
        </p:nvPicPr>
        <p:blipFill>
          <a:blip r:embed="rId7">
            <a:lum brigh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18568">
            <a:off x="5292725" y="2349500"/>
            <a:ext cx="962025" cy="96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48" name="AutoShape 36"/>
          <p:cNvSpPr>
            <a:spLocks noChangeArrowheads="1"/>
          </p:cNvSpPr>
          <p:nvPr/>
        </p:nvSpPr>
        <p:spPr bwMode="auto">
          <a:xfrm rot="290088">
            <a:off x="971550" y="3716338"/>
            <a:ext cx="2376488" cy="863600"/>
          </a:xfrm>
          <a:prstGeom prst="cloudCallout">
            <a:avLst>
              <a:gd name="adj1" fmla="val -30495"/>
              <a:gd name="adj2" fmla="val 38421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3349" name="AutoShape 37"/>
          <p:cNvSpPr>
            <a:spLocks noChangeArrowheads="1"/>
          </p:cNvSpPr>
          <p:nvPr/>
        </p:nvSpPr>
        <p:spPr bwMode="auto">
          <a:xfrm rot="290088">
            <a:off x="5651500" y="3644900"/>
            <a:ext cx="2376488" cy="863600"/>
          </a:xfrm>
          <a:prstGeom prst="cloudCallout">
            <a:avLst>
              <a:gd name="adj1" fmla="val -30495"/>
              <a:gd name="adj2" fmla="val 38421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3350" name="AutoShape 38"/>
          <p:cNvSpPr>
            <a:spLocks noChangeArrowheads="1"/>
          </p:cNvSpPr>
          <p:nvPr/>
        </p:nvSpPr>
        <p:spPr bwMode="auto">
          <a:xfrm rot="197821">
            <a:off x="1763713" y="333375"/>
            <a:ext cx="2447925" cy="1152525"/>
          </a:xfrm>
          <a:prstGeom prst="cloudCallout">
            <a:avLst>
              <a:gd name="adj1" fmla="val -29509"/>
              <a:gd name="adj2" fmla="val 38157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3333" name="AutoShape 21"/>
          <p:cNvSpPr>
            <a:spLocks noChangeArrowheads="1"/>
          </p:cNvSpPr>
          <p:nvPr/>
        </p:nvSpPr>
        <p:spPr bwMode="auto">
          <a:xfrm>
            <a:off x="6516688" y="115888"/>
            <a:ext cx="2303462" cy="23749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33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52" name="Line 40"/>
          <p:cNvSpPr>
            <a:spLocks noChangeShapeType="1"/>
          </p:cNvSpPr>
          <p:nvPr/>
        </p:nvSpPr>
        <p:spPr bwMode="auto">
          <a:xfrm flipH="1">
            <a:off x="2411413" y="1989138"/>
            <a:ext cx="1081087" cy="3455987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53" name="Line 41"/>
          <p:cNvSpPr>
            <a:spLocks noChangeShapeType="1"/>
          </p:cNvSpPr>
          <p:nvPr/>
        </p:nvSpPr>
        <p:spPr bwMode="auto">
          <a:xfrm flipH="1">
            <a:off x="3851275" y="2060575"/>
            <a:ext cx="288925" cy="2808288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54" name="Line 42"/>
          <p:cNvSpPr>
            <a:spLocks noChangeShapeType="1"/>
          </p:cNvSpPr>
          <p:nvPr/>
        </p:nvSpPr>
        <p:spPr bwMode="auto">
          <a:xfrm>
            <a:off x="4789488" y="2205038"/>
            <a:ext cx="69850" cy="3024187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55" name="Line 43"/>
          <p:cNvSpPr>
            <a:spLocks noChangeShapeType="1"/>
          </p:cNvSpPr>
          <p:nvPr/>
        </p:nvSpPr>
        <p:spPr bwMode="auto">
          <a:xfrm>
            <a:off x="5867400" y="1989138"/>
            <a:ext cx="1150938" cy="316865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56" name="Line 44"/>
          <p:cNvSpPr>
            <a:spLocks noChangeShapeType="1"/>
          </p:cNvSpPr>
          <p:nvPr/>
        </p:nvSpPr>
        <p:spPr bwMode="auto">
          <a:xfrm>
            <a:off x="6516688" y="1844675"/>
            <a:ext cx="1511300" cy="3097213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58" name="Line 46"/>
          <p:cNvSpPr>
            <a:spLocks noChangeShapeType="1"/>
          </p:cNvSpPr>
          <p:nvPr/>
        </p:nvSpPr>
        <p:spPr bwMode="auto">
          <a:xfrm flipH="1">
            <a:off x="1403350" y="1916113"/>
            <a:ext cx="1512888" cy="3313112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3361" name="Pese1978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Pesenka_o_raduge.wav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3817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62" name="Picture 50" descr="b3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021388"/>
            <a:ext cx="865188" cy="87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63" name="Picture 51" descr="b3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5949950"/>
            <a:ext cx="865187" cy="87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64" name="Picture 52" descr="b3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5949950"/>
            <a:ext cx="865188" cy="87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65" name="Picture 53" descr="b3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6165850"/>
            <a:ext cx="865187" cy="87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2897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3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3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33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33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33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5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3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0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0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23 -0.0787 L 0.41336 0.25718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07" y="1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08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-0.06366 C 0.04115 -0.08912 0.11059 -0.03796 0.12969 0.05046 C 0.14844 0.13866 0.11007 0.23125 0.0441 0.25671 C -0.02204 0.28264 -0.09166 0.23148 -0.11059 0.14259 C -0.12951 0.05486 -0.09132 -0.03819 -0.025 -0.06366 Z " pathEditMode="relative" rAng="-962626" ptsTypes="fffff">
                                      <p:cBhvr>
                                        <p:cTn id="109" dur="2000" spd="-100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8" y="16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11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200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00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116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2000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000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121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2" dur="2000" fill="hold"/>
                                        <p:tgtEl>
                                          <p:spTgt spid="13315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124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5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29500"/>
                            </p:stCondLst>
                            <p:childTnLst>
                              <p:par>
                                <p:cTn id="1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30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30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32500"/>
                            </p:stCondLst>
                            <p:childTnLst>
                              <p:par>
                                <p:cTn id="133" presetID="35" presetClass="entr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36500"/>
                            </p:stCondLst>
                            <p:childTnLst>
                              <p:par>
                                <p:cTn id="1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3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 nodeType="afterGroup">
                            <p:stCondLst>
                              <p:cond delay="37500"/>
                            </p:stCondLst>
                            <p:childTnLst>
                              <p:par>
                                <p:cTn id="150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20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20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39500"/>
                            </p:stCondLst>
                            <p:childTnLst>
                              <p:par>
                                <p:cTn id="155" presetID="37" presetClass="path" presetSubtype="0" repeatCount="300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45 0.0419 L -0.00174 0.14259 C 0.0177 0.16551 0.04687 0.17847 0.07725 0.17847 C 0.11198 0.17847 0.13958 0.16551 0.15902 0.14259 L 0.25208 0.0419 " pathEditMode="relative" rAng="0" ptsTypes="FffFF">
                                      <p:cBhvr>
                                        <p:cTn id="156" dur="20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26" y="6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45500"/>
                            </p:stCondLst>
                            <p:childTnLst>
                              <p:par>
                                <p:cTn id="1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46000"/>
                            </p:stCondLst>
                            <p:childTnLst>
                              <p:par>
                                <p:cTn id="1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46500"/>
                            </p:stCondLst>
                            <p:childTnLst>
                              <p:par>
                                <p:cTn id="1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47000"/>
                            </p:stCondLst>
                            <p:childTnLst>
                              <p:par>
                                <p:cTn id="1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 nodeType="afterGroup">
                            <p:stCondLst>
                              <p:cond delay="47500"/>
                            </p:stCondLst>
                            <p:childTnLst>
                              <p:par>
                                <p:cTn id="1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1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 nodeType="afterGroup">
                            <p:stCondLst>
                              <p:cond delay="48500"/>
                            </p:stCondLst>
                            <p:childTnLst>
                              <p:par>
                                <p:cTn id="1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1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 nodeType="afterGroup">
                            <p:stCondLst>
                              <p:cond delay="49000"/>
                            </p:stCondLst>
                            <p:childTnLst>
                              <p:par>
                                <p:cTn id="1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1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61"/>
                </p:tgtEl>
              </p:cMediaNode>
            </p:audio>
          </p:childTnLst>
        </p:cTn>
      </p:par>
    </p:tnLst>
    <p:bldLst>
      <p:bldP spid="13315" grpId="0" animBg="1"/>
      <p:bldP spid="13315" grpId="1" animBg="1"/>
      <p:bldP spid="13315" grpId="2" animBg="1"/>
      <p:bldP spid="13348" grpId="0" animBg="1"/>
      <p:bldP spid="13349" grpId="0" animBg="1"/>
      <p:bldP spid="13350" grpId="0" animBg="1"/>
      <p:bldP spid="13350" grpId="1" animBg="1"/>
      <p:bldP spid="13333" grpId="0" animBg="1"/>
      <p:bldP spid="13333" grpId="1" animBg="1"/>
      <p:bldP spid="13352" grpId="0" animBg="1"/>
      <p:bldP spid="13352" grpId="1" animBg="1"/>
      <p:bldP spid="13353" grpId="0" animBg="1"/>
      <p:bldP spid="13353" grpId="1" animBg="1"/>
      <p:bldP spid="13354" grpId="0" animBg="1"/>
      <p:bldP spid="13354" grpId="1" animBg="1"/>
      <p:bldP spid="13355" grpId="0" animBg="1"/>
      <p:bldP spid="13355" grpId="1" animBg="1"/>
      <p:bldP spid="13356" grpId="0" animBg="1"/>
      <p:bldP spid="13356" grpId="1" animBg="1"/>
      <p:bldP spid="13358" grpId="0" animBg="1"/>
      <p:bldP spid="1335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CfUd3ui7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544" y="547192"/>
            <a:ext cx="5169751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1371600" indent="-1371600" algn="ctr"/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Робота </a:t>
            </a:r>
          </a:p>
          <a:p>
            <a:pPr marL="1371600" indent="-1371600" algn="ctr"/>
            <a:r>
              <a:rPr lang="uk-UA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в підручнику-зошиті </a:t>
            </a:r>
            <a:endParaRPr lang="ru-RU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211" y="1776378"/>
            <a:ext cx="3600399" cy="4680520"/>
          </a:xfrm>
        </p:spPr>
      </p:pic>
    </p:spTree>
    <p:extLst>
      <p:ext uri="{BB962C8B-B14F-4D97-AF65-F5344CB8AC3E}">
        <p14:creationId xmlns:p14="http://schemas.microsoft.com/office/powerpoint/2010/main" val="3881084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685800" y="1105988"/>
            <a:ext cx="4724400" cy="472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Arc 10"/>
          <p:cNvSpPr>
            <a:spLocks/>
          </p:cNvSpPr>
          <p:nvPr/>
        </p:nvSpPr>
        <p:spPr bwMode="auto">
          <a:xfrm rot="1133828" flipH="1" flipV="1">
            <a:off x="3757613" y="1068388"/>
            <a:ext cx="1600200" cy="2135187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5164 w 43200"/>
              <a:gd name="T1" fmla="*/ 296 h 43200"/>
              <a:gd name="T2" fmla="*/ 22441 w 43200"/>
              <a:gd name="T3" fmla="*/ 16 h 43200"/>
              <a:gd name="T4" fmla="*/ 21600 w 432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25163" y="296"/>
                </a:moveTo>
                <a:cubicBezTo>
                  <a:pt x="35573" y="2037"/>
                  <a:pt x="43200" y="11046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1880" y="-1"/>
                  <a:pt x="22160" y="5"/>
                  <a:pt x="22440" y="16"/>
                </a:cubicBezTo>
              </a:path>
              <a:path w="43200" h="43200" stroke="0" extrusionOk="0">
                <a:moveTo>
                  <a:pt x="25163" y="296"/>
                </a:moveTo>
                <a:cubicBezTo>
                  <a:pt x="35573" y="2037"/>
                  <a:pt x="43200" y="11046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1880" y="-1"/>
                  <a:pt x="22160" y="5"/>
                  <a:pt x="22440" y="16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Line 12"/>
          <p:cNvSpPr>
            <a:spLocks noChangeShapeType="1"/>
          </p:cNvSpPr>
          <p:nvPr/>
        </p:nvSpPr>
        <p:spPr bwMode="auto">
          <a:xfrm flipH="1" flipV="1">
            <a:off x="4038600" y="3048000"/>
            <a:ext cx="457200" cy="2286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" name="Arc 13"/>
          <p:cNvSpPr>
            <a:spLocks/>
          </p:cNvSpPr>
          <p:nvPr/>
        </p:nvSpPr>
        <p:spPr bwMode="auto">
          <a:xfrm rot="1208915" flipH="1">
            <a:off x="2774950" y="3100388"/>
            <a:ext cx="2133600" cy="2663825"/>
          </a:xfrm>
          <a:custGeom>
            <a:avLst/>
            <a:gdLst>
              <a:gd name="G0" fmla="+- 21600 0 0"/>
              <a:gd name="G1" fmla="+- 21493 0 0"/>
              <a:gd name="G2" fmla="+- 21600 0 0"/>
              <a:gd name="T0" fmla="*/ 25396 w 43200"/>
              <a:gd name="T1" fmla="*/ 229 h 43093"/>
              <a:gd name="T2" fmla="*/ 19452 w 43200"/>
              <a:gd name="T3" fmla="*/ 0 h 43093"/>
              <a:gd name="T4" fmla="*/ 21600 w 43200"/>
              <a:gd name="T5" fmla="*/ 21493 h 430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093" fill="none" extrusionOk="0">
                <a:moveTo>
                  <a:pt x="25395" y="229"/>
                </a:moveTo>
                <a:cubicBezTo>
                  <a:pt x="35698" y="2068"/>
                  <a:pt x="43200" y="11027"/>
                  <a:pt x="43200" y="21493"/>
                </a:cubicBezTo>
                <a:cubicBezTo>
                  <a:pt x="43200" y="33422"/>
                  <a:pt x="33529" y="43093"/>
                  <a:pt x="21600" y="43093"/>
                </a:cubicBezTo>
                <a:cubicBezTo>
                  <a:pt x="9670" y="43093"/>
                  <a:pt x="0" y="33422"/>
                  <a:pt x="0" y="21493"/>
                </a:cubicBezTo>
                <a:cubicBezTo>
                  <a:pt x="-1" y="10395"/>
                  <a:pt x="8409" y="1103"/>
                  <a:pt x="19452" y="0"/>
                </a:cubicBezTo>
              </a:path>
              <a:path w="43200" h="43093" stroke="0" extrusionOk="0">
                <a:moveTo>
                  <a:pt x="25395" y="229"/>
                </a:moveTo>
                <a:cubicBezTo>
                  <a:pt x="35698" y="2068"/>
                  <a:pt x="43200" y="11027"/>
                  <a:pt x="43200" y="21493"/>
                </a:cubicBezTo>
                <a:cubicBezTo>
                  <a:pt x="43200" y="33422"/>
                  <a:pt x="33529" y="43093"/>
                  <a:pt x="21600" y="43093"/>
                </a:cubicBezTo>
                <a:cubicBezTo>
                  <a:pt x="9670" y="43093"/>
                  <a:pt x="0" y="33422"/>
                  <a:pt x="0" y="21493"/>
                </a:cubicBezTo>
                <a:cubicBezTo>
                  <a:pt x="-1" y="10395"/>
                  <a:pt x="8409" y="1103"/>
                  <a:pt x="19452" y="0"/>
                </a:cubicBezTo>
                <a:lnTo>
                  <a:pt x="21600" y="21493"/>
                </a:lnTo>
                <a:close/>
              </a:path>
            </a:pathLst>
          </a:custGeom>
          <a:noFill/>
          <a:ln w="7620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Oval 3"/>
          <p:cNvSpPr>
            <a:spLocks noChangeArrowheads="1"/>
          </p:cNvSpPr>
          <p:nvPr/>
        </p:nvSpPr>
        <p:spPr bwMode="auto">
          <a:xfrm>
            <a:off x="3886200" y="144780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451466">
            <a:off x="3101975" y="174625"/>
            <a:ext cx="387350" cy="1714500"/>
          </a:xfrm>
          <a:prstGeom prst="rect">
            <a:avLst/>
          </a:prstGeom>
          <a:noFill/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62" y="1340768"/>
            <a:ext cx="3384451" cy="4156529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37 0.00902 C 0.01805 -0.00439 0.0276 -0.02266 0.04045 -0.03237 C 0.0533 -0.04209 0.07222 -0.05041 0.0868 -0.04926 C 0.10139 -0.0481 0.11649 -0.03792 0.12777 -0.02474 C 0.13906 -0.01156 0.1493 0.0081 0.15451 0.02961 C 0.15972 0.05111 0.15937 0.08395 0.15868 0.10454 C 0.15798 0.12512 0.15677 0.13437 0.15017 0.15333 C 0.14357 0.1723 0.13211 0.20213 0.11927 0.21901 C 0.10642 0.2359 0.08958 0.24931 0.07274 0.25463 C 0.0559 0.25995 0.03472 0.2507 0.01788 0.25093 C 0.00104 0.25116 -0.01077 0.24607 -0.02865 0.25671 C -0.04653 0.26735 -0.0724 0.28724 -0.08924 0.31476 C -0.10608 0.34228 -0.12466 0.38298 -0.13004 0.42184 C -0.13542 0.46069 -0.12969 0.51596 -0.12153 0.54741 C -0.11337 0.57887 -0.09688 0.59667 -0.08073 0.61124 C -0.06459 0.62581 -0.04584 0.63738 -0.02448 0.63553 C -0.00313 0.63368 0.02812 0.61864 0.04739 0.59991 C 0.06666 0.58118 0.08038 0.55666 0.09114 0.52313 C 0.10191 0.4896 0.11441 0.43895 0.11215 0.39917 C 0.10989 0.35939 0.09166 0.30921 0.07708 0.28469 C 0.0625 0.26018 0.03836 0.26295 0.02482 0.25278 C 0.01128 0.2426 0.00295 0.2396 -0.00469 0.22295 C -0.01233 0.20629 -0.01841 0.17369 -0.02153 0.15333 C -0.02466 0.13298 -0.02448 0.11841 -0.02292 0.10084 C -0.02136 0.08326 -0.01719 0.06337 -0.01181 0.04834 C -0.00643 0.03331 0.00069 0.02244 0.00937 0.00902 Z " pathEditMode="relative" rAng="0" ptsTypes="aaaaaaaaaaaaaaaaaaaaaaaaaa"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2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3792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Чи сподобався вам урок?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772816"/>
            <a:ext cx="4316288" cy="4316288"/>
          </a:xfrm>
        </p:spPr>
      </p:pic>
      <p:sp>
        <p:nvSpPr>
          <p:cNvPr id="6" name="Овал 5"/>
          <p:cNvSpPr/>
          <p:nvPr/>
        </p:nvSpPr>
        <p:spPr>
          <a:xfrm>
            <a:off x="1475656" y="1196752"/>
            <a:ext cx="1728192" cy="1728192"/>
          </a:xfrm>
          <a:prstGeom prst="ellipse">
            <a:avLst/>
          </a:prstGeom>
          <a:solidFill>
            <a:srgbClr val="FFFF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475656" y="3068960"/>
            <a:ext cx="1728192" cy="1728192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460064" y="4911040"/>
            <a:ext cx="1728192" cy="1728192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57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Kolok2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376980"/>
            <a:ext cx="3744416" cy="3289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WordArt 5"/>
          <p:cNvSpPr>
            <a:spLocks noChangeArrowheads="1" noChangeShapeType="1" noTextEdit="1"/>
          </p:cNvSpPr>
          <p:nvPr/>
        </p:nvSpPr>
        <p:spPr bwMode="auto">
          <a:xfrm>
            <a:off x="1043608" y="765174"/>
            <a:ext cx="7345238" cy="8636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sz="36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Дякую</a:t>
            </a:r>
            <a:r>
              <a:rPr lang="ru-RU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 за урок!</a:t>
            </a:r>
          </a:p>
        </p:txBody>
      </p:sp>
      <p:sp>
        <p:nvSpPr>
          <p:cNvPr id="9220" name="WordArt 6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1835150" y="4509120"/>
            <a:ext cx="5472113" cy="175577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МОЛОДЦІ!</a:t>
            </a:r>
          </a:p>
        </p:txBody>
      </p:sp>
    </p:spTree>
    <p:extLst>
      <p:ext uri="{BB962C8B-B14F-4D97-AF65-F5344CB8AC3E}">
        <p14:creationId xmlns:p14="http://schemas.microsoft.com/office/powerpoint/2010/main" val="2394830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0"/>
            <a:ext cx="4766704" cy="6875054"/>
          </a:xfrm>
        </p:spPr>
      </p:pic>
    </p:spTree>
    <p:extLst>
      <p:ext uri="{BB962C8B-B14F-4D97-AF65-F5344CB8AC3E}">
        <p14:creationId xmlns:p14="http://schemas.microsoft.com/office/powerpoint/2010/main" val="81321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79512" y="908720"/>
            <a:ext cx="1368152" cy="144016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7200" b="1" dirty="0">
                <a:solidFill>
                  <a:schemeClr val="tx1">
                    <a:lumMod val="10000"/>
                  </a:schemeClr>
                </a:solidFill>
              </a:rPr>
              <a:t>1</a:t>
            </a:r>
          </a:p>
        </p:txBody>
      </p:sp>
      <p:sp>
        <p:nvSpPr>
          <p:cNvPr id="3" name="Овал 2"/>
          <p:cNvSpPr/>
          <p:nvPr/>
        </p:nvSpPr>
        <p:spPr>
          <a:xfrm>
            <a:off x="1834555" y="332656"/>
            <a:ext cx="1368152" cy="1500187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7200" b="1" dirty="0">
                <a:solidFill>
                  <a:schemeClr val="tx1">
                    <a:lumMod val="10000"/>
                  </a:schemeClr>
                </a:solidFill>
              </a:rPr>
              <a:t>2</a:t>
            </a:r>
          </a:p>
        </p:txBody>
      </p:sp>
      <p:sp>
        <p:nvSpPr>
          <p:cNvPr id="4" name="Овал 3"/>
          <p:cNvSpPr/>
          <p:nvPr/>
        </p:nvSpPr>
        <p:spPr>
          <a:xfrm>
            <a:off x="3563888" y="476672"/>
            <a:ext cx="1296144" cy="1428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7200" b="1" dirty="0">
                <a:solidFill>
                  <a:schemeClr val="tx1">
                    <a:lumMod val="10000"/>
                  </a:schemeClr>
                </a:solidFill>
              </a:rPr>
              <a:t>3</a:t>
            </a:r>
          </a:p>
        </p:txBody>
      </p:sp>
      <p:sp>
        <p:nvSpPr>
          <p:cNvPr id="5" name="Овал 4"/>
          <p:cNvSpPr/>
          <p:nvPr/>
        </p:nvSpPr>
        <p:spPr>
          <a:xfrm>
            <a:off x="5004048" y="836712"/>
            <a:ext cx="1440160" cy="1512168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7200" b="1" dirty="0">
                <a:solidFill>
                  <a:schemeClr val="tx1">
                    <a:lumMod val="10000"/>
                  </a:schemeClr>
                </a:solidFill>
              </a:rPr>
              <a:t>4</a:t>
            </a:r>
          </a:p>
        </p:txBody>
      </p:sp>
      <p:sp>
        <p:nvSpPr>
          <p:cNvPr id="6" name="Овал 5"/>
          <p:cNvSpPr/>
          <p:nvPr/>
        </p:nvSpPr>
        <p:spPr>
          <a:xfrm>
            <a:off x="1265336" y="2886943"/>
            <a:ext cx="1217861" cy="1789361"/>
          </a:xfrm>
          <a:prstGeom prst="ellipse">
            <a:avLst/>
          </a:prstGeom>
          <a:solidFill>
            <a:srgbClr val="92D05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7200" b="1" dirty="0">
                <a:solidFill>
                  <a:schemeClr val="tx1">
                    <a:lumMod val="10000"/>
                  </a:schemeClr>
                </a:solidFill>
              </a:rPr>
              <a:t>7</a:t>
            </a:r>
          </a:p>
        </p:txBody>
      </p:sp>
      <p:sp>
        <p:nvSpPr>
          <p:cNvPr id="7" name="Овал 6"/>
          <p:cNvSpPr/>
          <p:nvPr/>
        </p:nvSpPr>
        <p:spPr>
          <a:xfrm>
            <a:off x="6653604" y="629398"/>
            <a:ext cx="1368152" cy="1573907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7200" b="1" dirty="0">
                <a:solidFill>
                  <a:schemeClr val="tx1">
                    <a:lumMod val="10000"/>
                  </a:schemeClr>
                </a:solidFill>
              </a:rPr>
              <a:t>6</a:t>
            </a:r>
          </a:p>
        </p:txBody>
      </p:sp>
      <p:sp>
        <p:nvSpPr>
          <p:cNvPr id="8" name="Овал 7"/>
          <p:cNvSpPr/>
          <p:nvPr/>
        </p:nvSpPr>
        <p:spPr>
          <a:xfrm>
            <a:off x="4098864" y="3525377"/>
            <a:ext cx="1368152" cy="1584176"/>
          </a:xfrm>
          <a:prstGeom prst="ellipse">
            <a:avLst/>
          </a:prstGeom>
          <a:solidFill>
            <a:srgbClr val="FF66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7200" b="1" dirty="0">
                <a:solidFill>
                  <a:schemeClr val="tx1">
                    <a:lumMod val="10000"/>
                  </a:schemeClr>
                </a:solidFill>
              </a:rPr>
              <a:t>5</a:t>
            </a:r>
          </a:p>
        </p:txBody>
      </p:sp>
      <p:sp>
        <p:nvSpPr>
          <p:cNvPr id="9" name="Овал 8"/>
          <p:cNvSpPr/>
          <p:nvPr/>
        </p:nvSpPr>
        <p:spPr>
          <a:xfrm>
            <a:off x="2626072" y="3371359"/>
            <a:ext cx="1296144" cy="1645915"/>
          </a:xfrm>
          <a:prstGeom prst="ellipse">
            <a:avLst/>
          </a:prstGeom>
          <a:solidFill>
            <a:srgbClr val="FF99FF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7200" b="1" dirty="0">
                <a:solidFill>
                  <a:schemeClr val="tx1">
                    <a:lumMod val="10000"/>
                  </a:schemeClr>
                </a:solidFill>
              </a:rPr>
              <a:t>8</a:t>
            </a:r>
          </a:p>
        </p:txBody>
      </p:sp>
      <p:sp>
        <p:nvSpPr>
          <p:cNvPr id="10" name="Овал 9"/>
          <p:cNvSpPr/>
          <p:nvPr/>
        </p:nvSpPr>
        <p:spPr>
          <a:xfrm>
            <a:off x="5739056" y="3523053"/>
            <a:ext cx="1289869" cy="164648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7200" b="1" dirty="0">
                <a:solidFill>
                  <a:schemeClr val="tx1">
                    <a:lumMod val="10000"/>
                  </a:schemeClr>
                </a:solidFill>
              </a:rPr>
              <a:t>9</a:t>
            </a:r>
          </a:p>
        </p:txBody>
      </p:sp>
      <p:sp>
        <p:nvSpPr>
          <p:cNvPr id="11" name="Овал 10"/>
          <p:cNvSpPr/>
          <p:nvPr/>
        </p:nvSpPr>
        <p:spPr>
          <a:xfrm>
            <a:off x="7229668" y="3511277"/>
            <a:ext cx="1584176" cy="1645915"/>
          </a:xfrm>
          <a:prstGeom prst="ellipse">
            <a:avLst/>
          </a:prstGeom>
          <a:solidFill>
            <a:srgbClr val="0000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7200" b="1" dirty="0">
                <a:solidFill>
                  <a:schemeClr val="tx1">
                    <a:lumMod val="10000"/>
                  </a:schemeClr>
                </a:solidFill>
              </a:rPr>
              <a:t>10</a:t>
            </a:r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642938" y="2286000"/>
            <a:ext cx="71437" cy="214313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2411760" y="1844824"/>
            <a:ext cx="142875" cy="214313"/>
          </a:xfrm>
          <a:prstGeom prst="triangle">
            <a:avLst/>
          </a:prstGeom>
          <a:solidFill>
            <a:schemeClr val="tx2">
              <a:lumMod val="5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4067944" y="1916832"/>
            <a:ext cx="360040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5637368" y="2348880"/>
            <a:ext cx="229636" cy="285750"/>
          </a:xfrm>
          <a:prstGeom prst="triangl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1763117" y="4682046"/>
            <a:ext cx="142875" cy="214312"/>
          </a:xfrm>
          <a:prstGeom prst="triangl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7348901" y="2204292"/>
            <a:ext cx="71437" cy="214313"/>
          </a:xfrm>
          <a:prstGeom prst="triangl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Равнобедренный треугольник 17"/>
          <p:cNvSpPr/>
          <p:nvPr/>
        </p:nvSpPr>
        <p:spPr>
          <a:xfrm flipH="1">
            <a:off x="4638924" y="5093355"/>
            <a:ext cx="288032" cy="288033"/>
          </a:xfrm>
          <a:prstGeom prst="triangl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Равнобедренный треугольник 18"/>
          <p:cNvSpPr/>
          <p:nvPr/>
        </p:nvSpPr>
        <p:spPr>
          <a:xfrm>
            <a:off x="3202706" y="5023059"/>
            <a:ext cx="142875" cy="214313"/>
          </a:xfrm>
          <a:prstGeom prst="triangle">
            <a:avLst/>
          </a:prstGeom>
          <a:solidFill>
            <a:srgbClr val="FF99FF"/>
          </a:solidFill>
          <a:ln>
            <a:solidFill>
              <a:srgbClr val="FF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Равнобедренный треугольник 19"/>
          <p:cNvSpPr/>
          <p:nvPr/>
        </p:nvSpPr>
        <p:spPr>
          <a:xfrm flipH="1">
            <a:off x="6228469" y="5181776"/>
            <a:ext cx="360040" cy="144016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7950318" y="5134277"/>
            <a:ext cx="142875" cy="214313"/>
          </a:xfrm>
          <a:prstGeom prst="triangl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rot="16200000" flipH="1">
            <a:off x="535781" y="2643188"/>
            <a:ext cx="500062" cy="21431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2314254" y="2245717"/>
            <a:ext cx="357187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4283397" y="2179734"/>
            <a:ext cx="71437" cy="2840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>
            <a:off x="5501361" y="2886150"/>
            <a:ext cx="500063" cy="1587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16200000" flipH="1">
            <a:off x="1655961" y="5004247"/>
            <a:ext cx="428625" cy="71438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>
            <a:off x="7169512" y="2643955"/>
            <a:ext cx="428625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16200000" flipH="1">
            <a:off x="4691681" y="5462955"/>
            <a:ext cx="285750" cy="71437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stCxn id="19" idx="3"/>
          </p:cNvCxnSpPr>
          <p:nvPr/>
        </p:nvCxnSpPr>
        <p:spPr>
          <a:xfrm rot="5400000">
            <a:off x="3096344" y="5415172"/>
            <a:ext cx="357187" cy="1587"/>
          </a:xfrm>
          <a:prstGeom prst="line">
            <a:avLst/>
          </a:prstGeom>
          <a:ln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6408489" y="5225776"/>
            <a:ext cx="71438" cy="42748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21" idx="3"/>
          </p:cNvCxnSpPr>
          <p:nvPr/>
        </p:nvCxnSpPr>
        <p:spPr>
          <a:xfrm rot="16200000" flipH="1">
            <a:off x="7878880" y="5491465"/>
            <a:ext cx="428625" cy="142875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36" r="15638"/>
          <a:stretch/>
        </p:blipFill>
        <p:spPr>
          <a:xfrm>
            <a:off x="30299" y="3628474"/>
            <a:ext cx="1368152" cy="315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clrChange>
              <a:clrFrom>
                <a:srgbClr val="FFFDFA"/>
              </a:clrFrom>
              <a:clrTo>
                <a:srgbClr val="FFFD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5" t="12669" r="6016" b="3717"/>
          <a:stretch/>
        </p:blipFill>
        <p:spPr>
          <a:xfrm>
            <a:off x="539552" y="188640"/>
            <a:ext cx="7780719" cy="6311632"/>
          </a:xfrm>
        </p:spPr>
      </p:pic>
      <p:sp>
        <p:nvSpPr>
          <p:cNvPr id="5" name="TextBox 4"/>
          <p:cNvSpPr txBox="1"/>
          <p:nvPr/>
        </p:nvSpPr>
        <p:spPr>
          <a:xfrm>
            <a:off x="4860032" y="188640"/>
            <a:ext cx="2448272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700" dirty="0" smtClean="0">
                <a:solidFill>
                  <a:schemeClr val="bg1"/>
                </a:solidFill>
              </a:rPr>
              <a:t>?</a:t>
            </a:r>
            <a:endParaRPr lang="ru-RU" sz="287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31568" y="1628800"/>
            <a:ext cx="345638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1500" b="1" dirty="0" smtClean="0">
                <a:solidFill>
                  <a:schemeClr val="bg1"/>
                </a:solidFill>
              </a:rPr>
              <a:t>3 + 4</a:t>
            </a:r>
            <a:endParaRPr lang="ru-RU" sz="115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79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79512" y="908720"/>
            <a:ext cx="1368152" cy="144016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4400" b="1" dirty="0" smtClean="0">
                <a:solidFill>
                  <a:schemeClr val="tx1">
                    <a:lumMod val="10000"/>
                  </a:schemeClr>
                </a:solidFill>
              </a:rPr>
              <a:t>6-2</a:t>
            </a:r>
            <a:endParaRPr lang="ru-RU" sz="4400" b="1" dirty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619673" y="332656"/>
            <a:ext cx="1584175" cy="1500187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4400" b="1" dirty="0" smtClean="0">
                <a:solidFill>
                  <a:schemeClr val="tx1">
                    <a:lumMod val="10000"/>
                  </a:schemeClr>
                </a:solidFill>
              </a:rPr>
              <a:t>3+3</a:t>
            </a:r>
            <a:endParaRPr lang="ru-RU" sz="4400" b="1" dirty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470176" y="476672"/>
            <a:ext cx="1389856" cy="1428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4400" b="1" dirty="0" smtClean="0">
                <a:solidFill>
                  <a:schemeClr val="tx1">
                    <a:lumMod val="10000"/>
                  </a:schemeClr>
                </a:solidFill>
              </a:rPr>
              <a:t>6-5</a:t>
            </a:r>
            <a:endParaRPr lang="ru-RU" sz="4400" b="1" dirty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004048" y="836712"/>
            <a:ext cx="1512168" cy="1512168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4400" b="1" dirty="0" smtClean="0">
                <a:solidFill>
                  <a:schemeClr val="tx1">
                    <a:lumMod val="10000"/>
                  </a:schemeClr>
                </a:solidFill>
              </a:rPr>
              <a:t>2+3</a:t>
            </a:r>
            <a:endParaRPr lang="ru-RU" sz="4400" b="1" dirty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79513" y="3501008"/>
            <a:ext cx="1512168" cy="1668418"/>
          </a:xfrm>
          <a:prstGeom prst="ellipse">
            <a:avLst/>
          </a:prstGeom>
          <a:solidFill>
            <a:srgbClr val="92D05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4400" b="1" dirty="0" smtClean="0">
                <a:solidFill>
                  <a:schemeClr val="tx1">
                    <a:lumMod val="10000"/>
                  </a:schemeClr>
                </a:solidFill>
              </a:rPr>
              <a:t>7+1</a:t>
            </a:r>
            <a:endParaRPr lang="ru-RU" sz="4400" b="1" dirty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653604" y="629398"/>
            <a:ext cx="1518796" cy="1573907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4400" b="1" dirty="0" smtClean="0">
                <a:solidFill>
                  <a:schemeClr val="tx1">
                    <a:lumMod val="10000"/>
                  </a:schemeClr>
                </a:solidFill>
              </a:rPr>
              <a:t>3+4</a:t>
            </a:r>
            <a:endParaRPr lang="ru-RU" sz="4400" b="1" dirty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470176" y="3410934"/>
            <a:ext cx="1476164" cy="1584176"/>
          </a:xfrm>
          <a:prstGeom prst="ellipse">
            <a:avLst/>
          </a:prstGeom>
          <a:solidFill>
            <a:srgbClr val="FF66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4400" b="1" dirty="0" smtClean="0">
                <a:solidFill>
                  <a:schemeClr val="tx1">
                    <a:lumMod val="10000"/>
                  </a:schemeClr>
                </a:solidFill>
              </a:rPr>
              <a:t>2+4</a:t>
            </a:r>
            <a:endParaRPr lang="ru-RU" sz="4400" b="1" dirty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885145" y="3377144"/>
            <a:ext cx="1440160" cy="1645915"/>
          </a:xfrm>
          <a:prstGeom prst="ellipse">
            <a:avLst/>
          </a:prstGeom>
          <a:solidFill>
            <a:srgbClr val="FF99FF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4400" b="1" dirty="0" smtClean="0">
                <a:solidFill>
                  <a:schemeClr val="tx1">
                    <a:lumMod val="10000"/>
                  </a:schemeClr>
                </a:solidFill>
              </a:rPr>
              <a:t>8-6</a:t>
            </a:r>
            <a:endParaRPr lang="ru-RU" sz="4400" b="1" dirty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222068" y="3500437"/>
            <a:ext cx="1431536" cy="1646486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4400" b="1" dirty="0" smtClean="0">
                <a:solidFill>
                  <a:schemeClr val="tx1">
                    <a:lumMod val="10000"/>
                  </a:schemeClr>
                </a:solidFill>
              </a:rPr>
              <a:t>5-2</a:t>
            </a:r>
            <a:endParaRPr lang="ru-RU" sz="4400" b="1" dirty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948264" y="3501008"/>
            <a:ext cx="1584176" cy="1645915"/>
          </a:xfrm>
          <a:prstGeom prst="ellipse">
            <a:avLst/>
          </a:prstGeom>
          <a:solidFill>
            <a:srgbClr val="0000FF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4400" b="1" dirty="0" smtClean="0">
                <a:solidFill>
                  <a:schemeClr val="tx1">
                    <a:lumMod val="10000"/>
                  </a:schemeClr>
                </a:solidFill>
              </a:rPr>
              <a:t>5+2</a:t>
            </a:r>
            <a:endParaRPr lang="ru-RU" sz="4400" b="1" dirty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642938" y="2286000"/>
            <a:ext cx="71437" cy="214313"/>
          </a:xfrm>
          <a:prstGeom prst="triangl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2411760" y="1844824"/>
            <a:ext cx="142875" cy="214313"/>
          </a:xfrm>
          <a:prstGeom prst="triangle">
            <a:avLst/>
          </a:prstGeom>
          <a:solidFill>
            <a:schemeClr val="tx2">
              <a:lumMod val="5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4067944" y="1916832"/>
            <a:ext cx="360040" cy="2160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5724128" y="2348880"/>
            <a:ext cx="142875" cy="285750"/>
          </a:xfrm>
          <a:prstGeom prst="triangl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939303" y="5192340"/>
            <a:ext cx="142875" cy="214312"/>
          </a:xfrm>
          <a:prstGeom prst="triangl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7348901" y="2204292"/>
            <a:ext cx="71437" cy="214313"/>
          </a:xfrm>
          <a:prstGeom prst="triangl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Равнобедренный треугольник 17"/>
          <p:cNvSpPr/>
          <p:nvPr/>
        </p:nvSpPr>
        <p:spPr>
          <a:xfrm flipH="1">
            <a:off x="3964764" y="4965466"/>
            <a:ext cx="288032" cy="288033"/>
          </a:xfrm>
          <a:prstGeom prst="triangl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Равнобедренный треугольник 18"/>
          <p:cNvSpPr/>
          <p:nvPr/>
        </p:nvSpPr>
        <p:spPr>
          <a:xfrm>
            <a:off x="2483197" y="5023059"/>
            <a:ext cx="142875" cy="214313"/>
          </a:xfrm>
          <a:prstGeom prst="triangle">
            <a:avLst/>
          </a:prstGeom>
          <a:solidFill>
            <a:srgbClr val="FF99FF"/>
          </a:solidFill>
          <a:ln>
            <a:solidFill>
              <a:srgbClr val="FF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Равнобедренный треугольник 19"/>
          <p:cNvSpPr/>
          <p:nvPr/>
        </p:nvSpPr>
        <p:spPr>
          <a:xfrm flipH="1">
            <a:off x="5826596" y="5155480"/>
            <a:ext cx="360040" cy="144016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7668344" y="5157192"/>
            <a:ext cx="142875" cy="214313"/>
          </a:xfrm>
          <a:prstGeom prst="triangl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2" name="Прямая соединительная линия 21"/>
          <p:cNvCxnSpPr>
            <a:stCxn id="12" idx="2"/>
          </p:cNvCxnSpPr>
          <p:nvPr/>
        </p:nvCxnSpPr>
        <p:spPr>
          <a:xfrm rot="16200000" flipH="1">
            <a:off x="500063" y="2643188"/>
            <a:ext cx="500062" cy="21431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2305969" y="2310655"/>
            <a:ext cx="357187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4211960" y="2132856"/>
            <a:ext cx="71437" cy="2840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>
            <a:off x="5546898" y="2886150"/>
            <a:ext cx="500063" cy="1587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16" idx="3"/>
          </p:cNvCxnSpPr>
          <p:nvPr/>
        </p:nvCxnSpPr>
        <p:spPr>
          <a:xfrm rot="16200000" flipH="1">
            <a:off x="832146" y="5585246"/>
            <a:ext cx="428625" cy="71438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stCxn id="17" idx="4"/>
          </p:cNvCxnSpPr>
          <p:nvPr/>
        </p:nvCxnSpPr>
        <p:spPr>
          <a:xfrm rot="5400000">
            <a:off x="7206819" y="2632124"/>
            <a:ext cx="428625" cy="1588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16200000" flipH="1">
            <a:off x="3991708" y="5344529"/>
            <a:ext cx="285750" cy="71437"/>
          </a:xfrm>
          <a:prstGeom prst="line">
            <a:avLst/>
          </a:prstGeom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stCxn id="19" idx="3"/>
          </p:cNvCxnSpPr>
          <p:nvPr/>
        </p:nvCxnSpPr>
        <p:spPr>
          <a:xfrm rot="5400000">
            <a:off x="2376835" y="5415172"/>
            <a:ext cx="357187" cy="1587"/>
          </a:xfrm>
          <a:prstGeom prst="line">
            <a:avLst/>
          </a:prstGeom>
          <a:ln>
            <a:solidFill>
              <a:srgbClr val="FF99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5997407" y="5158333"/>
            <a:ext cx="71438" cy="42748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21" idx="3"/>
          </p:cNvCxnSpPr>
          <p:nvPr/>
        </p:nvCxnSpPr>
        <p:spPr>
          <a:xfrm rot="16200000" flipH="1">
            <a:off x="7596906" y="5514380"/>
            <a:ext cx="428625" cy="142875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958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DE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08906" y="455613"/>
            <a:ext cx="50401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rgbClr val="CC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ЧИСЛО </a:t>
            </a:r>
            <a:r>
              <a:rPr lang="ru-RU" sz="3600" b="1" dirty="0" smtClean="0">
                <a:solidFill>
                  <a:srgbClr val="CC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ТА </a:t>
            </a:r>
            <a:r>
              <a:rPr lang="ru-RU" sz="3600" b="1" dirty="0">
                <a:solidFill>
                  <a:srgbClr val="CC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ЦИФРА 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6948488" y="188913"/>
            <a:ext cx="1125537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5580063" y="1989138"/>
            <a:ext cx="2736850" cy="2089150"/>
            <a:chOff x="1020" y="1117"/>
            <a:chExt cx="1724" cy="1089"/>
          </a:xfrm>
        </p:grpSpPr>
        <p:grpSp>
          <p:nvGrpSpPr>
            <p:cNvPr id="5" name="Group 12"/>
            <p:cNvGrpSpPr>
              <a:grpSpLocks/>
            </p:cNvGrpSpPr>
            <p:nvPr/>
          </p:nvGrpSpPr>
          <p:grpSpPr bwMode="auto">
            <a:xfrm>
              <a:off x="1020" y="1117"/>
              <a:ext cx="1724" cy="1088"/>
              <a:chOff x="1020" y="935"/>
              <a:chExt cx="1724" cy="1088"/>
            </a:xfrm>
          </p:grpSpPr>
          <p:pic>
            <p:nvPicPr>
              <p:cNvPr id="7" name="Picture 5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contrast="50000"/>
              </a:blip>
              <a:srcRect/>
              <a:stretch>
                <a:fillRect/>
              </a:stretch>
            </p:blipFill>
            <p:spPr bwMode="auto">
              <a:xfrm>
                <a:off x="1020" y="935"/>
                <a:ext cx="692" cy="10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" name="Picture 11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contrast="20000"/>
              </a:blip>
              <a:srcRect/>
              <a:stretch>
                <a:fillRect/>
              </a:stretch>
            </p:blipFill>
            <p:spPr bwMode="auto">
              <a:xfrm>
                <a:off x="1655" y="1434"/>
                <a:ext cx="499" cy="40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" name="Picture 4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contrast="20000"/>
              </a:blip>
              <a:srcRect/>
              <a:stretch>
                <a:fillRect/>
              </a:stretch>
            </p:blipFill>
            <p:spPr bwMode="auto">
              <a:xfrm>
                <a:off x="1837" y="981"/>
                <a:ext cx="499" cy="40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" name="Picture 9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contrast="20000"/>
              </a:blip>
              <a:srcRect/>
              <a:stretch>
                <a:fillRect/>
              </a:stretch>
            </p:blipFill>
            <p:spPr bwMode="auto">
              <a:xfrm>
                <a:off x="2245" y="1162"/>
                <a:ext cx="499" cy="363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6" name="Picture 10"/>
            <p:cNvPicPr>
              <a:picLocks noChangeAspect="1" noChangeArrowheads="1"/>
            </p:cNvPicPr>
            <p:nvPr/>
          </p:nvPicPr>
          <p:blipFill>
            <a:blip r:embed="rId4" cstate="print">
              <a:lum contrast="20000"/>
            </a:blip>
            <a:srcRect/>
            <a:stretch>
              <a:fillRect/>
            </a:stretch>
          </p:blipFill>
          <p:spPr bwMode="auto">
            <a:xfrm>
              <a:off x="2109" y="1797"/>
              <a:ext cx="499" cy="409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" name="Group 112"/>
          <p:cNvGrpSpPr>
            <a:grpSpLocks/>
          </p:cNvGrpSpPr>
          <p:nvPr/>
        </p:nvGrpSpPr>
        <p:grpSpPr bwMode="auto">
          <a:xfrm>
            <a:off x="1763713" y="4652963"/>
            <a:ext cx="6553200" cy="1008062"/>
            <a:chOff x="1111" y="2931"/>
            <a:chExt cx="4128" cy="635"/>
          </a:xfrm>
        </p:grpSpPr>
        <p:grpSp>
          <p:nvGrpSpPr>
            <p:cNvPr id="12" name="Group 23"/>
            <p:cNvGrpSpPr>
              <a:grpSpLocks/>
            </p:cNvGrpSpPr>
            <p:nvPr/>
          </p:nvGrpSpPr>
          <p:grpSpPr bwMode="auto">
            <a:xfrm>
              <a:off x="1565" y="3385"/>
              <a:ext cx="3265" cy="181"/>
              <a:chOff x="1565" y="3385"/>
              <a:chExt cx="3265" cy="181"/>
            </a:xfrm>
          </p:grpSpPr>
          <p:sp>
            <p:nvSpPr>
              <p:cNvPr id="23" name="Line 15"/>
              <p:cNvSpPr>
                <a:spLocks noChangeShapeType="1"/>
              </p:cNvSpPr>
              <p:nvPr/>
            </p:nvSpPr>
            <p:spPr bwMode="auto">
              <a:xfrm>
                <a:off x="4830" y="3385"/>
                <a:ext cx="0" cy="181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Line 16"/>
              <p:cNvSpPr>
                <a:spLocks noChangeShapeType="1"/>
              </p:cNvSpPr>
              <p:nvPr/>
            </p:nvSpPr>
            <p:spPr bwMode="auto">
              <a:xfrm>
                <a:off x="2971" y="3385"/>
                <a:ext cx="0" cy="181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Line 17"/>
              <p:cNvSpPr>
                <a:spLocks noChangeShapeType="1"/>
              </p:cNvSpPr>
              <p:nvPr/>
            </p:nvSpPr>
            <p:spPr bwMode="auto">
              <a:xfrm>
                <a:off x="4377" y="3385"/>
                <a:ext cx="0" cy="181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Line 18"/>
              <p:cNvSpPr>
                <a:spLocks noChangeShapeType="1"/>
              </p:cNvSpPr>
              <p:nvPr/>
            </p:nvSpPr>
            <p:spPr bwMode="auto">
              <a:xfrm>
                <a:off x="3424" y="3385"/>
                <a:ext cx="0" cy="181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Line 19"/>
              <p:cNvSpPr>
                <a:spLocks noChangeShapeType="1"/>
              </p:cNvSpPr>
              <p:nvPr/>
            </p:nvSpPr>
            <p:spPr bwMode="auto">
              <a:xfrm>
                <a:off x="2472" y="3385"/>
                <a:ext cx="0" cy="181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Line 20"/>
              <p:cNvSpPr>
                <a:spLocks noChangeShapeType="1"/>
              </p:cNvSpPr>
              <p:nvPr/>
            </p:nvSpPr>
            <p:spPr bwMode="auto">
              <a:xfrm>
                <a:off x="1565" y="3385"/>
                <a:ext cx="0" cy="181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" name="Line 21"/>
              <p:cNvSpPr>
                <a:spLocks noChangeShapeType="1"/>
              </p:cNvSpPr>
              <p:nvPr/>
            </p:nvSpPr>
            <p:spPr bwMode="auto">
              <a:xfrm>
                <a:off x="3878" y="3385"/>
                <a:ext cx="0" cy="181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Line 22"/>
              <p:cNvSpPr>
                <a:spLocks noChangeShapeType="1"/>
              </p:cNvSpPr>
              <p:nvPr/>
            </p:nvSpPr>
            <p:spPr bwMode="auto">
              <a:xfrm>
                <a:off x="2018" y="3385"/>
                <a:ext cx="0" cy="181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3" name="Group 109"/>
            <p:cNvGrpSpPr>
              <a:grpSpLocks/>
            </p:cNvGrpSpPr>
            <p:nvPr/>
          </p:nvGrpSpPr>
          <p:grpSpPr bwMode="auto">
            <a:xfrm>
              <a:off x="1111" y="2931"/>
              <a:ext cx="4128" cy="544"/>
              <a:chOff x="1111" y="2931"/>
              <a:chExt cx="4128" cy="544"/>
            </a:xfrm>
          </p:grpSpPr>
          <p:sp>
            <p:nvSpPr>
              <p:cNvPr id="14" name="Line 14"/>
              <p:cNvSpPr>
                <a:spLocks noChangeShapeType="1"/>
              </p:cNvSpPr>
              <p:nvPr/>
            </p:nvSpPr>
            <p:spPr bwMode="auto">
              <a:xfrm>
                <a:off x="1111" y="3475"/>
                <a:ext cx="4128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 type="oval" w="med" len="med"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Text Box 24"/>
              <p:cNvSpPr txBox="1">
                <a:spLocks noChangeArrowheads="1"/>
              </p:cNvSpPr>
              <p:nvPr/>
            </p:nvSpPr>
            <p:spPr bwMode="auto">
              <a:xfrm>
                <a:off x="1429" y="3113"/>
                <a:ext cx="22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2400" b="1">
                    <a:solidFill>
                      <a:schemeClr val="tx2"/>
                    </a:solidFill>
                  </a:rPr>
                  <a:t>1</a:t>
                </a:r>
              </a:p>
            </p:txBody>
          </p:sp>
          <p:sp>
            <p:nvSpPr>
              <p:cNvPr id="16" name="Text Box 25"/>
              <p:cNvSpPr txBox="1">
                <a:spLocks noChangeArrowheads="1"/>
              </p:cNvSpPr>
              <p:nvPr/>
            </p:nvSpPr>
            <p:spPr bwMode="auto">
              <a:xfrm>
                <a:off x="2835" y="3113"/>
                <a:ext cx="22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2400" b="1">
                    <a:solidFill>
                      <a:schemeClr val="tx2"/>
                    </a:solidFill>
                  </a:rPr>
                  <a:t>4</a:t>
                </a:r>
              </a:p>
            </p:txBody>
          </p:sp>
          <p:sp>
            <p:nvSpPr>
              <p:cNvPr id="17" name="Text Box 26"/>
              <p:cNvSpPr txBox="1">
                <a:spLocks noChangeArrowheads="1"/>
              </p:cNvSpPr>
              <p:nvPr/>
            </p:nvSpPr>
            <p:spPr bwMode="auto">
              <a:xfrm>
                <a:off x="2336" y="3113"/>
                <a:ext cx="22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2400" b="1">
                    <a:solidFill>
                      <a:schemeClr val="tx2"/>
                    </a:solidFill>
                  </a:rPr>
                  <a:t>3</a:t>
                </a:r>
              </a:p>
            </p:txBody>
          </p:sp>
          <p:sp>
            <p:nvSpPr>
              <p:cNvPr id="18" name="Text Box 27"/>
              <p:cNvSpPr txBox="1">
                <a:spLocks noChangeArrowheads="1"/>
              </p:cNvSpPr>
              <p:nvPr/>
            </p:nvSpPr>
            <p:spPr bwMode="auto">
              <a:xfrm>
                <a:off x="3742" y="3113"/>
                <a:ext cx="22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2400" b="1">
                    <a:solidFill>
                      <a:schemeClr val="tx2"/>
                    </a:solidFill>
                  </a:rPr>
                  <a:t>6</a:t>
                </a:r>
              </a:p>
            </p:txBody>
          </p:sp>
          <p:sp>
            <p:nvSpPr>
              <p:cNvPr id="19" name="Text Box 28"/>
              <p:cNvSpPr txBox="1">
                <a:spLocks noChangeArrowheads="1"/>
              </p:cNvSpPr>
              <p:nvPr/>
            </p:nvSpPr>
            <p:spPr bwMode="auto">
              <a:xfrm>
                <a:off x="3288" y="3113"/>
                <a:ext cx="22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2400" b="1">
                    <a:solidFill>
                      <a:schemeClr val="tx2"/>
                    </a:solidFill>
                  </a:rPr>
                  <a:t>5</a:t>
                </a:r>
              </a:p>
            </p:txBody>
          </p:sp>
          <p:sp>
            <p:nvSpPr>
              <p:cNvPr id="20" name="Text Box 29"/>
              <p:cNvSpPr txBox="1">
                <a:spLocks noChangeArrowheads="1"/>
              </p:cNvSpPr>
              <p:nvPr/>
            </p:nvSpPr>
            <p:spPr bwMode="auto">
              <a:xfrm>
                <a:off x="1882" y="3113"/>
                <a:ext cx="22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2400" b="1">
                    <a:solidFill>
                      <a:schemeClr val="tx2"/>
                    </a:solidFill>
                  </a:rPr>
                  <a:t>2</a:t>
                </a:r>
              </a:p>
            </p:txBody>
          </p:sp>
          <p:sp>
            <p:nvSpPr>
              <p:cNvPr id="21" name="Text Box 30"/>
              <p:cNvSpPr txBox="1">
                <a:spLocks noChangeArrowheads="1"/>
              </p:cNvSpPr>
              <p:nvPr/>
            </p:nvSpPr>
            <p:spPr bwMode="auto">
              <a:xfrm>
                <a:off x="4241" y="3113"/>
                <a:ext cx="22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2400" b="1">
                    <a:solidFill>
                      <a:schemeClr val="tx2"/>
                    </a:solidFill>
                  </a:rPr>
                  <a:t>7</a:t>
                </a:r>
              </a:p>
            </p:txBody>
          </p:sp>
          <p:sp>
            <p:nvSpPr>
              <p:cNvPr id="22" name="Text Box 31"/>
              <p:cNvSpPr txBox="1">
                <a:spLocks noChangeArrowheads="1"/>
              </p:cNvSpPr>
              <p:nvPr/>
            </p:nvSpPr>
            <p:spPr bwMode="auto">
              <a:xfrm>
                <a:off x="4649" y="2931"/>
                <a:ext cx="273" cy="5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sz="4800" b="1">
                    <a:solidFill>
                      <a:srgbClr val="FF0000"/>
                    </a:solidFill>
                  </a:rPr>
                  <a:t>8</a:t>
                </a:r>
              </a:p>
            </p:txBody>
          </p:sp>
        </p:grpSp>
      </p:grpSp>
      <p:grpSp>
        <p:nvGrpSpPr>
          <p:cNvPr id="31" name="Group 49"/>
          <p:cNvGrpSpPr>
            <a:grpSpLocks/>
          </p:cNvGrpSpPr>
          <p:nvPr/>
        </p:nvGrpSpPr>
        <p:grpSpPr bwMode="auto">
          <a:xfrm>
            <a:off x="1547664" y="1556792"/>
            <a:ext cx="1439863" cy="1366837"/>
            <a:chOff x="930" y="1207"/>
            <a:chExt cx="1043" cy="998"/>
          </a:xfrm>
        </p:grpSpPr>
        <p:grpSp>
          <p:nvGrpSpPr>
            <p:cNvPr id="32" name="Group 48"/>
            <p:cNvGrpSpPr>
              <a:grpSpLocks/>
            </p:cNvGrpSpPr>
            <p:nvPr/>
          </p:nvGrpSpPr>
          <p:grpSpPr bwMode="auto">
            <a:xfrm>
              <a:off x="930" y="1207"/>
              <a:ext cx="1043" cy="998"/>
              <a:chOff x="930" y="1207"/>
              <a:chExt cx="1043" cy="998"/>
            </a:xfrm>
          </p:grpSpPr>
          <p:sp>
            <p:nvSpPr>
              <p:cNvPr id="35" name="AutoShape 33"/>
              <p:cNvSpPr>
                <a:spLocks noChangeArrowheads="1"/>
              </p:cNvSpPr>
              <p:nvPr/>
            </p:nvSpPr>
            <p:spPr bwMode="auto">
              <a:xfrm>
                <a:off x="930" y="1207"/>
                <a:ext cx="1043" cy="998"/>
              </a:xfrm>
              <a:prstGeom prst="cube">
                <a:avLst>
                  <a:gd name="adj" fmla="val 25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" name="Oval 36"/>
              <p:cNvSpPr>
                <a:spLocks noChangeArrowheads="1"/>
              </p:cNvSpPr>
              <p:nvPr/>
            </p:nvSpPr>
            <p:spPr bwMode="auto">
              <a:xfrm>
                <a:off x="1111" y="2024"/>
                <a:ext cx="90" cy="91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37" name="Group 38"/>
              <p:cNvGrpSpPr>
                <a:grpSpLocks/>
              </p:cNvGrpSpPr>
              <p:nvPr/>
            </p:nvGrpSpPr>
            <p:grpSpPr bwMode="auto">
              <a:xfrm>
                <a:off x="1111" y="1570"/>
                <a:ext cx="90" cy="318"/>
                <a:chOff x="1020" y="1570"/>
                <a:chExt cx="90" cy="318"/>
              </a:xfrm>
            </p:grpSpPr>
            <p:sp>
              <p:nvSpPr>
                <p:cNvPr id="42" name="Oval 34"/>
                <p:cNvSpPr>
                  <a:spLocks noChangeArrowheads="1"/>
                </p:cNvSpPr>
                <p:nvPr/>
              </p:nvSpPr>
              <p:spPr bwMode="auto">
                <a:xfrm>
                  <a:off x="1020" y="1570"/>
                  <a:ext cx="90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3" name="Oval 37"/>
                <p:cNvSpPr>
                  <a:spLocks noChangeArrowheads="1"/>
                </p:cNvSpPr>
                <p:nvPr/>
              </p:nvSpPr>
              <p:spPr bwMode="auto">
                <a:xfrm>
                  <a:off x="1020" y="1797"/>
                  <a:ext cx="90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38" name="Group 40"/>
              <p:cNvGrpSpPr>
                <a:grpSpLocks/>
              </p:cNvGrpSpPr>
              <p:nvPr/>
            </p:nvGrpSpPr>
            <p:grpSpPr bwMode="auto">
              <a:xfrm>
                <a:off x="1429" y="1570"/>
                <a:ext cx="90" cy="318"/>
                <a:chOff x="1020" y="1570"/>
                <a:chExt cx="90" cy="318"/>
              </a:xfrm>
            </p:grpSpPr>
            <p:sp>
              <p:nvSpPr>
                <p:cNvPr id="40" name="Oval 41"/>
                <p:cNvSpPr>
                  <a:spLocks noChangeArrowheads="1"/>
                </p:cNvSpPr>
                <p:nvPr/>
              </p:nvSpPr>
              <p:spPr bwMode="auto">
                <a:xfrm>
                  <a:off x="1020" y="1570"/>
                  <a:ext cx="90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41" name="Oval 42"/>
                <p:cNvSpPr>
                  <a:spLocks noChangeArrowheads="1"/>
                </p:cNvSpPr>
                <p:nvPr/>
              </p:nvSpPr>
              <p:spPr bwMode="auto">
                <a:xfrm>
                  <a:off x="1020" y="1797"/>
                  <a:ext cx="90" cy="91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39" name="Oval 43"/>
              <p:cNvSpPr>
                <a:spLocks noChangeArrowheads="1"/>
              </p:cNvSpPr>
              <p:nvPr/>
            </p:nvSpPr>
            <p:spPr bwMode="auto">
              <a:xfrm>
                <a:off x="1429" y="2024"/>
                <a:ext cx="90" cy="91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33" name="Oval 44"/>
            <p:cNvSpPr>
              <a:spLocks noChangeArrowheads="1"/>
            </p:cNvSpPr>
            <p:nvPr/>
          </p:nvSpPr>
          <p:spPr bwMode="auto">
            <a:xfrm>
              <a:off x="1837" y="1480"/>
              <a:ext cx="89" cy="91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4" name="Oval 47"/>
            <p:cNvSpPr>
              <a:spLocks noChangeArrowheads="1"/>
            </p:cNvSpPr>
            <p:nvPr/>
          </p:nvSpPr>
          <p:spPr bwMode="auto">
            <a:xfrm>
              <a:off x="1746" y="1797"/>
              <a:ext cx="90" cy="91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4" name="Group 106"/>
          <p:cNvGrpSpPr>
            <a:grpSpLocks/>
          </p:cNvGrpSpPr>
          <p:nvPr/>
        </p:nvGrpSpPr>
        <p:grpSpPr bwMode="auto">
          <a:xfrm>
            <a:off x="2268538" y="3213100"/>
            <a:ext cx="1439862" cy="1366838"/>
            <a:chOff x="1429" y="2024"/>
            <a:chExt cx="907" cy="861"/>
          </a:xfrm>
        </p:grpSpPr>
        <p:sp>
          <p:nvSpPr>
            <p:cNvPr id="45" name="AutoShape 91"/>
            <p:cNvSpPr>
              <a:spLocks noChangeArrowheads="1"/>
            </p:cNvSpPr>
            <p:nvPr/>
          </p:nvSpPr>
          <p:spPr bwMode="auto">
            <a:xfrm>
              <a:off x="1429" y="2024"/>
              <a:ext cx="907" cy="861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Oval 92"/>
            <p:cNvSpPr>
              <a:spLocks noChangeArrowheads="1"/>
            </p:cNvSpPr>
            <p:nvPr/>
          </p:nvSpPr>
          <p:spPr bwMode="auto">
            <a:xfrm>
              <a:off x="2018" y="2024"/>
              <a:ext cx="79" cy="7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" name="Oval 94"/>
            <p:cNvSpPr>
              <a:spLocks noChangeArrowheads="1"/>
            </p:cNvSpPr>
            <p:nvPr/>
          </p:nvSpPr>
          <p:spPr bwMode="auto">
            <a:xfrm>
              <a:off x="1565" y="2387"/>
              <a:ext cx="79" cy="7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Oval 95"/>
            <p:cNvSpPr>
              <a:spLocks noChangeArrowheads="1"/>
            </p:cNvSpPr>
            <p:nvPr/>
          </p:nvSpPr>
          <p:spPr bwMode="auto">
            <a:xfrm>
              <a:off x="1565" y="2659"/>
              <a:ext cx="79" cy="7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9" name="Oval 97"/>
            <p:cNvSpPr>
              <a:spLocks noChangeArrowheads="1"/>
            </p:cNvSpPr>
            <p:nvPr/>
          </p:nvSpPr>
          <p:spPr bwMode="auto">
            <a:xfrm>
              <a:off x="1882" y="2387"/>
              <a:ext cx="78" cy="91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Oval 98"/>
            <p:cNvSpPr>
              <a:spLocks noChangeArrowheads="1"/>
            </p:cNvSpPr>
            <p:nvPr/>
          </p:nvSpPr>
          <p:spPr bwMode="auto">
            <a:xfrm>
              <a:off x="1882" y="2659"/>
              <a:ext cx="78" cy="7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Oval 99"/>
            <p:cNvSpPr>
              <a:spLocks noChangeArrowheads="1"/>
            </p:cNvSpPr>
            <p:nvPr/>
          </p:nvSpPr>
          <p:spPr bwMode="auto">
            <a:xfrm>
              <a:off x="1927" y="2115"/>
              <a:ext cx="78" cy="7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" name="Oval 100"/>
            <p:cNvSpPr>
              <a:spLocks noChangeArrowheads="1"/>
            </p:cNvSpPr>
            <p:nvPr/>
          </p:nvSpPr>
          <p:spPr bwMode="auto">
            <a:xfrm>
              <a:off x="1701" y="2024"/>
              <a:ext cx="77" cy="7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" name="Oval 101"/>
            <p:cNvSpPr>
              <a:spLocks noChangeArrowheads="1"/>
            </p:cNvSpPr>
            <p:nvPr/>
          </p:nvSpPr>
          <p:spPr bwMode="auto">
            <a:xfrm>
              <a:off x="1610" y="2115"/>
              <a:ext cx="78" cy="7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4" name="Group 113"/>
          <p:cNvGrpSpPr>
            <a:grpSpLocks/>
          </p:cNvGrpSpPr>
          <p:nvPr/>
        </p:nvGrpSpPr>
        <p:grpSpPr bwMode="auto">
          <a:xfrm>
            <a:off x="3378200" y="1517650"/>
            <a:ext cx="1439863" cy="1366838"/>
            <a:chOff x="2128" y="956"/>
            <a:chExt cx="907" cy="861"/>
          </a:xfrm>
        </p:grpSpPr>
        <p:grpSp>
          <p:nvGrpSpPr>
            <p:cNvPr id="55" name="Group 105"/>
            <p:cNvGrpSpPr>
              <a:grpSpLocks/>
            </p:cNvGrpSpPr>
            <p:nvPr/>
          </p:nvGrpSpPr>
          <p:grpSpPr bwMode="auto">
            <a:xfrm>
              <a:off x="2128" y="956"/>
              <a:ext cx="907" cy="861"/>
              <a:chOff x="2128" y="956"/>
              <a:chExt cx="907" cy="861"/>
            </a:xfrm>
          </p:grpSpPr>
          <p:sp>
            <p:nvSpPr>
              <p:cNvPr id="60" name="AutoShape 78"/>
              <p:cNvSpPr>
                <a:spLocks noChangeArrowheads="1"/>
              </p:cNvSpPr>
              <p:nvPr/>
            </p:nvSpPr>
            <p:spPr bwMode="auto">
              <a:xfrm>
                <a:off x="2128" y="956"/>
                <a:ext cx="907" cy="861"/>
              </a:xfrm>
              <a:prstGeom prst="cube">
                <a:avLst>
                  <a:gd name="adj" fmla="val 2500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" name="Oval 79"/>
              <p:cNvSpPr>
                <a:spLocks noChangeArrowheads="1"/>
              </p:cNvSpPr>
              <p:nvPr/>
            </p:nvSpPr>
            <p:spPr bwMode="auto">
              <a:xfrm>
                <a:off x="2285" y="1661"/>
                <a:ext cx="79" cy="7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2" name="Oval 81"/>
              <p:cNvSpPr>
                <a:spLocks noChangeArrowheads="1"/>
              </p:cNvSpPr>
              <p:nvPr/>
            </p:nvSpPr>
            <p:spPr bwMode="auto">
              <a:xfrm>
                <a:off x="2290" y="1298"/>
                <a:ext cx="79" cy="79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3" name="Oval 82"/>
              <p:cNvSpPr>
                <a:spLocks noChangeArrowheads="1"/>
              </p:cNvSpPr>
              <p:nvPr/>
            </p:nvSpPr>
            <p:spPr bwMode="auto">
              <a:xfrm>
                <a:off x="2426" y="1480"/>
                <a:ext cx="91" cy="91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4" name="Oval 84"/>
              <p:cNvSpPr>
                <a:spLocks noChangeArrowheads="1"/>
              </p:cNvSpPr>
              <p:nvPr/>
            </p:nvSpPr>
            <p:spPr bwMode="auto">
              <a:xfrm>
                <a:off x="2608" y="1298"/>
                <a:ext cx="78" cy="79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5" name="Oval 85"/>
              <p:cNvSpPr>
                <a:spLocks noChangeArrowheads="1"/>
              </p:cNvSpPr>
              <p:nvPr/>
            </p:nvSpPr>
            <p:spPr bwMode="auto">
              <a:xfrm>
                <a:off x="2608" y="1661"/>
                <a:ext cx="78" cy="79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56" name="Group 104"/>
            <p:cNvGrpSpPr>
              <a:grpSpLocks/>
            </p:cNvGrpSpPr>
            <p:nvPr/>
          </p:nvGrpSpPr>
          <p:grpSpPr bwMode="auto">
            <a:xfrm>
              <a:off x="2336" y="981"/>
              <a:ext cx="258" cy="123"/>
              <a:chOff x="2336" y="981"/>
              <a:chExt cx="258" cy="123"/>
            </a:xfrm>
          </p:grpSpPr>
          <p:sp>
            <p:nvSpPr>
              <p:cNvPr id="58" name="Oval 87"/>
              <p:cNvSpPr>
                <a:spLocks noChangeArrowheads="1"/>
              </p:cNvSpPr>
              <p:nvPr/>
            </p:nvSpPr>
            <p:spPr bwMode="auto">
              <a:xfrm>
                <a:off x="2336" y="981"/>
                <a:ext cx="77" cy="7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9" name="Oval 102"/>
              <p:cNvSpPr>
                <a:spLocks noChangeArrowheads="1"/>
              </p:cNvSpPr>
              <p:nvPr/>
            </p:nvSpPr>
            <p:spPr bwMode="auto">
              <a:xfrm>
                <a:off x="2517" y="1026"/>
                <a:ext cx="77" cy="7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57" name="Oval 103"/>
            <p:cNvSpPr>
              <a:spLocks noChangeArrowheads="1"/>
            </p:cNvSpPr>
            <p:nvPr/>
          </p:nvSpPr>
          <p:spPr bwMode="auto">
            <a:xfrm>
              <a:off x="2699" y="1071"/>
              <a:ext cx="77" cy="7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6" name="AutoShape 107"/>
          <p:cNvSpPr>
            <a:spLocks noChangeArrowheads="1"/>
          </p:cNvSpPr>
          <p:nvPr/>
        </p:nvSpPr>
        <p:spPr bwMode="auto">
          <a:xfrm>
            <a:off x="6877050" y="5734050"/>
            <a:ext cx="936625" cy="215900"/>
          </a:xfrm>
          <a:prstGeom prst="curvedUpArrow">
            <a:avLst>
              <a:gd name="adj1" fmla="val 86765"/>
              <a:gd name="adj2" fmla="val 173529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7" name="Text Box 108"/>
          <p:cNvSpPr txBox="1">
            <a:spLocks noChangeArrowheads="1"/>
          </p:cNvSpPr>
          <p:nvPr/>
        </p:nvSpPr>
        <p:spPr bwMode="auto">
          <a:xfrm>
            <a:off x="6877050" y="5949950"/>
            <a:ext cx="936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+ 1</a:t>
            </a:r>
          </a:p>
        </p:txBody>
      </p:sp>
      <p:pic>
        <p:nvPicPr>
          <p:cNvPr id="68" name="Рисунок 67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36" r="15638"/>
          <a:stretch/>
        </p:blipFill>
        <p:spPr>
          <a:xfrm>
            <a:off x="179512" y="4509120"/>
            <a:ext cx="941301" cy="2170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6" grpId="0" animBg="1"/>
      <p:bldP spid="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7300" y="332656"/>
            <a:ext cx="846417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На что </a:t>
            </a: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С</a:t>
            </a:r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хожа цифра 8?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20000"/>
                  <a:lumOff val="80000"/>
                </a:schemeClr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  <a:latin typeface="Georgia" pitchFamily="18" charset="0"/>
            </a:endParaRPr>
          </a:p>
        </p:txBody>
      </p:sp>
      <p:pic>
        <p:nvPicPr>
          <p:cNvPr id="4" name="Рисунок 3" descr="1299571796.jpg"/>
          <p:cNvPicPr>
            <a:picLocks noChangeAspect="1"/>
          </p:cNvPicPr>
          <p:nvPr/>
        </p:nvPicPr>
        <p:blipFill rotWithShape="1">
          <a:blip r:embed="rId2" cstate="print"/>
          <a:srcRect b="10700"/>
          <a:stretch/>
        </p:blipFill>
        <p:spPr>
          <a:xfrm>
            <a:off x="539552" y="1484783"/>
            <a:ext cx="8064896" cy="4918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44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32656"/>
            <a:ext cx="8640960" cy="5890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05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0085620"/>
              </p:ext>
            </p:extLst>
          </p:nvPr>
        </p:nvGraphicFramePr>
        <p:xfrm>
          <a:off x="467544" y="2132856"/>
          <a:ext cx="8229600" cy="21945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uk-UA" sz="8000" dirty="0" smtClean="0"/>
                        <a:t>8</a:t>
                      </a:r>
                      <a:endParaRPr lang="ru-RU" sz="80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dirty="0" smtClean="0"/>
                        <a:t>1</a:t>
                      </a:r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dirty="0" smtClean="0"/>
                        <a:t>2</a:t>
                      </a:r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dirty="0" smtClean="0"/>
                        <a:t>3</a:t>
                      </a:r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dirty="0" smtClean="0"/>
                        <a:t>4</a:t>
                      </a:r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dirty="0" smtClean="0"/>
                        <a:t>5</a:t>
                      </a:r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dirty="0" smtClean="0"/>
                        <a:t>6</a:t>
                      </a:r>
                      <a:endParaRPr lang="ru-RU" sz="6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dirty="0" smtClean="0"/>
                        <a:t>7</a:t>
                      </a:r>
                      <a:endParaRPr lang="ru-RU" sz="6600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6600" b="1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6600" b="1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6600" b="1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6600" b="1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6600" b="1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6600" b="1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6600" b="1" dirty="0">
                        <a:solidFill>
                          <a:schemeClr val="accent4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36" r="15638"/>
          <a:stretch/>
        </p:blipFill>
        <p:spPr>
          <a:xfrm>
            <a:off x="179512" y="4509120"/>
            <a:ext cx="941301" cy="2170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133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700</TotalTime>
  <Words>100</Words>
  <Application>Microsoft Office PowerPoint</Application>
  <PresentationFormat>Экран (4:3)</PresentationFormat>
  <Paragraphs>69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Чи сподобався вам урок?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ййй</dc:creator>
  <cp:lastModifiedBy>DNA7 X86</cp:lastModifiedBy>
  <cp:revision>82</cp:revision>
  <dcterms:created xsi:type="dcterms:W3CDTF">2010-10-18T15:52:50Z</dcterms:created>
  <dcterms:modified xsi:type="dcterms:W3CDTF">2016-12-28T20:56:27Z</dcterms:modified>
</cp:coreProperties>
</file>