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7" r:id="rId7"/>
    <p:sldId id="266" r:id="rId8"/>
    <p:sldId id="262" r:id="rId9"/>
    <p:sldId id="268" r:id="rId10"/>
    <p:sldId id="263" r:id="rId11"/>
    <p:sldId id="269" r:id="rId12"/>
    <p:sldId id="264" r:id="rId13"/>
    <p:sldId id="270" r:id="rId14"/>
    <p:sldId id="271" r:id="rId15"/>
    <p:sldId id="272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34" autoAdjust="0"/>
    <p:restoredTop sz="94624" autoAdjust="0"/>
  </p:normalViewPr>
  <p:slideViewPr>
    <p:cSldViewPr>
      <p:cViewPr varScale="1">
        <p:scale>
          <a:sx n="69" d="100"/>
          <a:sy n="69" d="100"/>
        </p:scale>
        <p:origin x="-1410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708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DAD943-1CAE-4E28-9DBF-42311101F280}" type="datetimeFigureOut">
              <a:rPr lang="ru-RU" smtClean="0"/>
              <a:pPr/>
              <a:t>19.02.2017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A278E3-D9F9-4A23-BBF5-57944EF7045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DAD943-1CAE-4E28-9DBF-42311101F280}" type="datetimeFigureOut">
              <a:rPr lang="ru-RU" smtClean="0"/>
              <a:pPr/>
              <a:t>19.02.2017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A278E3-D9F9-4A23-BBF5-57944EF704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DAD943-1CAE-4E28-9DBF-42311101F280}" type="datetimeFigureOut">
              <a:rPr lang="ru-RU" smtClean="0"/>
              <a:pPr/>
              <a:t>19.02.2017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A278E3-D9F9-4A23-BBF5-57944EF704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DAD943-1CAE-4E28-9DBF-42311101F280}" type="datetimeFigureOut">
              <a:rPr lang="ru-RU" smtClean="0"/>
              <a:pPr/>
              <a:t>19.02.2017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A278E3-D9F9-4A23-BBF5-57944EF704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DAD943-1CAE-4E28-9DBF-42311101F280}" type="datetimeFigureOut">
              <a:rPr lang="ru-RU" smtClean="0"/>
              <a:pPr/>
              <a:t>19.02.2017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E4A278E3-D9F9-4A23-BBF5-57944EF704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DAD943-1CAE-4E28-9DBF-42311101F280}" type="datetimeFigureOut">
              <a:rPr lang="ru-RU" smtClean="0"/>
              <a:pPr/>
              <a:t>19.02.2017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A278E3-D9F9-4A23-BBF5-57944EF704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DAD943-1CAE-4E28-9DBF-42311101F280}" type="datetimeFigureOut">
              <a:rPr lang="ru-RU" smtClean="0"/>
              <a:pPr/>
              <a:t>19.02.2017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A278E3-D9F9-4A23-BBF5-57944EF704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DAD943-1CAE-4E28-9DBF-42311101F280}" type="datetimeFigureOut">
              <a:rPr lang="ru-RU" smtClean="0"/>
              <a:pPr/>
              <a:t>19.02.2017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A278E3-D9F9-4A23-BBF5-57944EF704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DAD943-1CAE-4E28-9DBF-42311101F280}" type="datetimeFigureOut">
              <a:rPr lang="ru-RU" smtClean="0"/>
              <a:pPr/>
              <a:t>19.02.2017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A278E3-D9F9-4A23-BBF5-57944EF704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DAD943-1CAE-4E28-9DBF-42311101F280}" type="datetimeFigureOut">
              <a:rPr lang="ru-RU" smtClean="0"/>
              <a:pPr/>
              <a:t>19.02.2017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A278E3-D9F9-4A23-BBF5-57944EF704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DAD943-1CAE-4E28-9DBF-42311101F280}" type="datetimeFigureOut">
              <a:rPr lang="ru-RU" smtClean="0"/>
              <a:pPr/>
              <a:t>19.02.2017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A278E3-D9F9-4A23-BBF5-57944EF704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EADAD943-1CAE-4E28-9DBF-42311101F280}" type="datetimeFigureOut">
              <a:rPr lang="ru-RU" smtClean="0"/>
              <a:pPr/>
              <a:t>19.02.2017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E4A278E3-D9F9-4A23-BBF5-57944EF7045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1.xml"/><Relationship Id="rId1" Type="http://schemas.openxmlformats.org/officeDocument/2006/relationships/video" Target="file:///C:\Users\Admin\Videos\&#1057;&#1072;&#1084;&#1099;&#1081;%20&#1091;&#1084;&#1085;&#1099;&#1081;%20_mpeg1video(00h00m35s-00h00m52s)&#1085;&#1072;&#1095;&#1072;&#1083;&#1086;.mpg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Admin\Downloads\Samyj_Umnyj_-_Vopros_(xMusic.me).mp3" TargetMode="External"/><Relationship Id="rId5" Type="http://schemas.openxmlformats.org/officeDocument/2006/relationships/image" Target="../media/image18.png"/><Relationship Id="rId4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Admin\Downloads\Samyj_umnyj_-_Pravilnyj_otvet_(xMusic.me).mp3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7" Type="http://schemas.openxmlformats.org/officeDocument/2006/relationships/image" Target="../media/image24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Admin\Downloads\Samyj_Umnyj_-_Vopros_(xMusic.me).mp3" TargetMode="External"/><Relationship Id="rId6" Type="http://schemas.openxmlformats.org/officeDocument/2006/relationships/image" Target="../media/image23.jpe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Admin\Downloads\Samyj_umnyj_-_Pravilnyj_otvet_(xMusic.me).mp3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Admin\Downloads\Samyj_umnyj_-_Pravilnyj_otvet_(xMusic.me).mp3" TargetMode="Externa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Admin\Downloads\Samyj_Umnyj_-_Vruchenie_surka_(xMusic.me).mp3" TargetMode="External"/><Relationship Id="rId4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Admin\Downloads\Samyj_umnyj_-_Deshifrovcshik_2_(xMusic.me).mp3" TargetMode="Externa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Admin\Downloads\Samyj_umnyj_-_Pravilnyj_otvet_(xMusic.me).mp3" TargetMode="Externa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Admin\Downloads\Samyj_umnyj_-_I_vasha_minuta_nachinaetsya_pryamo_sejchas_(xMusic.me).mp3" TargetMode="Externa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Admin\Downloads\Samyj_umnyj_-_Deshifrovcshik_(xMusic.me).mp3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Admin\Downloads\Samyj_umnyj_-_Pravilnyj_otvet_(xMusic.me).mp3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Admin\Videos\&#1060;&#1110;&#1079;&#1082;&#1091;&#1083;&#1100;&#1090;&#1093;&#1074;&#1080;&#1083;&#1080;&#1085;&#1082;&#1072;%20%20&#1056;&#1072;&#1079;,%20&#1076;&#1074;&#1072;,%20&#1090;&#1088;&#1080;_mpeg1video(00h00m14s-00h01m29s).mpg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7" Type="http://schemas.openxmlformats.org/officeDocument/2006/relationships/image" Target="../media/image14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Admin\Downloads\Samyj_Umnyj_-_Vopros_(xMusic.me).mp3" TargetMode="Externa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Admin\Downloads\Samyj_umnyj_-_Pravilnyj_otvet_(xMusic.me).mp3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амый умный _mpeg1video(00h00m35s-00h00m52s)начало.mpg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1" y="0"/>
            <a:ext cx="9143999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93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http://www.latmap.lv/userfiles/images/2009_2013/aquarium_flash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3108" y="0"/>
            <a:ext cx="5072058" cy="334755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86116" y="214290"/>
            <a:ext cx="3000396" cy="1082660"/>
          </a:xfrm>
        </p:spPr>
        <p:txBody>
          <a:bodyPr>
            <a:noAutofit/>
          </a:bodyPr>
          <a:lstStyle/>
          <a:p>
            <a:r>
              <a:rPr lang="uk-UA" sz="9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18</a:t>
            </a:r>
            <a:endParaRPr lang="ru-RU" sz="9600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5572140"/>
            <a:ext cx="8501122" cy="1000108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uk-UA" sz="6600" b="1" i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  ?              ?            ?</a:t>
            </a:r>
            <a:endParaRPr lang="ru-RU" sz="6600" b="1" i="1" dirty="0" smtClean="0">
              <a:solidFill>
                <a:schemeClr val="bg1">
                  <a:lumMod val="95000"/>
                  <a:lumOff val="5000"/>
                </a:schemeClr>
              </a:solidFill>
            </a:endParaRPr>
          </a:p>
          <a:p>
            <a:pPr>
              <a:buNone/>
            </a:pPr>
            <a:endParaRPr lang="ru-RU" sz="6600" b="1" i="1" dirty="0" smtClean="0">
              <a:solidFill>
                <a:schemeClr val="bg1">
                  <a:lumMod val="95000"/>
                  <a:lumOff val="5000"/>
                </a:schemeClr>
              </a:solidFill>
            </a:endParaRPr>
          </a:p>
          <a:p>
            <a:pPr>
              <a:buNone/>
            </a:pPr>
            <a:r>
              <a:rPr lang="uk-UA" sz="6600" b="1" i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         ?</a:t>
            </a:r>
            <a:endParaRPr lang="ru-RU" sz="6600" b="1" i="1" dirty="0" smtClean="0">
              <a:solidFill>
                <a:schemeClr val="bg1">
                  <a:lumMod val="95000"/>
                  <a:lumOff val="5000"/>
                </a:schemeClr>
              </a:solidFill>
            </a:endParaRPr>
          </a:p>
          <a:p>
            <a:pPr>
              <a:buNone/>
            </a:pPr>
            <a:r>
              <a:rPr lang="uk-UA" sz="6600" b="1" i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   ?</a:t>
            </a:r>
            <a:endParaRPr lang="ru-RU" sz="6600" b="1" i="1" dirty="0" smtClean="0">
              <a:solidFill>
                <a:schemeClr val="bg1">
                  <a:lumMod val="95000"/>
                  <a:lumOff val="5000"/>
                </a:schemeClr>
              </a:solidFill>
            </a:endParaRPr>
          </a:p>
          <a:p>
            <a:pPr>
              <a:buNone/>
            </a:pPr>
            <a:r>
              <a:rPr lang="uk-UA" sz="6600" b="1" i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endParaRPr lang="ru-RU" sz="6600" b="1" i="1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20484" name="Picture 4" descr="http://forex-gold.com.ru/img/akvariumnie-ribki-videt-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34" y="4000504"/>
            <a:ext cx="2143140" cy="1708667"/>
          </a:xfrm>
          <a:prstGeom prst="rect">
            <a:avLst/>
          </a:prstGeom>
          <a:noFill/>
        </p:spPr>
      </p:pic>
      <p:pic>
        <p:nvPicPr>
          <p:cNvPr id="6" name="Picture 4" descr="http://forex-gold.com.ru/img/akvariumnie-ribki-videt-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868" y="4000504"/>
            <a:ext cx="2143140" cy="1708667"/>
          </a:xfrm>
          <a:prstGeom prst="rect">
            <a:avLst/>
          </a:prstGeom>
          <a:noFill/>
        </p:spPr>
      </p:pic>
      <p:pic>
        <p:nvPicPr>
          <p:cNvPr id="7" name="Picture 4" descr="http://forex-gold.com.ru/img/akvariumnie-ribki-videt-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72264" y="3929066"/>
            <a:ext cx="2143140" cy="1708667"/>
          </a:xfrm>
          <a:prstGeom prst="rect">
            <a:avLst/>
          </a:prstGeom>
          <a:noFill/>
        </p:spPr>
      </p:pic>
      <p:cxnSp>
        <p:nvCxnSpPr>
          <p:cNvPr id="11" name="Прямая со стрелкой 10"/>
          <p:cNvCxnSpPr/>
          <p:nvPr/>
        </p:nvCxnSpPr>
        <p:spPr>
          <a:xfrm rot="5400000">
            <a:off x="714348" y="2500306"/>
            <a:ext cx="1928826" cy="928694"/>
          </a:xfrm>
          <a:prstGeom prst="straightConnector1">
            <a:avLst/>
          </a:prstGeom>
          <a:ln w="635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rot="16200000" flipH="1">
            <a:off x="6480492" y="2592078"/>
            <a:ext cx="2040972" cy="571544"/>
          </a:xfrm>
          <a:prstGeom prst="straightConnector1">
            <a:avLst/>
          </a:prstGeom>
          <a:ln w="635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>
            <a:stCxn id="20482" idx="2"/>
          </p:cNvCxnSpPr>
          <p:nvPr/>
        </p:nvCxnSpPr>
        <p:spPr>
          <a:xfrm rot="16200000" flipH="1">
            <a:off x="4401252" y="3625444"/>
            <a:ext cx="591510" cy="35740"/>
          </a:xfrm>
          <a:prstGeom prst="straightConnector1">
            <a:avLst/>
          </a:prstGeom>
          <a:ln w="635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Samyj_Umnyj_-_Vopros_(xMusic.me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8572528" y="6357958"/>
            <a:ext cx="500042" cy="5000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1013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4800" dirty="0" smtClean="0">
                <a:solidFill>
                  <a:srgbClr val="FFC000"/>
                </a:solidFill>
              </a:rPr>
              <a:t>Правильна відповідь</a:t>
            </a:r>
            <a:endParaRPr lang="ru-RU" sz="4800" dirty="0">
              <a:solidFill>
                <a:srgbClr val="FFC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uk-UA" sz="5400" b="1" i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18 : 3 = 6 (р.) – в одному акваріумі</a:t>
            </a:r>
            <a:endParaRPr lang="ru-RU" sz="5400" b="1" i="1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4" name="Samyj_umnyj_-_Pravilnyj_otvet_(xMusic.me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8429652" y="6286520"/>
            <a:ext cx="571480" cy="5714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23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14" name="Picture 10" descr="http://g03.a.alicdn.com/kf/HTB16sVIIpXXXXXsXFXXq6xXFXXXJ/Free-shipping-Round-diamond-embroidery-font-b-science-b-font-needlework-cross-stitch-round-resin-ful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714488"/>
            <a:ext cx="9144000" cy="51435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0"/>
            <a:ext cx="8229600" cy="1500198"/>
          </a:xfrm>
        </p:spPr>
        <p:txBody>
          <a:bodyPr anchor="ctr">
            <a:noAutofit/>
          </a:bodyPr>
          <a:lstStyle/>
          <a:p>
            <a:pPr algn="l"/>
            <a:r>
              <a:rPr lang="uk-UA" sz="48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6 гусей - ? лап        </a:t>
            </a:r>
            <a:r>
              <a:rPr lang="uk-UA" sz="9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/>
            </a:r>
            <a:br>
              <a:rPr lang="uk-UA" sz="9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</a:br>
            <a:r>
              <a:rPr lang="uk-UA" sz="48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1 кіт - ? лап</a:t>
            </a:r>
            <a:endParaRPr lang="ru-RU" sz="4800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1506" name="AutoShape 2" descr="http://mygmn.ru/photos/gusi-dlya-detey-81902-large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1508" name="AutoShape 4" descr="http://mygmn.ru/photos/gusi-dlya-detey-81902-large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1512" name="Picture 8" descr="http://img-fotki.yandex.ru/get/5009/16969765.1bc/0_88089_b151fb1c_orig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71604" y="3857628"/>
            <a:ext cx="1855713" cy="1984788"/>
          </a:xfrm>
          <a:prstGeom prst="rect">
            <a:avLst/>
          </a:prstGeom>
          <a:noFill/>
        </p:spPr>
      </p:pic>
      <p:pic>
        <p:nvPicPr>
          <p:cNvPr id="9" name="Picture 8" descr="http://img-fotki.yandex.ru/get/5009/16969765.1bc/0_88089_b151fb1c_orig.png"/>
          <p:cNvPicPr>
            <a:picLocks noGrp="1" noChangeAspect="1" noChangeArrowheads="1"/>
          </p:cNvPicPr>
          <p:nvPr>
            <p:ph idx="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00826" y="2428868"/>
            <a:ext cx="1824151" cy="1951031"/>
          </a:xfrm>
          <a:prstGeom prst="rect">
            <a:avLst/>
          </a:prstGeom>
          <a:noFill/>
        </p:spPr>
      </p:pic>
      <p:pic>
        <p:nvPicPr>
          <p:cNvPr id="10" name="Picture 8" descr="http://img-fotki.yandex.ru/get/5009/16969765.1bc/0_88089_b151fb1c_orig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00628" y="3214686"/>
            <a:ext cx="1824151" cy="1951031"/>
          </a:xfrm>
          <a:prstGeom prst="rect">
            <a:avLst/>
          </a:prstGeom>
          <a:noFill/>
        </p:spPr>
      </p:pic>
      <p:pic>
        <p:nvPicPr>
          <p:cNvPr id="11" name="Picture 8" descr="http://img-fotki.yandex.ru/get/5009/16969765.1bc/0_88089_b151fb1c_orig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86116" y="2500306"/>
            <a:ext cx="1824151" cy="1951031"/>
          </a:xfrm>
          <a:prstGeom prst="rect">
            <a:avLst/>
          </a:prstGeom>
          <a:noFill/>
        </p:spPr>
      </p:pic>
      <p:pic>
        <p:nvPicPr>
          <p:cNvPr id="12" name="Picture 8" descr="http://img-fotki.yandex.ru/get/5009/16969765.1bc/0_88089_b151fb1c_orig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4643446"/>
            <a:ext cx="1824151" cy="1951031"/>
          </a:xfrm>
          <a:prstGeom prst="rect">
            <a:avLst/>
          </a:prstGeom>
          <a:noFill/>
        </p:spPr>
      </p:pic>
      <p:pic>
        <p:nvPicPr>
          <p:cNvPr id="13" name="Picture 8" descr="http://img-fotki.yandex.ru/get/5009/16969765.1bc/0_88089_b151fb1c_orig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786182" y="4286256"/>
            <a:ext cx="1824151" cy="1951031"/>
          </a:xfrm>
          <a:prstGeom prst="rect">
            <a:avLst/>
          </a:prstGeom>
          <a:noFill/>
        </p:spPr>
      </p:pic>
      <p:sp>
        <p:nvSpPr>
          <p:cNvPr id="14" name="Правая фигурная скобка 13"/>
          <p:cNvSpPr/>
          <p:nvPr/>
        </p:nvSpPr>
        <p:spPr>
          <a:xfrm>
            <a:off x="5072066" y="214290"/>
            <a:ext cx="1000132" cy="1214446"/>
          </a:xfrm>
          <a:prstGeom prst="rightBrace">
            <a:avLst/>
          </a:prstGeom>
          <a:ln w="69850">
            <a:solidFill>
              <a:schemeClr val="bg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b="1" dirty="0"/>
          </a:p>
        </p:txBody>
      </p:sp>
      <p:pic>
        <p:nvPicPr>
          <p:cNvPr id="21516" name="Picture 12" descr="http://previews.123rf.com/images/irwanjos/irwanjos1405/irwanjos140500018/28297822-Funny-cat-cartoon-Stock-Photo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215206" y="5208139"/>
            <a:ext cx="1928794" cy="1649861"/>
          </a:xfrm>
          <a:prstGeom prst="rect">
            <a:avLst/>
          </a:prstGeom>
          <a:noFill/>
        </p:spPr>
      </p:pic>
      <p:pic>
        <p:nvPicPr>
          <p:cNvPr id="15" name="Samyj_Umnyj_-_Vopros_(xMusic.me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/>
          <a:stretch>
            <a:fillRect/>
          </a:stretch>
        </p:blipFill>
        <p:spPr>
          <a:xfrm>
            <a:off x="0" y="6429404"/>
            <a:ext cx="428596" cy="4285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1013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4800" dirty="0" smtClean="0">
                <a:solidFill>
                  <a:srgbClr val="FFC000"/>
                </a:solidFill>
              </a:rPr>
              <a:t>Правильна відповідь</a:t>
            </a:r>
            <a:endParaRPr lang="ru-RU" sz="4800" dirty="0">
              <a:solidFill>
                <a:srgbClr val="FFC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uk-UA" sz="5400" b="1" i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6 • 2 + 4 = 16 (л.) - всього</a:t>
            </a:r>
            <a:endParaRPr lang="ru-RU" sz="5400" b="1" i="1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4" name="Samyj_umnyj_-_Pravilnyj_otvet_(xMusic.me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8501090" y="6286520"/>
            <a:ext cx="571480" cy="5714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23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uk-UA" sz="4400" dirty="0" smtClean="0">
                <a:solidFill>
                  <a:srgbClr val="FFC000"/>
                </a:solidFill>
              </a:rPr>
              <a:t>Завдання з підручника</a:t>
            </a:r>
            <a:br>
              <a:rPr lang="uk-UA" sz="4400" dirty="0" smtClean="0">
                <a:solidFill>
                  <a:srgbClr val="FFC000"/>
                </a:solidFill>
              </a:rPr>
            </a:br>
            <a:r>
              <a:rPr lang="uk-UA" sz="4400" dirty="0" smtClean="0">
                <a:solidFill>
                  <a:srgbClr val="FFC000"/>
                </a:solidFill>
              </a:rPr>
              <a:t>с.113 № 664</a:t>
            </a:r>
            <a:endParaRPr lang="ru-RU" sz="4400" dirty="0">
              <a:solidFill>
                <a:srgbClr val="FFC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52578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uk-UA" sz="4000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2 • 8  › 14                                 </a:t>
            </a:r>
          </a:p>
          <a:p>
            <a:pPr algn="ctr">
              <a:buNone/>
            </a:pPr>
            <a:r>
              <a:rPr lang="uk-UA" sz="4000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2 • 6 ‹ 18 </a:t>
            </a:r>
          </a:p>
          <a:p>
            <a:pPr algn="ctr">
              <a:buNone/>
            </a:pPr>
            <a:r>
              <a:rPr lang="uk-UA" sz="4000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3 • 5 = 15</a:t>
            </a:r>
          </a:p>
          <a:p>
            <a:pPr algn="ctr">
              <a:buNone/>
            </a:pPr>
            <a:r>
              <a:rPr lang="uk-UA" sz="4000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3 • 7 › 20</a:t>
            </a:r>
          </a:p>
          <a:p>
            <a:pPr algn="ctr">
              <a:buNone/>
            </a:pPr>
            <a:r>
              <a:rPr lang="uk-UA" sz="4000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24 › 2 • 8</a:t>
            </a:r>
          </a:p>
          <a:p>
            <a:pPr algn="ctr">
              <a:buNone/>
            </a:pPr>
            <a:r>
              <a:rPr lang="uk-UA" sz="4000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21 › 3 • 6</a:t>
            </a:r>
          </a:p>
          <a:p>
            <a:pPr algn="ctr">
              <a:buNone/>
            </a:pPr>
            <a:endParaRPr lang="ru-RU" sz="4000" b="1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7" name="Samyj_umnyj_-_Pravilnyj_otvet_(xMusic.me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8643966" y="1785926"/>
            <a:ext cx="214314" cy="214314"/>
          </a:xfrm>
          <a:prstGeom prst="rect">
            <a:avLst/>
          </a:prstGeom>
        </p:spPr>
      </p:pic>
      <p:pic>
        <p:nvPicPr>
          <p:cNvPr id="8" name="Samyj_umnyj_-_Pravilnyj_otvet_(xMusic.me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786842" y="2571744"/>
            <a:ext cx="214314" cy="214314"/>
          </a:xfrm>
          <a:prstGeom prst="rect">
            <a:avLst/>
          </a:prstGeom>
        </p:spPr>
      </p:pic>
      <p:pic>
        <p:nvPicPr>
          <p:cNvPr id="9" name="Samyj_umnyj_-_Pravilnyj_otvet_(xMusic.me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8715404" y="3214686"/>
            <a:ext cx="214314" cy="214314"/>
          </a:xfrm>
          <a:prstGeom prst="rect">
            <a:avLst/>
          </a:prstGeom>
        </p:spPr>
      </p:pic>
      <p:pic>
        <p:nvPicPr>
          <p:cNvPr id="10" name="Samyj_umnyj_-_Pravilnyj_otvet_(xMusic.me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8572528" y="4071942"/>
            <a:ext cx="304800" cy="304800"/>
          </a:xfrm>
          <a:prstGeom prst="rect">
            <a:avLst/>
          </a:prstGeom>
        </p:spPr>
      </p:pic>
      <p:pic>
        <p:nvPicPr>
          <p:cNvPr id="11" name="Samyj_umnyj_-_Pravilnyj_otvet_(xMusic.me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8572528" y="4857760"/>
            <a:ext cx="304800" cy="304800"/>
          </a:xfrm>
          <a:prstGeom prst="rect">
            <a:avLst/>
          </a:prstGeom>
        </p:spPr>
      </p:pic>
      <p:pic>
        <p:nvPicPr>
          <p:cNvPr id="12" name="Samyj_umnyj_-_Pravilnyj_otvet_(xMusic.me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/>
          <a:stretch>
            <a:fillRect/>
          </a:stretch>
        </p:blipFill>
        <p:spPr>
          <a:xfrm>
            <a:off x="8839200" y="557214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8234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8234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18234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0" dur="18234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8" dur="18234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8234"/>
                            </p:stCondLst>
                            <p:childTnLst>
                              <p:par>
                                <p:cTn id="5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1" dur="18234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5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audio>
              <p:cMediaNode>
                <p:cTn id="5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audio>
              <p:cMediaNode>
                <p:cTn id="5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audio>
              <p:cMediaNode>
                <p:cTn id="5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audio>
              <p:cMediaNode>
                <p:cTn id="5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audio>
              <p:cMediaNode>
                <p:cTn id="5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3" grpId="0" uiExpand="1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2857520"/>
          </a:xfrm>
        </p:spPr>
        <p:txBody>
          <a:bodyPr>
            <a:noAutofit/>
          </a:bodyPr>
          <a:lstStyle/>
          <a:p>
            <a:r>
              <a:rPr lang="uk-UA" sz="5400" i="1" dirty="0" smtClean="0">
                <a:solidFill>
                  <a:srgbClr val="FF0000"/>
                </a:solidFill>
              </a:rPr>
              <a:t>Нагородження переможців</a:t>
            </a:r>
            <a:endParaRPr lang="ru-RU" sz="5400" i="1" dirty="0">
              <a:solidFill>
                <a:srgbClr val="FF0000"/>
              </a:solidFill>
            </a:endParaRPr>
          </a:p>
        </p:txBody>
      </p:sp>
      <p:pic>
        <p:nvPicPr>
          <p:cNvPr id="1026" name="Picture 2" descr="http://urafizkultura.ru/wp-content/uploads/2014/10/78383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43042" y="2952749"/>
            <a:ext cx="5715000" cy="3905251"/>
          </a:xfrm>
          <a:prstGeom prst="rect">
            <a:avLst/>
          </a:prstGeom>
          <a:noFill/>
        </p:spPr>
      </p:pic>
      <p:pic>
        <p:nvPicPr>
          <p:cNvPr id="5" name="Samyj_Umnyj_-_Vruchenie_surka_(xMusic.me)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429652" y="6286520"/>
            <a:ext cx="428628" cy="4286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3839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2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uk-UA" sz="6000" dirty="0" smtClean="0">
                <a:solidFill>
                  <a:srgbClr val="FFFF00"/>
                </a:solidFill>
                <a:latin typeface="+mn-lt"/>
              </a:rPr>
              <a:t>Зменшити кожне число у 3 рази</a:t>
            </a:r>
            <a:endParaRPr lang="ru-RU" sz="6000" dirty="0">
              <a:solidFill>
                <a:srgbClr val="FFFF00"/>
              </a:solidFill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2071678"/>
            <a:ext cx="9144000" cy="1857388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uk-UA" sz="8000" b="1" dirty="0" smtClean="0">
                <a:solidFill>
                  <a:srgbClr val="002060"/>
                </a:solidFill>
              </a:rPr>
              <a:t>9  15  24  27</a:t>
            </a:r>
            <a:endParaRPr lang="ru-RU" sz="8000" b="1" dirty="0">
              <a:solidFill>
                <a:srgbClr val="002060"/>
              </a:solidFill>
            </a:endParaRPr>
          </a:p>
        </p:txBody>
      </p:sp>
      <p:pic>
        <p:nvPicPr>
          <p:cNvPr id="13314" name="Picture 2" descr="https://klad.life/posts/3r3Z1cjeq7Gh1KXSorCfmqKTfKCM1JWdd9CnktCjhKyZZJysqJeYocu81w/samyj-umnyj-rezident-comedy-club-2009-satrip-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29190" y="4022354"/>
            <a:ext cx="4214810" cy="2835646"/>
          </a:xfrm>
          <a:prstGeom prst="rect">
            <a:avLst/>
          </a:prstGeom>
          <a:noFill/>
        </p:spPr>
      </p:pic>
      <p:pic>
        <p:nvPicPr>
          <p:cNvPr id="5" name="Samyj_umnyj_-_Deshifrovcshik_2_(xMusic.me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553448" y="6267448"/>
            <a:ext cx="590552" cy="5905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498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5400" i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Правильна відповідь</a:t>
            </a:r>
            <a:endParaRPr lang="ru-RU" sz="5400" i="1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uk-UA" sz="7200" b="1" dirty="0" smtClean="0">
                <a:solidFill>
                  <a:srgbClr val="002060"/>
                </a:solidFill>
              </a:rPr>
              <a:t>3    5    8    9</a:t>
            </a:r>
            <a:endParaRPr lang="ru-RU" sz="7200" b="1" dirty="0">
              <a:solidFill>
                <a:srgbClr val="002060"/>
              </a:solidFill>
            </a:endParaRPr>
          </a:p>
        </p:txBody>
      </p:sp>
      <p:pic>
        <p:nvPicPr>
          <p:cNvPr id="4" name="Picture 2" descr="https://klad.life/posts/3r3Z1cjeq7Gh1KXSorCfmqKTfKCM1JWdd9CnktCjhKyZZJysqJeYocu81w/samyj-umnyj-rezident-comedy-club-2009-satrip-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29190" y="4022354"/>
            <a:ext cx="4214810" cy="2835646"/>
          </a:xfrm>
          <a:prstGeom prst="rect">
            <a:avLst/>
          </a:prstGeom>
          <a:noFill/>
        </p:spPr>
      </p:pic>
      <p:pic>
        <p:nvPicPr>
          <p:cNvPr id="5" name="Samyj_umnyj_-_Pravilnyj_otvet_(xMusic.me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429644" y="6143644"/>
            <a:ext cx="714356" cy="7143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23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571744"/>
            <a:ext cx="8229600" cy="1143000"/>
          </a:xfrm>
        </p:spPr>
        <p:txBody>
          <a:bodyPr>
            <a:noAutofit/>
          </a:bodyPr>
          <a:lstStyle/>
          <a:p>
            <a:r>
              <a:rPr lang="uk-UA" sz="7200" i="1" dirty="0" smtClean="0">
                <a:solidFill>
                  <a:srgbClr val="FFFF00"/>
                </a:solidFill>
                <a:latin typeface="+mn-lt"/>
              </a:rPr>
              <a:t>“ Знайди пару ”</a:t>
            </a:r>
            <a:endParaRPr lang="ru-RU" sz="7200" i="1" dirty="0">
              <a:solidFill>
                <a:srgbClr val="FFFF00"/>
              </a:solidFill>
              <a:latin typeface="+mn-lt"/>
            </a:endParaRPr>
          </a:p>
        </p:txBody>
      </p:sp>
      <p:pic>
        <p:nvPicPr>
          <p:cNvPr id="4" name="Picture 2" descr="https://klad.life/posts/3r3Z1cjeq7Gh1KXSorCfmqKTfKCM1JWdd9CnktCjhKyZZJysqJeYocu81w/samyj-umnyj-rezident-comedy-club-2009-satrip-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3214678" cy="2162776"/>
          </a:xfrm>
          <a:prstGeom prst="rect">
            <a:avLst/>
          </a:prstGeom>
          <a:noFill/>
        </p:spPr>
      </p:pic>
      <p:pic>
        <p:nvPicPr>
          <p:cNvPr id="5" name="Picture 2" descr="https://klad.life/posts/3r3Z1cjeq7Gh1KXSorCfmqKTfKCM1JWdd9CnktCjhKyZZJysqJeYocu81w/samyj-umnyj-rezident-comedy-club-2009-satrip-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29322" y="4695224"/>
            <a:ext cx="3214678" cy="2162776"/>
          </a:xfrm>
          <a:prstGeom prst="rect">
            <a:avLst/>
          </a:prstGeom>
          <a:noFill/>
        </p:spPr>
      </p:pic>
      <p:pic>
        <p:nvPicPr>
          <p:cNvPr id="6" name="Samyj_umnyj_-_I_vasha_minuta_nachinaetsya_pryamo_sejchas_(xMusic.me)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572528" y="6286528"/>
            <a:ext cx="571472" cy="5714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915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>
            <a:noAutofit/>
          </a:bodyPr>
          <a:lstStyle/>
          <a:p>
            <a:r>
              <a:rPr lang="uk-UA" sz="7200" i="1" dirty="0" err="1" smtClean="0">
                <a:solidFill>
                  <a:srgbClr val="FFFF00"/>
                </a:solidFill>
                <a:latin typeface="+mn-lt"/>
              </a:rPr>
              <a:t>Дешифровщик</a:t>
            </a:r>
            <a:endParaRPr lang="ru-RU" sz="7200" i="1" dirty="0">
              <a:solidFill>
                <a:srgbClr val="FFFF00"/>
              </a:solidFill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142984"/>
            <a:ext cx="9144000" cy="5715016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uk-UA" b="1" dirty="0" smtClean="0">
                <a:solidFill>
                  <a:srgbClr val="FFFF00"/>
                </a:solidFill>
              </a:rPr>
              <a:t>а – 15     м – 20      п – 17    л – 9   р – 0    е – 2 </a:t>
            </a:r>
          </a:p>
          <a:p>
            <a:pPr algn="ctr">
              <a:buNone/>
            </a:pPr>
            <a:r>
              <a:rPr lang="uk-UA" b="1" dirty="0" smtClean="0">
                <a:solidFill>
                  <a:srgbClr val="FFFF00"/>
                </a:solidFill>
              </a:rPr>
              <a:t>о - 29     д – 24       с – 98    ь – 4    і – 1     ц – 32 </a:t>
            </a:r>
          </a:p>
          <a:p>
            <a:pPr algn="ctr">
              <a:buNone/>
            </a:pPr>
            <a:r>
              <a:rPr lang="uk-UA" sz="3500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12 : 3 + 16 =</a:t>
            </a:r>
          </a:p>
          <a:p>
            <a:pPr algn="ctr">
              <a:buNone/>
            </a:pPr>
            <a:r>
              <a:rPr lang="uk-UA" sz="3500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18 : 3 + 23 =</a:t>
            </a:r>
          </a:p>
          <a:p>
            <a:pPr algn="ctr">
              <a:buNone/>
            </a:pPr>
            <a:r>
              <a:rPr lang="uk-UA" sz="3500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3 • 6 – 9 =</a:t>
            </a:r>
          </a:p>
          <a:p>
            <a:pPr algn="ctr">
              <a:buNone/>
            </a:pPr>
            <a:r>
              <a:rPr lang="uk-UA" sz="3500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15 : 3 + 24 =</a:t>
            </a:r>
          </a:p>
          <a:p>
            <a:pPr algn="ctr">
              <a:buNone/>
            </a:pPr>
            <a:r>
              <a:rPr lang="uk-UA" sz="3500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15 + 27 : 3 =</a:t>
            </a:r>
          </a:p>
          <a:p>
            <a:pPr algn="ctr">
              <a:buNone/>
            </a:pPr>
            <a:r>
              <a:rPr lang="uk-UA" sz="3500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14 : (12 – 5) = </a:t>
            </a:r>
          </a:p>
          <a:p>
            <a:pPr algn="ctr">
              <a:buNone/>
            </a:pPr>
            <a:r>
              <a:rPr lang="uk-UA" sz="3500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3 • 8 + 16 : 2 =</a:t>
            </a:r>
          </a:p>
          <a:p>
            <a:pPr algn="ctr">
              <a:buNone/>
            </a:pPr>
            <a:r>
              <a:rPr lang="uk-UA" sz="3500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18 : 3 – 6 : 3 =</a:t>
            </a:r>
          </a:p>
          <a:p>
            <a:pPr>
              <a:buNone/>
            </a:pPr>
            <a:endParaRPr lang="uk-UA" b="1" dirty="0" smtClean="0">
              <a:solidFill>
                <a:srgbClr val="FFFF00"/>
              </a:solidFill>
            </a:endParaRPr>
          </a:p>
          <a:p>
            <a:pPr>
              <a:buNone/>
            </a:pPr>
            <a:endParaRPr lang="ru-RU" b="1" dirty="0">
              <a:solidFill>
                <a:srgbClr val="FFFF00"/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6000760" y="2143112"/>
          <a:ext cx="1619240" cy="4578105"/>
        </p:xfrm>
        <a:graphic>
          <a:graphicData uri="http://schemas.openxmlformats.org/drawingml/2006/table">
            <a:tbl>
              <a:tblPr>
                <a:tableStyleId>{35758FB7-9AC5-4552-8A53-C91805E547FA}</a:tableStyleId>
              </a:tblPr>
              <a:tblGrid>
                <a:gridCol w="809620"/>
                <a:gridCol w="809620"/>
              </a:tblGrid>
              <a:tr h="562575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562575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62575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62575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62575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62575">
                <a:tc>
                  <a:txBody>
                    <a:bodyPr/>
                    <a:lstStyle/>
                    <a:p>
                      <a:endParaRPr lang="ru-RU" sz="3600" b="1" dirty="0"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3600" b="1" dirty="0"/>
                    </a:p>
                  </a:txBody>
                  <a:tcPr/>
                </a:tc>
              </a:tr>
              <a:tr h="562575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62575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6" name="Samyj_umnyj_-_Deshifrovcshik_(xMusic.me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8572528" y="6357958"/>
            <a:ext cx="500042" cy="5000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198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>
                <a:solidFill>
                  <a:srgbClr val="FFC000"/>
                </a:solidFill>
              </a:rPr>
              <a:t>Правильна відповідь</a:t>
            </a:r>
            <a:endParaRPr lang="ru-RU" dirty="0">
              <a:solidFill>
                <a:srgbClr val="FFC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uk-UA" sz="3200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12 : 3 + 16 =</a:t>
            </a:r>
          </a:p>
          <a:p>
            <a:pPr algn="ctr">
              <a:buNone/>
            </a:pPr>
            <a:r>
              <a:rPr lang="uk-UA" sz="3200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18 : 3 + 23 =</a:t>
            </a:r>
          </a:p>
          <a:p>
            <a:pPr algn="ctr">
              <a:buNone/>
            </a:pPr>
            <a:r>
              <a:rPr lang="uk-UA" sz="3200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3 • 6 – 9 =</a:t>
            </a:r>
          </a:p>
          <a:p>
            <a:pPr algn="ctr">
              <a:buNone/>
            </a:pPr>
            <a:r>
              <a:rPr lang="uk-UA" sz="3200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15 : 3 + 24 =</a:t>
            </a:r>
          </a:p>
          <a:p>
            <a:pPr algn="ctr">
              <a:buNone/>
            </a:pPr>
            <a:r>
              <a:rPr lang="uk-UA" sz="3200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15 + 27 : 3 =</a:t>
            </a:r>
          </a:p>
          <a:p>
            <a:pPr algn="ctr">
              <a:buNone/>
            </a:pPr>
            <a:r>
              <a:rPr lang="uk-UA" sz="3200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14 : (12 – 5) = </a:t>
            </a:r>
          </a:p>
          <a:p>
            <a:pPr algn="ctr">
              <a:buNone/>
            </a:pPr>
            <a:r>
              <a:rPr lang="uk-UA" sz="3200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3 • 8 + 16 : 2 =</a:t>
            </a:r>
          </a:p>
          <a:p>
            <a:pPr algn="ctr">
              <a:buNone/>
            </a:pPr>
            <a:r>
              <a:rPr lang="uk-UA" sz="3200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18 : 3 – 6 : 3 =</a:t>
            </a:r>
          </a:p>
          <a:p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5857884" y="1500172"/>
          <a:ext cx="1619240" cy="4786349"/>
        </p:xfrm>
        <a:graphic>
          <a:graphicData uri="http://schemas.openxmlformats.org/drawingml/2006/table">
            <a:tbl>
              <a:tblPr>
                <a:tableStyleId>{35758FB7-9AC5-4552-8A53-C91805E547FA}</a:tableStyleId>
              </a:tblPr>
              <a:tblGrid>
                <a:gridCol w="809620"/>
                <a:gridCol w="809620"/>
              </a:tblGrid>
              <a:tr h="708469">
                <a:tc>
                  <a:txBody>
                    <a:bodyPr/>
                    <a:lstStyle/>
                    <a:p>
                      <a:pPr algn="ctr"/>
                      <a:r>
                        <a:rPr lang="uk-UA" sz="2800" b="1" dirty="0" smtClean="0"/>
                        <a:t>20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800" b="1" dirty="0" smtClean="0">
                          <a:solidFill>
                            <a:srgbClr val="FF0000"/>
                          </a:solidFill>
                        </a:rPr>
                        <a:t>м</a:t>
                      </a:r>
                      <a:endParaRPr lang="ru-RU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708469">
                <a:tc>
                  <a:txBody>
                    <a:bodyPr/>
                    <a:lstStyle/>
                    <a:p>
                      <a:pPr algn="ctr"/>
                      <a:r>
                        <a:rPr lang="uk-UA" sz="2800" b="1" dirty="0" smtClean="0"/>
                        <a:t>29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800" b="1" dirty="0" smtClean="0">
                          <a:solidFill>
                            <a:srgbClr val="FF0000"/>
                          </a:solidFill>
                        </a:rPr>
                        <a:t>о</a:t>
                      </a:r>
                      <a:endParaRPr lang="ru-RU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555409">
                <a:tc>
                  <a:txBody>
                    <a:bodyPr/>
                    <a:lstStyle/>
                    <a:p>
                      <a:pPr algn="ctr"/>
                      <a:r>
                        <a:rPr lang="uk-UA" sz="2800" b="1" dirty="0" smtClean="0"/>
                        <a:t>9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800" b="1" dirty="0" smtClean="0">
                          <a:solidFill>
                            <a:srgbClr val="FF0000"/>
                          </a:solidFill>
                        </a:rPr>
                        <a:t>л</a:t>
                      </a:r>
                      <a:endParaRPr lang="ru-RU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555409">
                <a:tc>
                  <a:txBody>
                    <a:bodyPr/>
                    <a:lstStyle/>
                    <a:p>
                      <a:pPr algn="ctr"/>
                      <a:r>
                        <a:rPr lang="uk-UA" sz="2800" b="1" dirty="0" smtClean="0"/>
                        <a:t>29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800" b="1" dirty="0" smtClean="0">
                          <a:solidFill>
                            <a:srgbClr val="FF0000"/>
                          </a:solidFill>
                        </a:rPr>
                        <a:t>о</a:t>
                      </a:r>
                      <a:endParaRPr lang="ru-RU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555409">
                <a:tc>
                  <a:txBody>
                    <a:bodyPr/>
                    <a:lstStyle/>
                    <a:p>
                      <a:pPr algn="ctr"/>
                      <a:r>
                        <a:rPr lang="uk-UA" sz="2800" b="1" dirty="0" smtClean="0"/>
                        <a:t>24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800" b="1" dirty="0" smtClean="0">
                          <a:solidFill>
                            <a:srgbClr val="FF0000"/>
                          </a:solidFill>
                        </a:rPr>
                        <a:t>д</a:t>
                      </a:r>
                      <a:endParaRPr lang="ru-RU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592366">
                <a:tc>
                  <a:txBody>
                    <a:bodyPr/>
                    <a:lstStyle/>
                    <a:p>
                      <a:pPr algn="ctr"/>
                      <a:r>
                        <a:rPr lang="uk-UA" sz="2800" b="1" dirty="0" smtClean="0"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</a:rPr>
                        <a:t>7</a:t>
                      </a:r>
                      <a:endParaRPr lang="ru-RU" sz="2800" b="1" dirty="0"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800" b="1" dirty="0" smtClean="0">
                          <a:solidFill>
                            <a:srgbClr val="FF0000"/>
                          </a:solidFill>
                        </a:rPr>
                        <a:t>е</a:t>
                      </a:r>
                      <a:endParaRPr lang="ru-RU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555409">
                <a:tc>
                  <a:txBody>
                    <a:bodyPr/>
                    <a:lstStyle/>
                    <a:p>
                      <a:pPr algn="ctr"/>
                      <a:r>
                        <a:rPr lang="uk-UA" sz="2800" b="1" dirty="0" smtClean="0"/>
                        <a:t>32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800" b="1" dirty="0" smtClean="0">
                          <a:solidFill>
                            <a:srgbClr val="FF0000"/>
                          </a:solidFill>
                        </a:rPr>
                        <a:t>ц</a:t>
                      </a:r>
                      <a:endParaRPr lang="ru-RU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555409">
                <a:tc>
                  <a:txBody>
                    <a:bodyPr/>
                    <a:lstStyle/>
                    <a:p>
                      <a:pPr algn="ctr"/>
                      <a:r>
                        <a:rPr lang="uk-UA" sz="2800" b="1" dirty="0" smtClean="0"/>
                        <a:t>4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800" b="1" dirty="0" smtClean="0">
                          <a:solidFill>
                            <a:srgbClr val="FF0000"/>
                          </a:solidFill>
                        </a:rPr>
                        <a:t>ь</a:t>
                      </a:r>
                      <a:endParaRPr lang="ru-RU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5" name="Samyj_umnyj_-_Pravilnyj_otvet_(xMusic.me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8429652" y="6286528"/>
            <a:ext cx="571472" cy="5714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23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Фізкультхвилинка  Раз, два, три_mpeg1video(00h00m14s-00h01m29s).mpg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44000" cy="687692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3143248"/>
            <a:ext cx="6929454" cy="3714752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4800" b="1" dirty="0" smtClean="0">
                <a:solidFill>
                  <a:srgbClr val="FFFF00"/>
                </a:solidFill>
              </a:rPr>
              <a:t>9 </a:t>
            </a:r>
            <a:r>
              <a:rPr lang="ru-RU" sz="4800" b="1" dirty="0" err="1" smtClean="0">
                <a:solidFill>
                  <a:srgbClr val="FFFF00"/>
                </a:solidFill>
              </a:rPr>
              <a:t>учнів</a:t>
            </a:r>
            <a:r>
              <a:rPr lang="ru-RU" sz="4800" b="1" dirty="0" smtClean="0">
                <a:solidFill>
                  <a:srgbClr val="FFFF00"/>
                </a:solidFill>
              </a:rPr>
              <a:t> – по 3 </a:t>
            </a:r>
            <a:r>
              <a:rPr lang="ru-RU" sz="4800" b="1" dirty="0" err="1" smtClean="0">
                <a:solidFill>
                  <a:srgbClr val="FFFF00"/>
                </a:solidFill>
              </a:rPr>
              <a:t>пензлики</a:t>
            </a:r>
            <a:endParaRPr lang="ru-RU" sz="4800" b="1" dirty="0" smtClean="0">
              <a:solidFill>
                <a:srgbClr val="FFFF00"/>
              </a:solidFill>
            </a:endParaRPr>
          </a:p>
          <a:p>
            <a:pPr>
              <a:buNone/>
            </a:pPr>
            <a:r>
              <a:rPr lang="uk-UA" sz="4800" b="1" dirty="0" smtClean="0">
                <a:solidFill>
                  <a:srgbClr val="FFFF00"/>
                </a:solidFill>
              </a:rPr>
              <a:t>Всього - ? </a:t>
            </a:r>
            <a:endParaRPr lang="ru-RU" sz="4800" b="1" dirty="0">
              <a:solidFill>
                <a:srgbClr val="FFFF00"/>
              </a:solidFill>
            </a:endParaRPr>
          </a:p>
        </p:txBody>
      </p:sp>
      <p:pic>
        <p:nvPicPr>
          <p:cNvPr id="1026" name="Picture 2" descr="http://ano-obr.ru/wp-content/uploads/2016/12/teacher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15140" y="2244296"/>
            <a:ext cx="2428860" cy="4613704"/>
          </a:xfrm>
          <a:prstGeom prst="rect">
            <a:avLst/>
          </a:prstGeom>
          <a:noFill/>
        </p:spPr>
      </p:pic>
      <p:pic>
        <p:nvPicPr>
          <p:cNvPr id="1028" name="Picture 4" descr="http://linguist.ucoz.ru/_si/0/0589450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596" y="0"/>
            <a:ext cx="3214710" cy="2571744"/>
          </a:xfrm>
          <a:prstGeom prst="rect">
            <a:avLst/>
          </a:prstGeom>
          <a:noFill/>
        </p:spPr>
      </p:pic>
      <p:pic>
        <p:nvPicPr>
          <p:cNvPr id="1030" name="Picture 6" descr="http://fotohomka.ru/images/Dec/01/ff58c707e72b59b1da0101367fa65dbd/mini_2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714744" y="0"/>
            <a:ext cx="3428992" cy="2554935"/>
          </a:xfrm>
          <a:prstGeom prst="rect">
            <a:avLst/>
          </a:prstGeom>
          <a:noFill/>
        </p:spPr>
      </p:pic>
      <p:pic>
        <p:nvPicPr>
          <p:cNvPr id="1032" name="Picture 8" descr="https://thumbs.dreamstime.com/z/art-palette-paint-brush-drawing-2642351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143240" y="4071942"/>
            <a:ext cx="2214578" cy="1928826"/>
          </a:xfrm>
          <a:prstGeom prst="rect">
            <a:avLst/>
          </a:prstGeom>
          <a:noFill/>
        </p:spPr>
      </p:pic>
      <p:pic>
        <p:nvPicPr>
          <p:cNvPr id="7" name="Samyj_Umnyj_-_Vopros_(xMusic.me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/>
          <a:stretch>
            <a:fillRect/>
          </a:stretch>
        </p:blipFill>
        <p:spPr>
          <a:xfrm>
            <a:off x="8643958" y="6357958"/>
            <a:ext cx="500042" cy="5000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1013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4800" dirty="0" smtClean="0">
                <a:solidFill>
                  <a:srgbClr val="FFC000"/>
                </a:solidFill>
              </a:rPr>
              <a:t>Правильна відповідь</a:t>
            </a:r>
            <a:endParaRPr lang="ru-RU" sz="4800" dirty="0">
              <a:solidFill>
                <a:srgbClr val="FFC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uk-UA" sz="5400" b="1" i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9 • 3 =  27 (п.) - всього</a:t>
            </a:r>
          </a:p>
          <a:p>
            <a:pPr>
              <a:buNone/>
            </a:pPr>
            <a:endParaRPr lang="ru-RU" i="1" dirty="0"/>
          </a:p>
        </p:txBody>
      </p:sp>
      <p:pic>
        <p:nvPicPr>
          <p:cNvPr id="4" name="Samyj_umnyj_-_Pravilnyj_otvet_(xMusic.me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8429652" y="6215082"/>
            <a:ext cx="642918" cy="6429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23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486</TotalTime>
  <Words>282</Words>
  <Application>Microsoft Office PowerPoint</Application>
  <PresentationFormat>Экран (4:3)</PresentationFormat>
  <Paragraphs>64</Paragraphs>
  <Slides>15</Slides>
  <Notes>0</Notes>
  <HiddenSlides>0</HiddenSlides>
  <MMClips>20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Апекс</vt:lpstr>
      <vt:lpstr>Слайд 1</vt:lpstr>
      <vt:lpstr>Зменшити кожне число у 3 рази</vt:lpstr>
      <vt:lpstr>Правильна відповідь</vt:lpstr>
      <vt:lpstr>“ Знайди пару ”</vt:lpstr>
      <vt:lpstr>Дешифровщик</vt:lpstr>
      <vt:lpstr>Правильна відповідь</vt:lpstr>
      <vt:lpstr>Слайд 7</vt:lpstr>
      <vt:lpstr>Слайд 8</vt:lpstr>
      <vt:lpstr>Правильна відповідь</vt:lpstr>
      <vt:lpstr>18</vt:lpstr>
      <vt:lpstr>Правильна відповідь</vt:lpstr>
      <vt:lpstr>6 гусей - ? лап         1 кіт - ? лап</vt:lpstr>
      <vt:lpstr>Правильна відповідь</vt:lpstr>
      <vt:lpstr>Завдання з підручника с.113 № 664</vt:lpstr>
      <vt:lpstr>Нагородження переможців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54</cp:revision>
  <dcterms:created xsi:type="dcterms:W3CDTF">2017-02-14T18:16:57Z</dcterms:created>
  <dcterms:modified xsi:type="dcterms:W3CDTF">2017-02-19T16:46:17Z</dcterms:modified>
</cp:coreProperties>
</file>