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9" r:id="rId13"/>
    <p:sldId id="267" r:id="rId14"/>
    <p:sldId id="268" r:id="rId15"/>
    <p:sldId id="270" r:id="rId16"/>
  </p:sldIdLst>
  <p:sldSz cx="9144000" cy="6858000" type="screen4x3"/>
  <p:notesSz cx="6858000" cy="91440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59" d="100"/>
          <a:sy n="59" d="100"/>
        </p:scale>
        <p:origin x="-1686" y="-29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98441A-8478-4B34-998A-FF85501A69BE}" type="datetimeFigureOut">
              <a:rPr lang="uk-UA" smtClean="0"/>
              <a:t>25.02.2017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BC0B08-4019-4D36-B68C-7A32BDE727F2}" type="slidenum">
              <a:rPr lang="uk-UA" smtClean="0"/>
              <a:t>‹#›</a:t>
            </a:fld>
            <a:endParaRPr lang="uk-UA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98441A-8478-4B34-998A-FF85501A69BE}" type="datetimeFigureOut">
              <a:rPr lang="uk-UA" smtClean="0"/>
              <a:t>25.02.2017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BC0B08-4019-4D36-B68C-7A32BDE727F2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98441A-8478-4B34-998A-FF85501A69BE}" type="datetimeFigureOut">
              <a:rPr lang="uk-UA" smtClean="0"/>
              <a:t>25.02.2017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BC0B08-4019-4D36-B68C-7A32BDE727F2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98441A-8478-4B34-998A-FF85501A69BE}" type="datetimeFigureOut">
              <a:rPr lang="uk-UA" smtClean="0"/>
              <a:t>25.02.2017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BC0B08-4019-4D36-B68C-7A32BDE727F2}" type="slidenum">
              <a:rPr lang="uk-UA" smtClean="0"/>
              <a:t>‹#›</a:t>
            </a:fld>
            <a:endParaRPr lang="uk-UA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98441A-8478-4B34-998A-FF85501A69BE}" type="datetimeFigureOut">
              <a:rPr lang="uk-UA" smtClean="0"/>
              <a:t>25.02.2017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BC0B08-4019-4D36-B68C-7A32BDE727F2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98441A-8478-4B34-998A-FF85501A69BE}" type="datetimeFigureOut">
              <a:rPr lang="uk-UA" smtClean="0"/>
              <a:t>25.02.2017</a:t>
            </a:fld>
            <a:endParaRPr lang="uk-U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BC0B08-4019-4D36-B68C-7A32BDE727F2}" type="slidenum">
              <a:rPr lang="uk-UA" smtClean="0"/>
              <a:t>‹#›</a:t>
            </a:fld>
            <a:endParaRPr lang="uk-UA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98441A-8478-4B34-998A-FF85501A69BE}" type="datetimeFigureOut">
              <a:rPr lang="uk-UA" smtClean="0"/>
              <a:t>25.02.2017</a:t>
            </a:fld>
            <a:endParaRPr lang="uk-U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BC0B08-4019-4D36-B68C-7A32BDE727F2}" type="slidenum">
              <a:rPr lang="uk-UA" smtClean="0"/>
              <a:t>‹#›</a:t>
            </a:fld>
            <a:endParaRPr lang="uk-UA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98441A-8478-4B34-998A-FF85501A69BE}" type="datetimeFigureOut">
              <a:rPr lang="uk-UA" smtClean="0"/>
              <a:t>25.02.2017</a:t>
            </a:fld>
            <a:endParaRPr lang="uk-U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BC0B08-4019-4D36-B68C-7A32BDE727F2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98441A-8478-4B34-998A-FF85501A69BE}" type="datetimeFigureOut">
              <a:rPr lang="uk-UA" smtClean="0"/>
              <a:t>25.02.2017</a:t>
            </a:fld>
            <a:endParaRPr lang="uk-U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BC0B08-4019-4D36-B68C-7A32BDE727F2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98441A-8478-4B34-998A-FF85501A69BE}" type="datetimeFigureOut">
              <a:rPr lang="uk-UA" smtClean="0"/>
              <a:t>25.02.2017</a:t>
            </a:fld>
            <a:endParaRPr lang="uk-U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BC0B08-4019-4D36-B68C-7A32BDE727F2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98441A-8478-4B34-998A-FF85501A69BE}" type="datetimeFigureOut">
              <a:rPr lang="uk-UA" smtClean="0"/>
              <a:t>25.02.2017</a:t>
            </a:fld>
            <a:endParaRPr lang="uk-U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1BC0B08-4019-4D36-B68C-7A32BDE727F2}" type="slidenum">
              <a:rPr lang="uk-UA" smtClean="0"/>
              <a:t>‹#›</a:t>
            </a:fld>
            <a:endParaRPr lang="uk-UA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0F98441A-8478-4B34-998A-FF85501A69BE}" type="datetimeFigureOut">
              <a:rPr lang="uk-UA" smtClean="0"/>
              <a:t>25.02.2017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91BC0B08-4019-4D36-B68C-7A32BDE727F2}" type="slidenum">
              <a:rPr lang="uk-UA" smtClean="0"/>
              <a:t>‹#›</a:t>
            </a:fld>
            <a:endParaRPr lang="uk-U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gif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836712"/>
            <a:ext cx="7772400" cy="2160240"/>
          </a:xfrm>
        </p:spPr>
        <p:txBody>
          <a:bodyPr/>
          <a:lstStyle/>
          <a:p>
            <a:pPr marL="182880" indent="0" algn="ctr">
              <a:buNone/>
            </a:pPr>
            <a:r>
              <a:rPr lang="uk-UA" sz="4000" dirty="0" smtClean="0">
                <a:solidFill>
                  <a:srgbClr val="C00000"/>
                </a:solidFill>
                <a:effectLst/>
                <a:latin typeface="Minion Pro Cond" pitchFamily="18" charset="0"/>
              </a:rPr>
              <a:t>Повторення  вивчених  таблиць множення  і  ділення. </a:t>
            </a:r>
            <a:r>
              <a:rPr lang="uk-UA" sz="4000" dirty="0" err="1" smtClean="0">
                <a:solidFill>
                  <a:srgbClr val="C00000"/>
                </a:solidFill>
                <a:effectLst/>
                <a:latin typeface="Minion Pro Cond" pitchFamily="18" charset="0"/>
              </a:rPr>
              <a:t>Розв</a:t>
            </a:r>
            <a:r>
              <a:rPr lang="en-US" sz="4000" dirty="0" smtClean="0">
                <a:solidFill>
                  <a:srgbClr val="C00000"/>
                </a:solidFill>
                <a:effectLst/>
                <a:latin typeface="Minion Pro Cond" pitchFamily="18" charset="0"/>
              </a:rPr>
              <a:t>’</a:t>
            </a:r>
            <a:r>
              <a:rPr lang="uk-UA" sz="4000" dirty="0" err="1" smtClean="0">
                <a:solidFill>
                  <a:srgbClr val="C00000"/>
                </a:solidFill>
                <a:effectLst/>
                <a:latin typeface="Minion Pro Cond" pitchFamily="18" charset="0"/>
              </a:rPr>
              <a:t>язування</a:t>
            </a:r>
            <a:r>
              <a:rPr lang="uk-UA" sz="4000" dirty="0" smtClean="0">
                <a:solidFill>
                  <a:srgbClr val="C00000"/>
                </a:solidFill>
                <a:effectLst/>
                <a:latin typeface="Minion Pro Cond" pitchFamily="18" charset="0"/>
              </a:rPr>
              <a:t>  задач.</a:t>
            </a:r>
            <a:endParaRPr lang="uk-UA" sz="4000" dirty="0">
              <a:solidFill>
                <a:srgbClr val="C00000"/>
              </a:solidFill>
              <a:effectLst/>
              <a:latin typeface="Minion Pro Cond" pitchFamily="18" charset="0"/>
            </a:endParaRPr>
          </a:p>
        </p:txBody>
      </p:sp>
      <p:pic>
        <p:nvPicPr>
          <p:cNvPr id="1026" name="Picture 2" descr="G:\картинки козаки\4_reestrovye_kazaki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2708920"/>
            <a:ext cx="7848872" cy="4032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944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992602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0" y="0"/>
            <a:ext cx="9144000" cy="6858000"/>
          </a:xfrm>
        </p:spPr>
        <p:txBody>
          <a:bodyPr>
            <a:normAutofit/>
          </a:bodyPr>
          <a:lstStyle/>
          <a:p>
            <a:pPr marL="45720" indent="0" algn="ctr">
              <a:buNone/>
            </a:pPr>
            <a:r>
              <a:rPr lang="uk-UA" sz="3600" b="1" i="1" dirty="0">
                <a:ln>
                  <a:solidFill>
                    <a:srgbClr val="FF0000"/>
                  </a:solidFill>
                </a:ln>
                <a:solidFill>
                  <a:srgbClr val="7030A0"/>
                </a:solidFill>
              </a:rPr>
              <a:t> </a:t>
            </a:r>
            <a:r>
              <a:rPr lang="uk-UA" sz="3600" b="1" dirty="0">
                <a:ln>
                  <a:solidFill>
                    <a:srgbClr val="C00000"/>
                  </a:solidFill>
                </a:ln>
                <a:solidFill>
                  <a:srgbClr val="FF0000"/>
                </a:solidFill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Задача</a:t>
            </a:r>
          </a:p>
          <a:p>
            <a:pPr marL="45720" indent="0" algn="just">
              <a:buNone/>
            </a:pPr>
            <a:r>
              <a:rPr lang="uk-UA" sz="4000" b="1" dirty="0">
                <a:ln>
                  <a:solidFill>
                    <a:srgbClr val="7030A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Семеро козаків зловили по 3 рибини. </a:t>
            </a:r>
            <a:r>
              <a:rPr lang="uk-UA" sz="4000" b="1" dirty="0" smtClean="0">
                <a:ln>
                  <a:solidFill>
                    <a:srgbClr val="7030A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 обідом </a:t>
            </a:r>
            <a:r>
              <a:rPr lang="uk-UA" sz="4000" b="1" dirty="0">
                <a:ln>
                  <a:solidFill>
                    <a:srgbClr val="7030A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</a:t>
            </a:r>
            <a:r>
              <a:rPr lang="ru-RU" sz="4000" b="1" dirty="0">
                <a:ln>
                  <a:solidFill>
                    <a:srgbClr val="7030A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uk-UA" sz="4000" b="1" dirty="0">
                <a:ln>
                  <a:solidFill>
                    <a:srgbClr val="7030A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їли 14 рибин. Скільки рибин залишилося в козаків</a:t>
            </a:r>
            <a:r>
              <a:rPr lang="uk-UA" sz="4000" b="1" dirty="0" smtClean="0">
                <a:ln>
                  <a:solidFill>
                    <a:srgbClr val="7030A0"/>
                  </a:solidFill>
                </a:ln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uk-UA" sz="4000" b="1" dirty="0">
              <a:ln>
                <a:solidFill>
                  <a:srgbClr val="7030A0"/>
                </a:solidFill>
              </a:ln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42" name="Picture 2" descr="G:\картинки козаки\503d18de16106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95870" l="313" r="100000">
                        <a14:foregroundMark x1="7031" y1="71957" x2="7031" y2="71957"/>
                        <a14:foregroundMark x1="8750" y1="71304" x2="20781" y2="73478"/>
                        <a14:foregroundMark x1="20313" y1="73261" x2="44531" y2="82609"/>
                        <a14:foregroundMark x1="51563" y1="85217" x2="64219" y2="84130"/>
                        <a14:foregroundMark x1="66250" y1="80435" x2="77344" y2="62609"/>
                        <a14:foregroundMark x1="65313" y1="78261" x2="95000" y2="74348"/>
                        <a14:foregroundMark x1="97656" y1="86304" x2="2969" y2="84783"/>
                        <a14:foregroundMark x1="6563" y1="90435" x2="6563" y2="90435"/>
                        <a14:foregroundMark x1="5000" y1="93696" x2="31250" y2="93261"/>
                        <a14:foregroundMark x1="37031" y1="95870" x2="63750" y2="94130"/>
                        <a14:backgroundMark x1="78906" y1="11739" x2="78906" y2="11739"/>
                        <a14:backgroundMark x1="81250" y1="7174" x2="81250" y2="7174"/>
                        <a14:backgroundMark x1="83750" y1="8696" x2="75469" y2="16739"/>
                        <a14:backgroundMark x1="76563" y1="10652" x2="88438" y2="17609"/>
                        <a14:backgroundMark x1="90313" y1="19783" x2="71094" y2="9130"/>
                        <a14:backgroundMark x1="72969" y1="4783" x2="93125" y2="13043"/>
                        <a14:backgroundMark x1="91250" y1="8261" x2="76250" y2="6522"/>
                        <a14:backgroundMark x1="92344" y1="13478" x2="88906" y2="17826"/>
                        <a14:backgroundMark x1="85313" y1="18696" x2="76250" y2="16087"/>
                        <a14:backgroundMark x1="75000" y1="15217" x2="71250" y2="10652"/>
                        <a14:backgroundMark x1="71094" y1="11304" x2="71875" y2="14130"/>
                        <a14:backgroundMark x1="79531" y1="22174" x2="79531" y2="22174"/>
                        <a14:backgroundMark x1="77969" y1="25652" x2="77969" y2="25652"/>
                        <a14:backgroundMark x1="76875" y1="28478" x2="76875" y2="28478"/>
                        <a14:backgroundMark x1="75000" y1="30652" x2="75000" y2="3065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12620"/>
          <a:stretch/>
        </p:blipFill>
        <p:spPr bwMode="auto">
          <a:xfrm>
            <a:off x="971599" y="2564904"/>
            <a:ext cx="7473081" cy="42930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52" t="2475" r="54663" b="69214"/>
          <a:stretch/>
        </p:blipFill>
        <p:spPr bwMode="auto">
          <a:xfrm rot="16200000">
            <a:off x="-1682431" y="4391350"/>
            <a:ext cx="4149835" cy="7849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52" t="2475" r="54663" b="69214"/>
          <a:stretch/>
        </p:blipFill>
        <p:spPr bwMode="auto">
          <a:xfrm rot="16200000">
            <a:off x="6686534" y="4377422"/>
            <a:ext cx="4164590" cy="8275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633576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522929" y="475238"/>
            <a:ext cx="8116940" cy="6382762"/>
          </a:xfrm>
        </p:spPr>
        <p:txBody>
          <a:bodyPr>
            <a:normAutofit/>
          </a:bodyPr>
          <a:lstStyle/>
          <a:p>
            <a:pPr marL="45720" indent="0">
              <a:buNone/>
            </a:pPr>
            <a:r>
              <a:rPr lang="uk-UA" sz="4800" dirty="0" smtClean="0"/>
              <a:t>       </a:t>
            </a:r>
            <a:r>
              <a:rPr lang="uk-UA" sz="4800" b="1" dirty="0" smtClean="0">
                <a:ln>
                  <a:solidFill>
                    <a:srgbClr val="002060"/>
                  </a:solidFill>
                </a:ln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Зловили – 7к. </a:t>
            </a:r>
            <a:r>
              <a:rPr lang="uk-UA" sz="4800" b="1" dirty="0">
                <a:ln>
                  <a:solidFill>
                    <a:srgbClr val="002060"/>
                  </a:solidFill>
                </a:ln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uk-UA" sz="4800" b="1" dirty="0" smtClean="0">
                <a:ln>
                  <a:solidFill>
                    <a:srgbClr val="002060"/>
                  </a:solidFill>
                </a:ln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 3 р.</a:t>
            </a:r>
          </a:p>
          <a:p>
            <a:pPr marL="45720" indent="0">
              <a:buNone/>
            </a:pPr>
            <a:r>
              <a:rPr lang="uk-UA" sz="4800" b="1" dirty="0" smtClean="0">
                <a:ln>
                  <a:solidFill>
                    <a:srgbClr val="002060"/>
                  </a:solidFill>
                </a:ln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З</a:t>
            </a:r>
            <a:r>
              <a:rPr lang="en-US" sz="4800" b="1" dirty="0" smtClean="0">
                <a:ln>
                  <a:solidFill>
                    <a:srgbClr val="002060"/>
                  </a:solidFill>
                </a:ln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uk-UA" sz="4800" b="1" dirty="0" smtClean="0">
                <a:ln>
                  <a:solidFill>
                    <a:srgbClr val="002060"/>
                  </a:solidFill>
                </a:ln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їли – 14 р.</a:t>
            </a:r>
          </a:p>
          <a:p>
            <a:pPr marL="45720" indent="0">
              <a:buNone/>
            </a:pPr>
            <a:r>
              <a:rPr lang="uk-UA" sz="4800" b="1" dirty="0" smtClean="0">
                <a:ln>
                  <a:solidFill>
                    <a:srgbClr val="002060"/>
                  </a:solidFill>
                </a:ln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Залишилося – ? </a:t>
            </a:r>
            <a:r>
              <a:rPr lang="uk-UA" sz="4800" b="1" dirty="0">
                <a:ln>
                  <a:solidFill>
                    <a:srgbClr val="002060"/>
                  </a:solidFill>
                </a:ln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r>
              <a:rPr lang="uk-UA" sz="4800" b="1" dirty="0" smtClean="0">
                <a:ln>
                  <a:solidFill>
                    <a:srgbClr val="002060"/>
                  </a:solidFill>
                </a:ln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uk-UA" sz="4800" b="1" dirty="0">
              <a:ln>
                <a:solidFill>
                  <a:srgbClr val="002060"/>
                </a:solidFill>
              </a:ln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266" name="Picture 2" descr="G:\картинки козаки\0045975_146469620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3211512"/>
            <a:ext cx="6696744" cy="3025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00626" y="0"/>
            <a:ext cx="1627187" cy="366614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6498088" y="4221163"/>
            <a:ext cx="1627187" cy="36464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-1" y="3211512"/>
            <a:ext cx="1627187" cy="36724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904851" y="-1009649"/>
            <a:ext cx="1627187" cy="36464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9" name="Picture 5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056" r="70013"/>
          <a:stretch/>
        </p:blipFill>
        <p:spPr bwMode="auto">
          <a:xfrm rot="10800000">
            <a:off x="8639869" y="3573015"/>
            <a:ext cx="487941" cy="16577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5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0013"/>
          <a:stretch/>
        </p:blipFill>
        <p:spPr bwMode="auto">
          <a:xfrm rot="16200000">
            <a:off x="3303598" y="4640092"/>
            <a:ext cx="487941" cy="39998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5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0013" b="56552"/>
          <a:stretch/>
        </p:blipFill>
        <p:spPr bwMode="auto">
          <a:xfrm>
            <a:off x="34987" y="1627188"/>
            <a:ext cx="487941" cy="15843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Picture 5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0013"/>
          <a:stretch/>
        </p:blipFill>
        <p:spPr bwMode="auto">
          <a:xfrm rot="5400000">
            <a:off x="5224906" y="-1800481"/>
            <a:ext cx="487941" cy="40634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983118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 tmFilter="0,0; .5, 1; 1, 1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 tmFilter="0,0; .5, 1; 1, 1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4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 tmFilter="0,0; .5, 1; 1, 1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476672"/>
            <a:ext cx="8532440" cy="1728192"/>
          </a:xfrm>
        </p:spPr>
        <p:txBody>
          <a:bodyPr>
            <a:prstTxWarp prst="textArchUp">
              <a:avLst>
                <a:gd name="adj" fmla="val 13709971"/>
              </a:avLst>
            </a:prstTxWarp>
          </a:bodyPr>
          <a:lstStyle/>
          <a:p>
            <a:pPr marL="0" indent="0">
              <a:buNone/>
            </a:pPr>
            <a:r>
              <a:rPr lang="uk-UA" sz="6600" dirty="0" smtClean="0">
                <a:ln>
                  <a:solidFill>
                    <a:srgbClr val="C00000"/>
                  </a:solidFill>
                </a:ln>
                <a:solidFill>
                  <a:srgbClr val="C00000"/>
                </a:solidFill>
                <a:effectLst/>
              </a:rPr>
              <a:t>Лист від козаків </a:t>
            </a:r>
            <a:endParaRPr lang="uk-UA" sz="6600" dirty="0">
              <a:ln>
                <a:solidFill>
                  <a:srgbClr val="C00000"/>
                </a:solidFill>
              </a:ln>
              <a:solidFill>
                <a:srgbClr val="C00000"/>
              </a:solidFill>
              <a:effectLst/>
            </a:endParaRPr>
          </a:p>
        </p:txBody>
      </p:sp>
      <p:pic>
        <p:nvPicPr>
          <p:cNvPr id="4" name="Picture 3" descr="G:\картинки козаки\6A-FkbBW5Lg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05" y="836711"/>
            <a:ext cx="5976664" cy="35226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G:\картинки козаки\Zh3J-kXLIBM.jpg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7052" y="3645550"/>
            <a:ext cx="5951901" cy="3212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0" name="Picture 4" descr="Результат пошуку зображень за запитом &quot;вишиванка узор схеми&quot;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089"/>
          <a:stretch/>
        </p:blipFill>
        <p:spPr bwMode="auto">
          <a:xfrm>
            <a:off x="7523747" y="-28110"/>
            <a:ext cx="1626234" cy="36450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2" name="Picture 6" descr="Результат пошуку зображень за запитом &quot;вишиванка узор схеми&quot;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560"/>
          <a:stretch/>
        </p:blipFill>
        <p:spPr bwMode="auto">
          <a:xfrm rot="10800000">
            <a:off x="-21560" y="4359380"/>
            <a:ext cx="3189404" cy="24986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344" name="Picture 8" descr="Результат пошуку зображень за запитом &quot;вишиванка узор схеми&quot;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984" t="1" b="27017"/>
          <a:stretch/>
        </p:blipFill>
        <p:spPr bwMode="auto">
          <a:xfrm rot="16200000">
            <a:off x="613883" y="-634879"/>
            <a:ext cx="857708" cy="20854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621089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99583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-72313"/>
            <a:ext cx="9036496" cy="6930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899592" y="836712"/>
            <a:ext cx="6768752" cy="5400600"/>
          </a:xfrm>
        </p:spPr>
        <p:txBody>
          <a:bodyPr>
            <a:normAutofit fontScale="25000" lnSpcReduction="20000"/>
          </a:bodyPr>
          <a:lstStyle/>
          <a:p>
            <a:pPr marL="45720" indent="0" algn="ctr">
              <a:buNone/>
            </a:pPr>
            <a:r>
              <a:rPr lang="uk-UA" sz="16000" b="1" dirty="0">
                <a:ln>
                  <a:solidFill>
                    <a:srgbClr val="0070C0"/>
                  </a:solidFill>
                </a:ln>
                <a:solidFill>
                  <a:srgbClr val="002060"/>
                </a:solidFill>
                <a:latin typeface="Monotype Corsiva" panose="03010101010201010101" pitchFamily="66" charset="0"/>
              </a:rPr>
              <a:t>А ви, діти, молодці,</a:t>
            </a:r>
          </a:p>
          <a:p>
            <a:pPr marL="45720" indent="0" algn="ctr">
              <a:buNone/>
            </a:pPr>
            <a:r>
              <a:rPr lang="uk-UA" sz="16000" b="1" dirty="0">
                <a:ln>
                  <a:solidFill>
                    <a:srgbClr val="0070C0"/>
                  </a:solidFill>
                </a:ln>
                <a:solidFill>
                  <a:srgbClr val="002060"/>
                </a:solidFill>
                <a:latin typeface="Monotype Corsiva" panose="03010101010201010101" pitchFamily="66" charset="0"/>
              </a:rPr>
              <a:t>Справжні козаки й козачки.</a:t>
            </a:r>
          </a:p>
          <a:p>
            <a:pPr marL="45720" indent="0" algn="ctr">
              <a:buNone/>
            </a:pPr>
            <a:r>
              <a:rPr lang="uk-UA" sz="16000" b="1" dirty="0">
                <a:ln>
                  <a:solidFill>
                    <a:srgbClr val="0070C0"/>
                  </a:solidFill>
                </a:ln>
                <a:solidFill>
                  <a:srgbClr val="002060"/>
                </a:solidFill>
                <a:latin typeface="Monotype Corsiva" panose="03010101010201010101" pitchFamily="66" charset="0"/>
              </a:rPr>
              <a:t>Перешкоди подолали,</a:t>
            </a:r>
          </a:p>
          <a:p>
            <a:pPr marL="45720" indent="0" algn="ctr">
              <a:buNone/>
            </a:pPr>
            <a:r>
              <a:rPr lang="uk-UA" sz="16000" b="1" dirty="0">
                <a:ln>
                  <a:solidFill>
                    <a:srgbClr val="0070C0"/>
                  </a:solidFill>
                </a:ln>
                <a:solidFill>
                  <a:srgbClr val="002060"/>
                </a:solidFill>
                <a:latin typeface="Monotype Corsiva" panose="03010101010201010101" pitchFamily="66" charset="0"/>
              </a:rPr>
              <a:t>Дуже швидко рахували,</a:t>
            </a:r>
          </a:p>
          <a:p>
            <a:pPr marL="45720" indent="0" algn="ctr">
              <a:buNone/>
            </a:pPr>
            <a:r>
              <a:rPr lang="uk-UA" sz="16000" b="1" dirty="0">
                <a:ln>
                  <a:solidFill>
                    <a:srgbClr val="0070C0"/>
                  </a:solidFill>
                </a:ln>
                <a:solidFill>
                  <a:srgbClr val="002060"/>
                </a:solidFill>
                <a:latin typeface="Monotype Corsiva" panose="03010101010201010101" pitchFamily="66" charset="0"/>
              </a:rPr>
              <a:t>Свою спритність показали.</a:t>
            </a:r>
          </a:p>
          <a:p>
            <a:pPr marL="45720" indent="0" algn="ctr">
              <a:buNone/>
            </a:pPr>
            <a:r>
              <a:rPr lang="uk-UA" sz="16000" b="1" dirty="0">
                <a:ln>
                  <a:solidFill>
                    <a:srgbClr val="0070C0"/>
                  </a:solidFill>
                </a:ln>
                <a:solidFill>
                  <a:srgbClr val="002060"/>
                </a:solidFill>
                <a:latin typeface="Monotype Corsiva" panose="03010101010201010101" pitchFamily="66" charset="0"/>
              </a:rPr>
              <a:t>Тож бажаємо вам щастя,</a:t>
            </a:r>
          </a:p>
          <a:p>
            <a:pPr marL="45720" indent="0" algn="ctr">
              <a:buNone/>
            </a:pPr>
            <a:r>
              <a:rPr lang="uk-UA" sz="16000" b="1" dirty="0">
                <a:ln>
                  <a:solidFill>
                    <a:srgbClr val="0070C0"/>
                  </a:solidFill>
                </a:ln>
                <a:solidFill>
                  <a:srgbClr val="002060"/>
                </a:solidFill>
                <a:latin typeface="Monotype Corsiva" panose="03010101010201010101" pitchFamily="66" charset="0"/>
              </a:rPr>
              <a:t>Неба голубого, хліба </a:t>
            </a:r>
            <a:r>
              <a:rPr lang="uk-UA" sz="16000" b="1" dirty="0" smtClean="0">
                <a:ln>
                  <a:solidFill>
                    <a:srgbClr val="0070C0"/>
                  </a:solidFill>
                </a:ln>
                <a:solidFill>
                  <a:srgbClr val="002060"/>
                </a:solidFill>
                <a:latin typeface="Monotype Corsiva" panose="03010101010201010101" pitchFamily="66" charset="0"/>
              </a:rPr>
              <a:t>запашного.</a:t>
            </a:r>
          </a:p>
          <a:p>
            <a:pPr marL="45720" indent="0" algn="ctr">
              <a:buNone/>
            </a:pPr>
            <a:r>
              <a:rPr lang="uk-UA" sz="16000" b="1" dirty="0" smtClean="0">
                <a:ln>
                  <a:solidFill>
                    <a:srgbClr val="0070C0"/>
                  </a:solidFill>
                </a:ln>
                <a:solidFill>
                  <a:srgbClr val="002060"/>
                </a:solidFill>
                <a:latin typeface="Monotype Corsiva" panose="03010101010201010101" pitchFamily="66" charset="0"/>
              </a:rPr>
              <a:t>І </a:t>
            </a:r>
            <a:r>
              <a:rPr lang="uk-UA" sz="16000" b="1" dirty="0">
                <a:ln>
                  <a:solidFill>
                    <a:srgbClr val="0070C0"/>
                  </a:solidFill>
                </a:ln>
                <a:solidFill>
                  <a:srgbClr val="002060"/>
                </a:solidFill>
                <a:latin typeface="Monotype Corsiva" panose="03010101010201010101" pitchFamily="66" charset="0"/>
              </a:rPr>
              <a:t>щоб козацькому роду – не було переводу!</a:t>
            </a:r>
          </a:p>
          <a:p>
            <a:pPr marL="45720" indent="0" algn="ctr">
              <a:buNone/>
            </a:pPr>
            <a:endParaRPr lang="uk-UA" sz="4800" dirty="0"/>
          </a:p>
        </p:txBody>
      </p:sp>
    </p:spTree>
    <p:extLst>
      <p:ext uri="{BB962C8B-B14F-4D97-AF65-F5344CB8AC3E}">
        <p14:creationId xmlns:p14="http://schemas.microsoft.com/office/powerpoint/2010/main" val="23357917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4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 tmFilter="0,0; .5, 1; 1, 1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 tmFilter="0,0; .5, 1; 1, 1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4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 tmFilter="0,0; .5, 1; 1, 1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4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 tmFilter="0,0; .5, 1; 1, 1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4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 tmFilter="0,0; .5, 1; 1, 1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4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 tmFilter="0,0; .5, 1; 1, 1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4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 tmFilter="0,0; .5, 1; 1, 1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2" name="Picture 4" descr="G:\картинки козаки\франция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953" y="0"/>
            <a:ext cx="9144000" cy="68921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1124744"/>
            <a:ext cx="8496944" cy="3456384"/>
          </a:xfrm>
        </p:spPr>
        <p:txBody>
          <a:bodyPr>
            <a:prstTxWarp prst="textArchUp">
              <a:avLst>
                <a:gd name="adj" fmla="val 11592600"/>
              </a:avLst>
            </a:prstTxWarp>
          </a:bodyPr>
          <a:lstStyle/>
          <a:p>
            <a:pPr marL="0" indent="0" algn="ctr">
              <a:buNone/>
            </a:pPr>
            <a:r>
              <a:rPr lang="uk-UA" sz="13800" dirty="0" smtClean="0">
                <a:solidFill>
                  <a:srgbClr val="FF0000"/>
                </a:solidFill>
                <a:effectLst>
                  <a:glow rad="228600">
                    <a:schemeClr val="accent6">
                      <a:satMod val="175000"/>
                      <a:alpha val="40000"/>
                    </a:schemeClr>
                  </a:glow>
                </a:effectLst>
              </a:rPr>
              <a:t>Молодці</a:t>
            </a:r>
            <a:endParaRPr lang="uk-UA" sz="13800" dirty="0">
              <a:solidFill>
                <a:srgbClr val="FF0000"/>
              </a:solidFill>
              <a:effectLst>
                <a:glow rad="228600">
                  <a:schemeClr val="accent6">
                    <a:satMod val="175000"/>
                    <a:alpha val="40000"/>
                  </a:schemeClr>
                </a:glo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6682100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3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3)">
                                      <p:cBhvr>
                                        <p:cTn id="7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522929" y="475238"/>
            <a:ext cx="8116940" cy="6382762"/>
          </a:xfrm>
        </p:spPr>
        <p:txBody>
          <a:bodyPr>
            <a:normAutofit/>
          </a:bodyPr>
          <a:lstStyle/>
          <a:p>
            <a:pPr marL="45720" indent="0">
              <a:buNone/>
            </a:pPr>
            <a:endParaRPr lang="uk-UA" sz="4000" b="1" dirty="0" smtClean="0">
              <a:ln>
                <a:solidFill>
                  <a:srgbClr val="002060"/>
                </a:solidFill>
              </a:ln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" indent="0" algn="ctr">
              <a:buNone/>
            </a:pPr>
            <a:endParaRPr lang="en-US" sz="3600" b="1" smtClean="0">
              <a:ln>
                <a:solidFill>
                  <a:srgbClr val="002060"/>
                </a:solidFill>
              </a:ln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" indent="0" algn="ctr">
              <a:buNone/>
            </a:pPr>
            <a:r>
              <a:rPr lang="uk-UA" sz="3600" b="1" smtClean="0">
                <a:ln>
                  <a:solidFill>
                    <a:srgbClr val="002060"/>
                  </a:solidFill>
                </a:ln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Презентацію </a:t>
            </a:r>
            <a:r>
              <a:rPr lang="uk-UA" sz="3600" b="1" dirty="0" smtClean="0">
                <a:ln>
                  <a:solidFill>
                    <a:srgbClr val="002060"/>
                  </a:solidFill>
                </a:ln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підготувала</a:t>
            </a:r>
          </a:p>
          <a:p>
            <a:pPr marL="45720" indent="0" algn="ctr">
              <a:buNone/>
            </a:pPr>
            <a:r>
              <a:rPr lang="uk-UA" sz="3600" b="1" dirty="0" err="1" smtClean="0">
                <a:ln>
                  <a:solidFill>
                    <a:srgbClr val="002060"/>
                  </a:solidFill>
                </a:ln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Лахно</a:t>
            </a:r>
            <a:r>
              <a:rPr lang="uk-UA" sz="3600" b="1" dirty="0" smtClean="0">
                <a:ln>
                  <a:solidFill>
                    <a:srgbClr val="002060"/>
                  </a:solidFill>
                </a:ln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Оксана Іванівна</a:t>
            </a:r>
          </a:p>
          <a:p>
            <a:pPr marL="45720" indent="0" algn="ctr">
              <a:buNone/>
            </a:pPr>
            <a:r>
              <a:rPr lang="uk-UA" sz="3600" b="1" dirty="0">
                <a:ln>
                  <a:solidFill>
                    <a:srgbClr val="002060"/>
                  </a:solidFill>
                </a:ln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uk-UA" sz="3600" b="1" dirty="0" smtClean="0">
                <a:ln>
                  <a:solidFill>
                    <a:srgbClr val="002060"/>
                  </a:solidFill>
                </a:ln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читель початкових класів</a:t>
            </a:r>
          </a:p>
          <a:p>
            <a:pPr marL="45720" indent="0" algn="ctr">
              <a:buNone/>
            </a:pPr>
            <a:r>
              <a:rPr lang="uk-UA" sz="3600" b="1" dirty="0" smtClean="0">
                <a:ln>
                  <a:solidFill>
                    <a:srgbClr val="002060"/>
                  </a:solidFill>
                </a:ln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ССЗШ №15 м. Львова</a:t>
            </a:r>
          </a:p>
          <a:p>
            <a:pPr marL="45720" indent="0">
              <a:buNone/>
            </a:pPr>
            <a:r>
              <a:rPr lang="uk-UA" sz="4800" b="1" dirty="0" smtClean="0">
                <a:ln>
                  <a:solidFill>
                    <a:srgbClr val="002060"/>
                  </a:solidFill>
                </a:ln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</a:p>
          <a:p>
            <a:pPr marL="45720" indent="0">
              <a:buNone/>
            </a:pPr>
            <a:endParaRPr lang="uk-UA" sz="4800" b="1" dirty="0">
              <a:ln>
                <a:solidFill>
                  <a:srgbClr val="002060"/>
                </a:solidFill>
              </a:ln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3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0000"/>
          <a:stretch/>
        </p:blipFill>
        <p:spPr bwMode="auto">
          <a:xfrm>
            <a:off x="0" y="12576"/>
            <a:ext cx="9144000" cy="942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0000"/>
          <a:stretch/>
        </p:blipFill>
        <p:spPr bwMode="auto">
          <a:xfrm>
            <a:off x="22158" y="5919476"/>
            <a:ext cx="9144000" cy="942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732127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4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 tmFilter="0,0; .5, 1; 1, 1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 tmFilter="0,0; .5, 1; 1, 1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4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 tmFilter="0,0; .5, 1; 1, 1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4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 tmFilter="0,0; .5, 1; 1, 1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7624" y="116632"/>
            <a:ext cx="6768752" cy="720080"/>
          </a:xfrm>
        </p:spPr>
        <p:txBody>
          <a:bodyPr>
            <a:prstTxWarp prst="textChevron">
              <a:avLst/>
            </a:prstTxWarp>
          </a:bodyPr>
          <a:lstStyle/>
          <a:p>
            <a:pPr marL="0" indent="0" algn="ctr">
              <a:buNone/>
            </a:pPr>
            <a:r>
              <a:rPr lang="uk-UA" sz="3600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Усний рахунок </a:t>
            </a:r>
            <a:endParaRPr lang="uk-UA" sz="3600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FF0000"/>
              </a:solidFill>
              <a:effectLst>
                <a:glow rad="228600">
                  <a:schemeClr val="accent2">
                    <a:satMod val="175000"/>
                    <a:alpha val="40000"/>
                  </a:schemeClr>
                </a:glow>
              </a:effectLst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07504" y="908720"/>
            <a:ext cx="8856984" cy="5832648"/>
          </a:xfrm>
        </p:spPr>
        <p:txBody>
          <a:bodyPr>
            <a:noAutofit/>
          </a:bodyPr>
          <a:lstStyle/>
          <a:p>
            <a:pPr marL="45720" indent="0">
              <a:buNone/>
            </a:pPr>
            <a:r>
              <a:rPr lang="uk-UA" sz="4400" b="1" dirty="0" smtClean="0">
                <a:solidFill>
                  <a:schemeClr val="accent6">
                    <a:lumMod val="50000"/>
                  </a:schemeClr>
                </a:solidFill>
              </a:rPr>
              <a:t>2·7+13=</a:t>
            </a:r>
            <a:r>
              <a:rPr lang="en-US" sz="4400" b="1" dirty="0" smtClean="0">
                <a:solidFill>
                  <a:schemeClr val="accent6">
                    <a:lumMod val="50000"/>
                  </a:schemeClr>
                </a:solidFill>
              </a:rPr>
              <a:t>      </a:t>
            </a:r>
            <a:endParaRPr lang="uk-UA" sz="4400" b="1" dirty="0" smtClean="0">
              <a:solidFill>
                <a:schemeClr val="accent6">
                  <a:lumMod val="50000"/>
                </a:schemeClr>
              </a:solidFill>
            </a:endParaRPr>
          </a:p>
          <a:p>
            <a:pPr marL="45720" indent="0">
              <a:buNone/>
            </a:pPr>
            <a:r>
              <a:rPr lang="uk-UA" sz="4400" b="1" dirty="0" smtClean="0">
                <a:solidFill>
                  <a:schemeClr val="accent6">
                    <a:lumMod val="50000"/>
                  </a:schemeClr>
                </a:solidFill>
              </a:rPr>
              <a:t>3·9-15=       </a:t>
            </a:r>
          </a:p>
          <a:p>
            <a:pPr marL="45720" indent="0">
              <a:buNone/>
            </a:pPr>
            <a:r>
              <a:rPr lang="uk-UA" sz="4400" b="1" dirty="0" smtClean="0">
                <a:solidFill>
                  <a:schemeClr val="accent6">
                    <a:lumMod val="50000"/>
                  </a:schemeClr>
                </a:solidFill>
              </a:rPr>
              <a:t>(18-6)</a:t>
            </a:r>
            <a:r>
              <a:rPr lang="en-US" sz="4400" b="1" dirty="0" smtClean="0">
                <a:solidFill>
                  <a:schemeClr val="accent6">
                    <a:lumMod val="50000"/>
                  </a:schemeClr>
                </a:solidFill>
              </a:rPr>
              <a:t>:2=</a:t>
            </a:r>
            <a:r>
              <a:rPr lang="uk-UA" sz="4400" b="1" dirty="0" smtClean="0">
                <a:solidFill>
                  <a:schemeClr val="accent6">
                    <a:lumMod val="50000"/>
                  </a:schemeClr>
                </a:solidFill>
              </a:rPr>
              <a:t>    </a:t>
            </a:r>
            <a:endParaRPr lang="en-US" sz="4400" b="1" dirty="0" smtClean="0">
              <a:solidFill>
                <a:schemeClr val="accent6">
                  <a:lumMod val="50000"/>
                </a:schemeClr>
              </a:solidFill>
            </a:endParaRPr>
          </a:p>
          <a:p>
            <a:pPr marL="45720" indent="0">
              <a:buNone/>
            </a:pPr>
            <a:r>
              <a:rPr lang="en-US" sz="4400" b="1" dirty="0" smtClean="0">
                <a:solidFill>
                  <a:schemeClr val="accent6">
                    <a:lumMod val="50000"/>
                  </a:schemeClr>
                </a:solidFill>
              </a:rPr>
              <a:t>(9+7):2=</a:t>
            </a:r>
            <a:r>
              <a:rPr lang="uk-UA" sz="4400" b="1" dirty="0" smtClean="0">
                <a:solidFill>
                  <a:schemeClr val="accent6">
                    <a:lumMod val="50000"/>
                  </a:schemeClr>
                </a:solidFill>
              </a:rPr>
              <a:t>      </a:t>
            </a:r>
            <a:endParaRPr lang="en-US" sz="4400" b="1" dirty="0" smtClean="0">
              <a:solidFill>
                <a:schemeClr val="accent6">
                  <a:lumMod val="50000"/>
                </a:schemeClr>
              </a:solidFill>
            </a:endParaRPr>
          </a:p>
          <a:p>
            <a:pPr marL="45720" indent="0">
              <a:buNone/>
            </a:pPr>
            <a:r>
              <a:rPr lang="en-US" sz="4400" b="1" dirty="0" smtClean="0">
                <a:solidFill>
                  <a:schemeClr val="accent6">
                    <a:lumMod val="50000"/>
                  </a:schemeClr>
                </a:solidFill>
              </a:rPr>
              <a:t>2·5+78=</a:t>
            </a:r>
            <a:r>
              <a:rPr lang="uk-UA" sz="4400" b="1" dirty="0" smtClean="0">
                <a:solidFill>
                  <a:schemeClr val="accent6">
                    <a:lumMod val="50000"/>
                  </a:schemeClr>
                </a:solidFill>
              </a:rPr>
              <a:t>      </a:t>
            </a:r>
            <a:endParaRPr lang="en-US" sz="4400" b="1" dirty="0" smtClean="0">
              <a:solidFill>
                <a:schemeClr val="accent6">
                  <a:lumMod val="50000"/>
                </a:schemeClr>
              </a:solidFill>
            </a:endParaRPr>
          </a:p>
          <a:p>
            <a:pPr marL="45720" indent="0">
              <a:buNone/>
            </a:pPr>
            <a:r>
              <a:rPr lang="en-US" sz="4400" b="1" dirty="0" smtClean="0">
                <a:solidFill>
                  <a:schemeClr val="accent6">
                    <a:lumMod val="50000"/>
                  </a:schemeClr>
                </a:solidFill>
              </a:rPr>
              <a:t>3·7-2=</a:t>
            </a:r>
            <a:r>
              <a:rPr lang="uk-UA" sz="4400" b="1" dirty="0" smtClean="0">
                <a:solidFill>
                  <a:schemeClr val="accent6">
                    <a:lumMod val="50000"/>
                  </a:schemeClr>
                </a:solidFill>
              </a:rPr>
              <a:t>         </a:t>
            </a:r>
            <a:endParaRPr lang="en-US" sz="4400" b="1" dirty="0" smtClean="0">
              <a:solidFill>
                <a:schemeClr val="accent6">
                  <a:lumMod val="50000"/>
                </a:schemeClr>
              </a:solidFill>
            </a:endParaRPr>
          </a:p>
          <a:p>
            <a:pPr marL="45720" indent="0">
              <a:buNone/>
            </a:pPr>
            <a:r>
              <a:rPr lang="en-US" sz="4400" b="1" dirty="0">
                <a:solidFill>
                  <a:schemeClr val="accent6">
                    <a:lumMod val="50000"/>
                  </a:schemeClr>
                </a:solidFill>
              </a:rPr>
              <a:t>2</a:t>
            </a:r>
            <a:r>
              <a:rPr lang="en-US" sz="4400" b="1" dirty="0" smtClean="0">
                <a:solidFill>
                  <a:schemeClr val="accent6">
                    <a:lumMod val="50000"/>
                  </a:schemeClr>
                </a:solidFill>
              </a:rPr>
              <a:t>·(14-10)=</a:t>
            </a:r>
            <a:r>
              <a:rPr lang="uk-UA" sz="4400" b="1" dirty="0" smtClean="0">
                <a:solidFill>
                  <a:schemeClr val="accent6">
                    <a:lumMod val="50000"/>
                  </a:schemeClr>
                </a:solidFill>
              </a:rPr>
              <a:t>   </a:t>
            </a:r>
            <a:endParaRPr lang="uk-UA" sz="44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2050" name="Picture 2" descr="G:\картинки козаки\zSW1LhVc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74860" y="1844824"/>
            <a:ext cx="3769140" cy="48245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571643" y="964525"/>
            <a:ext cx="1031389" cy="654103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5400" b="1" dirty="0" smtClean="0">
                <a:ln>
                  <a:solidFill>
                    <a:schemeClr val="accent5">
                      <a:lumMod val="50000"/>
                    </a:schemeClr>
                  </a:solidFill>
                </a:ln>
                <a:solidFill>
                  <a:srgbClr val="FF0000"/>
                </a:solidFill>
              </a:rPr>
              <a:t>В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4571643" y="1735295"/>
            <a:ext cx="1031389" cy="675017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6000" b="1" dirty="0">
                <a:ln>
                  <a:solidFill>
                    <a:schemeClr val="accent6">
                      <a:lumMod val="50000"/>
                    </a:schemeClr>
                  </a:solidFill>
                </a:ln>
                <a:solidFill>
                  <a:srgbClr val="FF0000"/>
                </a:solidFill>
              </a:rPr>
              <a:t>і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3269590" y="954067"/>
            <a:ext cx="1031388" cy="675017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4400" b="1" dirty="0" smtClean="0">
                <a:ln>
                  <a:solidFill>
                    <a:schemeClr val="accent6">
                      <a:lumMod val="50000"/>
                    </a:schemeClr>
                  </a:solidFill>
                </a:ln>
                <a:solidFill>
                  <a:srgbClr val="002060"/>
                </a:solidFill>
              </a:rPr>
              <a:t>27</a:t>
            </a:r>
            <a:endParaRPr lang="uk-UA" sz="4000" b="1" dirty="0">
              <a:ln>
                <a:solidFill>
                  <a:schemeClr val="accent6">
                    <a:lumMod val="50000"/>
                  </a:schemeClr>
                </a:solidFill>
              </a:ln>
              <a:solidFill>
                <a:srgbClr val="002060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3269590" y="1735295"/>
            <a:ext cx="1031388" cy="675017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4400" b="1" dirty="0" smtClean="0">
                <a:ln>
                  <a:solidFill>
                    <a:schemeClr val="accent6">
                      <a:lumMod val="50000"/>
                    </a:schemeClr>
                  </a:solidFill>
                </a:ln>
                <a:solidFill>
                  <a:srgbClr val="002060"/>
                </a:solidFill>
              </a:rPr>
              <a:t>12</a:t>
            </a:r>
            <a:endParaRPr lang="uk-UA" sz="4400" b="1" dirty="0">
              <a:ln>
                <a:solidFill>
                  <a:schemeClr val="accent6">
                    <a:lumMod val="50000"/>
                  </a:schemeClr>
                </a:solidFill>
              </a:ln>
              <a:solidFill>
                <a:srgbClr val="002060"/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3276074" y="3356991"/>
            <a:ext cx="1031388" cy="675017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4800" b="1" dirty="0" smtClean="0">
                <a:ln>
                  <a:solidFill>
                    <a:schemeClr val="accent6">
                      <a:lumMod val="50000"/>
                    </a:schemeClr>
                  </a:solidFill>
                </a:ln>
                <a:solidFill>
                  <a:srgbClr val="002060"/>
                </a:solidFill>
              </a:rPr>
              <a:t>8</a:t>
            </a:r>
            <a:endParaRPr lang="uk-UA" sz="4800" b="1" dirty="0">
              <a:ln>
                <a:solidFill>
                  <a:schemeClr val="accent6">
                    <a:lumMod val="50000"/>
                  </a:schemeClr>
                </a:solidFill>
              </a:ln>
              <a:solidFill>
                <a:srgbClr val="002060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3282498" y="2526092"/>
            <a:ext cx="1031388" cy="675017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4800" b="1" dirty="0" smtClean="0">
                <a:ln>
                  <a:solidFill>
                    <a:schemeClr val="accent6">
                      <a:lumMod val="50000"/>
                    </a:schemeClr>
                  </a:solidFill>
                </a:ln>
                <a:solidFill>
                  <a:srgbClr val="002060"/>
                </a:solidFill>
              </a:rPr>
              <a:t>6</a:t>
            </a:r>
            <a:endParaRPr lang="uk-UA" sz="4800" b="1" dirty="0">
              <a:ln>
                <a:solidFill>
                  <a:schemeClr val="accent6">
                    <a:lumMod val="50000"/>
                  </a:schemeClr>
                </a:solidFill>
              </a:ln>
              <a:solidFill>
                <a:srgbClr val="002060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571643" y="4234498"/>
            <a:ext cx="1031388" cy="675017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6600" b="1" dirty="0" smtClean="0">
                <a:ln>
                  <a:solidFill>
                    <a:schemeClr val="accent6">
                      <a:lumMod val="50000"/>
                    </a:schemeClr>
                  </a:solidFill>
                </a:ln>
                <a:solidFill>
                  <a:srgbClr val="FF0000"/>
                </a:solidFill>
              </a:rPr>
              <a:t>н</a:t>
            </a:r>
            <a:endParaRPr lang="uk-UA" sz="6600" b="1" dirty="0">
              <a:ln>
                <a:solidFill>
                  <a:schemeClr val="accent6">
                    <a:lumMod val="50000"/>
                  </a:schemeClr>
                </a:solidFill>
              </a:ln>
              <a:solidFill>
                <a:srgbClr val="FF0000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4556566" y="5013176"/>
            <a:ext cx="1031388" cy="675017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6600" b="1" dirty="0">
                <a:ln>
                  <a:solidFill>
                    <a:schemeClr val="accent6">
                      <a:lumMod val="50000"/>
                    </a:schemeClr>
                  </a:solidFill>
                </a:ln>
                <a:solidFill>
                  <a:srgbClr val="FF0000"/>
                </a:solidFill>
              </a:rPr>
              <a:t>и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4571643" y="3356992"/>
            <a:ext cx="1031388" cy="675017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6600" b="1" dirty="0">
                <a:ln>
                  <a:solidFill>
                    <a:schemeClr val="accent6">
                      <a:lumMod val="50000"/>
                    </a:schemeClr>
                  </a:solidFill>
                </a:ln>
                <a:solidFill>
                  <a:srgbClr val="FF0000"/>
                </a:solidFill>
              </a:rPr>
              <a:t>ь</a:t>
            </a:r>
          </a:p>
        </p:txBody>
      </p:sp>
      <p:sp>
        <p:nvSpPr>
          <p:cNvPr id="19" name="Прямоугольник 18"/>
          <p:cNvSpPr/>
          <p:nvPr/>
        </p:nvSpPr>
        <p:spPr>
          <a:xfrm>
            <a:off x="4571643" y="2526092"/>
            <a:ext cx="1031388" cy="675017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6600" b="1" dirty="0" smtClean="0">
                <a:ln>
                  <a:solidFill>
                    <a:schemeClr val="accent6">
                      <a:lumMod val="50000"/>
                    </a:schemeClr>
                  </a:solidFill>
                </a:ln>
                <a:solidFill>
                  <a:srgbClr val="FF0000"/>
                </a:solidFill>
              </a:rPr>
              <a:t>л</a:t>
            </a:r>
            <a:endParaRPr lang="uk-UA" sz="6600" b="1" dirty="0">
              <a:ln>
                <a:solidFill>
                  <a:schemeClr val="accent6">
                    <a:lumMod val="50000"/>
                  </a:schemeClr>
                </a:solidFill>
              </a:ln>
              <a:solidFill>
                <a:srgbClr val="FF0000"/>
              </a:solidFill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556566" y="5911313"/>
            <a:ext cx="1031388" cy="675017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6600" b="1" dirty="0" smtClean="0">
                <a:ln>
                  <a:solidFill>
                    <a:schemeClr val="accent6">
                      <a:lumMod val="50000"/>
                    </a:schemeClr>
                  </a:solidFill>
                </a:ln>
                <a:solidFill>
                  <a:srgbClr val="FF0000"/>
                </a:solidFill>
              </a:rPr>
              <a:t>й</a:t>
            </a:r>
            <a:endParaRPr lang="uk-UA" sz="6600" b="1" dirty="0">
              <a:ln>
                <a:solidFill>
                  <a:schemeClr val="accent6">
                    <a:lumMod val="50000"/>
                  </a:schemeClr>
                </a:solidFill>
              </a:ln>
              <a:solidFill>
                <a:srgbClr val="FF0000"/>
              </a:solidFill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3269590" y="4234497"/>
            <a:ext cx="1031388" cy="675017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4800" b="1" dirty="0" smtClean="0">
                <a:ln>
                  <a:solidFill>
                    <a:schemeClr val="accent6">
                      <a:lumMod val="50000"/>
                    </a:schemeClr>
                  </a:solidFill>
                </a:ln>
                <a:solidFill>
                  <a:srgbClr val="002060"/>
                </a:solidFill>
              </a:rPr>
              <a:t>88</a:t>
            </a:r>
            <a:endParaRPr lang="uk-UA" sz="4800" b="1" dirty="0">
              <a:ln>
                <a:solidFill>
                  <a:schemeClr val="accent6">
                    <a:lumMod val="50000"/>
                  </a:schemeClr>
                </a:solidFill>
              </a:ln>
              <a:solidFill>
                <a:srgbClr val="002060"/>
              </a:solidFill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3269590" y="5014430"/>
            <a:ext cx="1031388" cy="675017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4800" b="1" dirty="0" smtClean="0">
                <a:ln>
                  <a:solidFill>
                    <a:schemeClr val="accent6">
                      <a:lumMod val="50000"/>
                    </a:schemeClr>
                  </a:solidFill>
                </a:ln>
                <a:solidFill>
                  <a:srgbClr val="002060"/>
                </a:solidFill>
              </a:rPr>
              <a:t>19</a:t>
            </a:r>
            <a:endParaRPr lang="uk-UA" sz="4800" b="1" dirty="0">
              <a:ln>
                <a:solidFill>
                  <a:schemeClr val="accent6">
                    <a:lumMod val="50000"/>
                  </a:schemeClr>
                </a:solidFill>
              </a:ln>
              <a:solidFill>
                <a:srgbClr val="002060"/>
              </a:solidFill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3282498" y="5887670"/>
            <a:ext cx="1031388" cy="675017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uk-UA" sz="4800" b="1" dirty="0" smtClean="0">
                <a:ln>
                  <a:solidFill>
                    <a:schemeClr val="accent6">
                      <a:lumMod val="50000"/>
                    </a:schemeClr>
                  </a:solidFill>
                </a:ln>
                <a:solidFill>
                  <a:srgbClr val="002060"/>
                </a:solidFill>
              </a:rPr>
              <a:t>8</a:t>
            </a:r>
            <a:endParaRPr lang="uk-UA" sz="4800" b="1" dirty="0">
              <a:ln>
                <a:solidFill>
                  <a:schemeClr val="accent6">
                    <a:lumMod val="50000"/>
                  </a:schemeClr>
                </a:solidFill>
              </a:ln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91676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25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750"/>
                            </p:stCondLst>
                            <p:childTnLst>
                              <p:par>
                                <p:cTn id="1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25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25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25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25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250"/>
                            </p:stCondLst>
                            <p:childTnLst>
                              <p:par>
                                <p:cTn id="2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25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25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25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25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750"/>
                            </p:stCondLst>
                            <p:childTnLst>
                              <p:par>
                                <p:cTn id="34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25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25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000"/>
                            </p:stCondLst>
                            <p:childTnLst>
                              <p:par>
                                <p:cTn id="39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25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25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5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 animBg="1"/>
      <p:bldP spid="6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0" y="484063"/>
            <a:ext cx="9144000" cy="6257931"/>
          </a:xfrm>
        </p:spPr>
        <p:txBody>
          <a:bodyPr/>
          <a:lstStyle/>
          <a:p>
            <a:pPr marL="45720" indent="0">
              <a:buNone/>
            </a:pPr>
            <a:endParaRPr lang="uk-UA" dirty="0" smtClean="0"/>
          </a:p>
          <a:p>
            <a:pPr marL="45720" indent="0" algn="just">
              <a:buNone/>
            </a:pPr>
            <a:r>
              <a:rPr lang="uk-UA" sz="3200" b="1" i="1" dirty="0" smtClean="0">
                <a:ln>
                  <a:solidFill>
                    <a:srgbClr val="002060"/>
                  </a:solidFill>
                </a:ln>
                <a:solidFill>
                  <a:srgbClr val="FF0000"/>
                </a:solidFill>
              </a:rPr>
              <a:t>Козаки-це вільні люди.</a:t>
            </a:r>
          </a:p>
          <a:p>
            <a:pPr marL="45720" indent="0" algn="just">
              <a:buNone/>
            </a:pPr>
            <a:r>
              <a:rPr lang="uk-UA" sz="3200" b="1" i="1" dirty="0" smtClean="0">
                <a:ln>
                  <a:solidFill>
                    <a:srgbClr val="002060"/>
                  </a:solidFill>
                </a:ln>
                <a:solidFill>
                  <a:srgbClr val="FF0000"/>
                </a:solidFill>
              </a:rPr>
              <a:t>Козаки безстрашні всюди.</a:t>
            </a:r>
          </a:p>
          <a:p>
            <a:pPr marL="45720" indent="0" algn="just">
              <a:buNone/>
            </a:pPr>
            <a:r>
              <a:rPr lang="uk-UA" sz="3200" b="1" i="1" dirty="0" smtClean="0">
                <a:ln>
                  <a:solidFill>
                    <a:srgbClr val="002060"/>
                  </a:solidFill>
                </a:ln>
                <a:solidFill>
                  <a:srgbClr val="FF0000"/>
                </a:solidFill>
              </a:rPr>
              <a:t>Козаки- борці за волю</a:t>
            </a:r>
            <a:r>
              <a:rPr lang="en-US" sz="3200" b="1" i="1" dirty="0" smtClean="0">
                <a:ln>
                  <a:solidFill>
                    <a:srgbClr val="002060"/>
                  </a:solidFill>
                </a:ln>
                <a:solidFill>
                  <a:srgbClr val="FF0000"/>
                </a:solidFill>
              </a:rPr>
              <a:t>,</a:t>
            </a:r>
            <a:endParaRPr lang="uk-UA" sz="3200" b="1" i="1" dirty="0" smtClean="0">
              <a:ln>
                <a:solidFill>
                  <a:srgbClr val="002060"/>
                </a:solidFill>
              </a:ln>
              <a:solidFill>
                <a:srgbClr val="FF0000"/>
              </a:solidFill>
            </a:endParaRPr>
          </a:p>
          <a:p>
            <a:pPr marL="45720" indent="0" algn="just">
              <a:buNone/>
            </a:pPr>
            <a:r>
              <a:rPr lang="uk-UA" sz="3200" b="1" i="1" dirty="0" smtClean="0">
                <a:ln>
                  <a:solidFill>
                    <a:srgbClr val="002060"/>
                  </a:solidFill>
                </a:ln>
                <a:solidFill>
                  <a:srgbClr val="FF0000"/>
                </a:solidFill>
              </a:rPr>
              <a:t>За народне щастя й долю.</a:t>
            </a:r>
          </a:p>
          <a:p>
            <a:pPr marL="45720" indent="0" algn="just">
              <a:buNone/>
            </a:pPr>
            <a:r>
              <a:rPr lang="uk-UA" sz="3200" b="1" i="1" dirty="0" smtClean="0">
                <a:ln>
                  <a:solidFill>
                    <a:srgbClr val="002060"/>
                  </a:solidFill>
                </a:ln>
                <a:solidFill>
                  <a:srgbClr val="FF0000"/>
                </a:solidFill>
              </a:rPr>
              <a:t>Козак-це людина </a:t>
            </a:r>
          </a:p>
          <a:p>
            <a:pPr marL="45720" indent="0" algn="just">
              <a:buNone/>
            </a:pPr>
            <a:r>
              <a:rPr lang="uk-UA" sz="3200" b="1" i="1" dirty="0" smtClean="0">
                <a:ln>
                  <a:solidFill>
                    <a:srgbClr val="002060"/>
                  </a:solidFill>
                </a:ln>
                <a:solidFill>
                  <a:srgbClr val="FF0000"/>
                </a:solidFill>
              </a:rPr>
              <a:t>чесна й смілива,</a:t>
            </a:r>
          </a:p>
          <a:p>
            <a:pPr marL="45720" indent="0" algn="just">
              <a:buNone/>
            </a:pPr>
            <a:r>
              <a:rPr lang="uk-UA" sz="3200" b="1" i="1" dirty="0" smtClean="0">
                <a:ln>
                  <a:solidFill>
                    <a:srgbClr val="002060"/>
                  </a:solidFill>
                </a:ln>
                <a:solidFill>
                  <a:srgbClr val="FF0000"/>
                </a:solidFill>
              </a:rPr>
              <a:t>Найдорожче йому -</a:t>
            </a:r>
          </a:p>
          <a:p>
            <a:pPr marL="45720" indent="0" algn="just">
              <a:buNone/>
            </a:pPr>
            <a:r>
              <a:rPr lang="uk-UA" sz="3200" b="1" i="1" dirty="0" smtClean="0">
                <a:ln>
                  <a:solidFill>
                    <a:srgbClr val="002060"/>
                  </a:solidFill>
                </a:ln>
                <a:solidFill>
                  <a:srgbClr val="FF0000"/>
                </a:solidFill>
              </a:rPr>
              <a:t>Батьківщина.</a:t>
            </a:r>
            <a:endParaRPr lang="uk-UA" sz="3200" b="1" i="1" dirty="0">
              <a:ln>
                <a:solidFill>
                  <a:srgbClr val="002060"/>
                </a:solidFill>
              </a:ln>
              <a:solidFill>
                <a:srgbClr val="FF0000"/>
              </a:solidFill>
            </a:endParaRPr>
          </a:p>
        </p:txBody>
      </p:sp>
      <p:pic>
        <p:nvPicPr>
          <p:cNvPr id="3074" name="Picture 2" descr="G:\картинки козаки\1403817350_104_02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47" b="5195"/>
          <a:stretch/>
        </p:blipFill>
        <p:spPr bwMode="auto">
          <a:xfrm>
            <a:off x="5508104" y="836712"/>
            <a:ext cx="3658054" cy="51441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0000"/>
          <a:stretch/>
        </p:blipFill>
        <p:spPr bwMode="auto">
          <a:xfrm>
            <a:off x="0" y="12576"/>
            <a:ext cx="9144000" cy="942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0000"/>
          <a:stretch/>
        </p:blipFill>
        <p:spPr bwMode="auto">
          <a:xfrm>
            <a:off x="22158" y="5919476"/>
            <a:ext cx="9144000" cy="942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80844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116632"/>
            <a:ext cx="8856984" cy="1080120"/>
          </a:xfrm>
        </p:spPr>
        <p:txBody>
          <a:bodyPr/>
          <a:lstStyle/>
          <a:p>
            <a:pPr marL="0" indent="0" algn="ctr">
              <a:buNone/>
            </a:pPr>
            <a:r>
              <a:rPr lang="uk-UA" sz="4400" i="1" dirty="0" smtClean="0">
                <a:ln>
                  <a:solidFill>
                    <a:srgbClr val="7030A0"/>
                  </a:solidFill>
                </a:ln>
                <a:solidFill>
                  <a:srgbClr val="C00000"/>
                </a:solidFill>
                <a:effectLst/>
                <a:latin typeface="Minion Pro Cond" pitchFamily="18" charset="0"/>
              </a:rPr>
              <a:t>Каліграфічна хвилинка     </a:t>
            </a:r>
            <a:r>
              <a:rPr lang="uk-UA" dirty="0" smtClean="0"/>
              <a:t/>
            </a:r>
            <a:br>
              <a:rPr lang="uk-UA" dirty="0" smtClean="0"/>
            </a:br>
            <a:endParaRPr lang="uk-UA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79512" y="980728"/>
            <a:ext cx="8856984" cy="1080120"/>
          </a:xfrm>
        </p:spPr>
        <p:txBody>
          <a:bodyPr>
            <a:normAutofit/>
          </a:bodyPr>
          <a:lstStyle/>
          <a:p>
            <a:pPr marL="45720" indent="0">
              <a:buNone/>
            </a:pPr>
            <a:r>
              <a:rPr lang="uk-UA" sz="6000" b="1" dirty="0" smtClean="0"/>
              <a:t>2  4  6  8  10  11  12  14</a:t>
            </a:r>
            <a:endParaRPr lang="uk-UA" sz="6000" b="1" dirty="0"/>
          </a:p>
        </p:txBody>
      </p:sp>
      <p:pic>
        <p:nvPicPr>
          <p:cNvPr id="4098" name="Picture 2" descr="G:\картинки козаки\f589db75baad64db18b8e70e66f4fb32.jpe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165"/>
          <a:stretch/>
        </p:blipFill>
        <p:spPr bwMode="auto">
          <a:xfrm>
            <a:off x="394996" y="2348880"/>
            <a:ext cx="8189020" cy="43223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009" r="20725" b="63763"/>
          <a:stretch/>
        </p:blipFill>
        <p:spPr bwMode="auto">
          <a:xfrm rot="16200000">
            <a:off x="7908918" y="236093"/>
            <a:ext cx="982303" cy="7433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009" r="20725" b="63763"/>
          <a:stretch/>
        </p:blipFill>
        <p:spPr bwMode="auto">
          <a:xfrm rot="5400000">
            <a:off x="246252" y="219174"/>
            <a:ext cx="1028498" cy="731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305880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1640" y="188640"/>
            <a:ext cx="6512511" cy="1143000"/>
          </a:xfrm>
        </p:spPr>
        <p:txBody>
          <a:bodyPr/>
          <a:lstStyle/>
          <a:p>
            <a:pPr marL="0" indent="0" algn="ctr">
              <a:buNone/>
            </a:pPr>
            <a:r>
              <a:rPr lang="uk-UA" sz="4000" b="0" i="1" dirty="0" smtClean="0">
                <a:ln>
                  <a:solidFill>
                    <a:srgbClr val="C00000"/>
                  </a:solidFill>
                </a:ln>
                <a:solidFill>
                  <a:srgbClr val="FF0000"/>
                </a:solidFill>
                <a:effectLst/>
                <a:latin typeface="Minion Pro Cond" pitchFamily="18" charset="0"/>
              </a:rPr>
              <a:t>Гра «Стрільці»</a:t>
            </a:r>
            <a:br>
              <a:rPr lang="uk-UA" sz="4000" b="0" i="1" dirty="0" smtClean="0">
                <a:ln>
                  <a:solidFill>
                    <a:srgbClr val="C00000"/>
                  </a:solidFill>
                </a:ln>
                <a:solidFill>
                  <a:srgbClr val="FF0000"/>
                </a:solidFill>
                <a:effectLst/>
                <a:latin typeface="Minion Pro Cond" pitchFamily="18" charset="0"/>
              </a:rPr>
            </a:br>
            <a:endParaRPr lang="uk-UA" sz="4000" b="0" i="1" dirty="0">
              <a:ln>
                <a:solidFill>
                  <a:srgbClr val="C00000"/>
                </a:solidFill>
              </a:ln>
              <a:solidFill>
                <a:srgbClr val="FF0000"/>
              </a:solidFill>
              <a:effectLst/>
              <a:latin typeface="Minion Pro Cond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469106" y="836711"/>
            <a:ext cx="8253680" cy="2736305"/>
          </a:xfrm>
        </p:spPr>
        <p:txBody>
          <a:bodyPr>
            <a:normAutofit fontScale="55000" lnSpcReduction="20000"/>
          </a:bodyPr>
          <a:lstStyle/>
          <a:p>
            <a:pPr marL="45720" indent="0" algn="ctr">
              <a:buNone/>
            </a:pPr>
            <a:endParaRPr lang="uk-UA" sz="4100" b="1" dirty="0" smtClean="0">
              <a:latin typeface="Arial Black" panose="020B0A04020102020204" pitchFamily="34" charset="0"/>
              <a:cs typeface="Angsana New" panose="02020603050405020304" pitchFamily="18" charset="-34"/>
            </a:endParaRPr>
          </a:p>
          <a:p>
            <a:pPr marL="45720" indent="0" algn="ctr">
              <a:buNone/>
            </a:pPr>
            <a:r>
              <a:rPr lang="uk-UA" sz="5800" b="1" dirty="0" smtClean="0">
                <a:ln>
                  <a:solidFill>
                    <a:srgbClr val="002060"/>
                  </a:solidFill>
                </a:ln>
                <a:solidFill>
                  <a:srgbClr val="00B050"/>
                </a:solidFill>
                <a:latin typeface="Arial Black" panose="020B0A04020102020204" pitchFamily="34" charset="0"/>
                <a:cs typeface="Angsana New" panose="02020603050405020304" pitchFamily="18" charset="-34"/>
              </a:rPr>
              <a:t>Козаки стрільці відмінні</a:t>
            </a:r>
          </a:p>
          <a:p>
            <a:pPr marL="45720" indent="0" algn="ctr">
              <a:buNone/>
            </a:pPr>
            <a:r>
              <a:rPr lang="uk-UA" sz="5800" b="1" dirty="0" smtClean="0">
                <a:ln>
                  <a:solidFill>
                    <a:srgbClr val="002060"/>
                  </a:solidFill>
                </a:ln>
                <a:solidFill>
                  <a:srgbClr val="00B050"/>
                </a:solidFill>
                <a:latin typeface="Arial Black" panose="020B0A04020102020204" pitchFamily="34" charset="0"/>
                <a:cs typeface="Angsana New" panose="02020603050405020304" pitchFamily="18" charset="-34"/>
              </a:rPr>
              <a:t>І хочуть, щоб ми теж були їх гідні.</a:t>
            </a:r>
          </a:p>
          <a:p>
            <a:pPr marL="45720" indent="0" algn="ctr">
              <a:buNone/>
            </a:pPr>
            <a:r>
              <a:rPr lang="uk-UA" sz="5800" b="1" dirty="0" smtClean="0">
                <a:ln>
                  <a:solidFill>
                    <a:srgbClr val="002060"/>
                  </a:solidFill>
                </a:ln>
                <a:solidFill>
                  <a:srgbClr val="00B050"/>
                </a:solidFill>
                <a:latin typeface="Arial Black" panose="020B0A04020102020204" pitchFamily="34" charset="0"/>
                <a:cs typeface="Angsana New" panose="02020603050405020304" pitchFamily="18" charset="-34"/>
              </a:rPr>
              <a:t>І пропонують у гру нам зіграти</a:t>
            </a:r>
            <a:r>
              <a:rPr lang="en-US" sz="5800" b="1" dirty="0" smtClean="0">
                <a:ln>
                  <a:solidFill>
                    <a:srgbClr val="002060"/>
                  </a:solidFill>
                </a:ln>
                <a:solidFill>
                  <a:srgbClr val="00B050"/>
                </a:solidFill>
                <a:latin typeface="Arial Black" panose="020B0A04020102020204" pitchFamily="34" charset="0"/>
                <a:cs typeface="Angsana New" panose="02020603050405020304" pitchFamily="18" charset="-34"/>
              </a:rPr>
              <a:t>,</a:t>
            </a:r>
            <a:endParaRPr lang="uk-UA" sz="5800" b="1" dirty="0" smtClean="0">
              <a:ln>
                <a:solidFill>
                  <a:srgbClr val="002060"/>
                </a:solidFill>
              </a:ln>
              <a:solidFill>
                <a:srgbClr val="00B050"/>
              </a:solidFill>
              <a:latin typeface="Arial Black" panose="020B0A04020102020204" pitchFamily="34" charset="0"/>
              <a:cs typeface="Angsana New" panose="02020603050405020304" pitchFamily="18" charset="-34"/>
            </a:endParaRPr>
          </a:p>
          <a:p>
            <a:pPr marL="45720" indent="0" algn="ctr">
              <a:buNone/>
            </a:pPr>
            <a:r>
              <a:rPr lang="uk-UA" sz="5800" b="1" dirty="0" smtClean="0">
                <a:ln>
                  <a:solidFill>
                    <a:srgbClr val="002060"/>
                  </a:solidFill>
                </a:ln>
                <a:solidFill>
                  <a:srgbClr val="00B050"/>
                </a:solidFill>
                <a:latin typeface="Arial Black" panose="020B0A04020102020204" pitchFamily="34" charset="0"/>
                <a:cs typeface="Angsana New" panose="02020603050405020304" pitchFamily="18" charset="-34"/>
              </a:rPr>
              <a:t>Щоб стрільцями нас назвати.</a:t>
            </a:r>
          </a:p>
          <a:p>
            <a:pPr marL="45720" indent="0">
              <a:buNone/>
            </a:pPr>
            <a:endParaRPr lang="uk-UA" dirty="0"/>
          </a:p>
        </p:txBody>
      </p:sp>
      <p:pic>
        <p:nvPicPr>
          <p:cNvPr id="6146" name="Picture 2" descr="G:\картинки козаки\5971347-f89dbb67d4e5a545b1b12cf43dce31b1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044" b="5426"/>
          <a:stretch/>
        </p:blipFill>
        <p:spPr bwMode="auto">
          <a:xfrm>
            <a:off x="2411760" y="3421232"/>
            <a:ext cx="4320480" cy="33201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016" r="1410" b="50000"/>
          <a:stretch/>
        </p:blipFill>
        <p:spPr bwMode="auto">
          <a:xfrm rot="5400000">
            <a:off x="5434356" y="3098084"/>
            <a:ext cx="6858000" cy="6618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-2" y="-7767"/>
            <a:ext cx="611562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395529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1640" y="620688"/>
            <a:ext cx="6512511" cy="936104"/>
          </a:xfrm>
        </p:spPr>
        <p:txBody>
          <a:bodyPr/>
          <a:lstStyle/>
          <a:p>
            <a:pPr marL="0" indent="0" algn="ctr">
              <a:buNone/>
            </a:pPr>
            <a:r>
              <a:rPr lang="uk-UA" b="0" i="1" dirty="0" smtClean="0">
                <a:ln>
                  <a:solidFill>
                    <a:srgbClr val="C00000"/>
                  </a:solidFill>
                </a:ln>
                <a:solidFill>
                  <a:srgbClr val="FF0000"/>
                </a:solidFill>
                <a:effectLst/>
                <a:cs typeface="Adobe Devanagari" pitchFamily="18" charset="0"/>
              </a:rPr>
              <a:t>Гра «Стрільці»</a:t>
            </a:r>
            <a:endParaRPr lang="uk-UA" b="0" i="1" dirty="0">
              <a:ln>
                <a:solidFill>
                  <a:srgbClr val="C00000"/>
                </a:solidFill>
              </a:ln>
              <a:solidFill>
                <a:srgbClr val="FF0000"/>
              </a:solidFill>
              <a:effectLst/>
              <a:cs typeface="Adobe Devanagari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251520" y="1268760"/>
            <a:ext cx="8352928" cy="4986888"/>
          </a:xfrm>
        </p:spPr>
        <p:txBody>
          <a:bodyPr>
            <a:normAutofit/>
          </a:bodyPr>
          <a:lstStyle/>
          <a:p>
            <a:pPr marL="45720" indent="0" algn="r">
              <a:buNone/>
            </a:pPr>
            <a:endParaRPr lang="uk-UA" sz="4800" dirty="0" smtClean="0"/>
          </a:p>
          <a:p>
            <a:pPr marL="45720" indent="0" algn="r">
              <a:buNone/>
            </a:pPr>
            <a:r>
              <a:rPr lang="uk-UA" sz="4800" b="1" dirty="0" smtClean="0"/>
              <a:t>         4+4+4+4+4          7·2</a:t>
            </a:r>
          </a:p>
          <a:p>
            <a:pPr marL="45720" indent="0" algn="r">
              <a:buNone/>
            </a:pPr>
            <a:r>
              <a:rPr lang="uk-UA" sz="4800" b="1" dirty="0" smtClean="0"/>
              <a:t>7+7                    6·3</a:t>
            </a:r>
          </a:p>
          <a:p>
            <a:pPr marL="45720" indent="0" algn="r">
              <a:buNone/>
            </a:pPr>
            <a:r>
              <a:rPr lang="uk-UA" sz="4800" b="1" dirty="0" smtClean="0"/>
              <a:t>6+6+6                 2·4</a:t>
            </a:r>
          </a:p>
          <a:p>
            <a:pPr marL="45720" indent="0" algn="r">
              <a:buNone/>
            </a:pPr>
            <a:r>
              <a:rPr lang="uk-UA" sz="4800" b="1" dirty="0" smtClean="0"/>
              <a:t>2+2+2+2             4·5</a:t>
            </a:r>
            <a:endParaRPr lang="uk-UA" sz="4800" b="1" dirty="0"/>
          </a:p>
        </p:txBody>
      </p:sp>
      <p:pic>
        <p:nvPicPr>
          <p:cNvPr id="5123" name="Picture 3" descr="G:\картинки козаки\kazak2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591" b="99545" l="10000" r="90000">
                        <a14:foregroundMark x1="41364" y1="69091" x2="41364" y2="69091"/>
                        <a14:foregroundMark x1="40000" y1="63409" x2="40000" y2="63409"/>
                        <a14:foregroundMark x1="39091" y1="54318" x2="39091" y2="54318"/>
                        <a14:foregroundMark x1="52727" y1="70455" x2="52727" y2="70455"/>
                        <a14:foregroundMark x1="52727" y1="70455" x2="52727" y2="70455"/>
                        <a14:foregroundMark x1="57500" y1="55682" x2="57500" y2="55682"/>
                        <a14:foregroundMark x1="50000" y1="65682" x2="50000" y2="6568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56592" y="1340768"/>
            <a:ext cx="4291077" cy="47516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6200000">
            <a:off x="4242594" y="-4225470"/>
            <a:ext cx="658813" cy="91440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016" r="1410" b="50000"/>
          <a:stretch/>
        </p:blipFill>
        <p:spPr bwMode="auto">
          <a:xfrm rot="10800000">
            <a:off x="0" y="6273383"/>
            <a:ext cx="9144000" cy="6618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Стрелка вправо 5"/>
          <p:cNvSpPr/>
          <p:nvPr/>
        </p:nvSpPr>
        <p:spPr>
          <a:xfrm rot="3647254">
            <a:off x="5043271" y="3865419"/>
            <a:ext cx="3101300" cy="155001"/>
          </a:xfrm>
          <a:prstGeom prst="rightArrow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2" name="Стрелка вправо 11"/>
          <p:cNvSpPr/>
          <p:nvPr/>
        </p:nvSpPr>
        <p:spPr>
          <a:xfrm rot="20441140">
            <a:off x="5231926" y="3878107"/>
            <a:ext cx="2183031" cy="129626"/>
          </a:xfrm>
          <a:prstGeom prst="rightArrow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4" name="Стрелка вправо 13"/>
          <p:cNvSpPr/>
          <p:nvPr/>
        </p:nvSpPr>
        <p:spPr>
          <a:xfrm rot="20441140">
            <a:off x="5199608" y="3033738"/>
            <a:ext cx="2183031" cy="129626"/>
          </a:xfrm>
          <a:prstGeom prst="rightArrow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sp>
        <p:nvSpPr>
          <p:cNvPr id="15" name="Стрелка вправо 14"/>
          <p:cNvSpPr/>
          <p:nvPr/>
        </p:nvSpPr>
        <p:spPr>
          <a:xfrm rot="20441140">
            <a:off x="5303893" y="4847376"/>
            <a:ext cx="2183031" cy="129626"/>
          </a:xfrm>
          <a:prstGeom prst="rightArrow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640274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 animBg="1"/>
      <p:bldP spid="12" grpId="0" animBg="1"/>
      <p:bldP spid="14" grpId="0" animBg="1"/>
      <p:bldP spid="1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3" y="836712"/>
            <a:ext cx="8723676" cy="1944216"/>
          </a:xfrm>
        </p:spPr>
        <p:txBody>
          <a:bodyPr>
            <a:prstTxWarp prst="textArchUp">
              <a:avLst>
                <a:gd name="adj" fmla="val 11005059"/>
              </a:avLst>
            </a:prstTxWarp>
          </a:bodyPr>
          <a:lstStyle/>
          <a:p>
            <a:pPr marL="0" indent="0" algn="ctr">
              <a:buNone/>
            </a:pPr>
            <a:r>
              <a:rPr lang="uk-UA" sz="4400" dirty="0" smtClean="0">
                <a:ln>
                  <a:solidFill>
                    <a:schemeClr val="accent5">
                      <a:lumMod val="50000"/>
                    </a:schemeClr>
                  </a:solidFill>
                </a:ln>
                <a:solidFill>
                  <a:schemeClr val="accent5">
                    <a:lumMod val="75000"/>
                  </a:schemeClr>
                </a:solidFill>
                <a:effectLst/>
              </a:rPr>
              <a:t>Віршовані</a:t>
            </a:r>
            <a:r>
              <a:rPr lang="uk-UA" dirty="0" smtClean="0">
                <a:ln>
                  <a:solidFill>
                    <a:schemeClr val="accent5">
                      <a:lumMod val="50000"/>
                    </a:schemeClr>
                  </a:solidFill>
                </a:ln>
                <a:solidFill>
                  <a:schemeClr val="accent5">
                    <a:lumMod val="75000"/>
                  </a:schemeClr>
                </a:solidFill>
                <a:effectLst/>
              </a:rPr>
              <a:t> задачі </a:t>
            </a:r>
            <a:endParaRPr lang="uk-UA" dirty="0">
              <a:ln>
                <a:solidFill>
                  <a:schemeClr val="accent5">
                    <a:lumMod val="50000"/>
                  </a:schemeClr>
                </a:solidFill>
              </a:ln>
              <a:solidFill>
                <a:schemeClr val="accent5">
                  <a:lumMod val="75000"/>
                </a:schemeClr>
              </a:solidFill>
              <a:effectLst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467545" y="1124744"/>
            <a:ext cx="8676455" cy="5733256"/>
          </a:xfrm>
        </p:spPr>
        <p:txBody>
          <a:bodyPr>
            <a:normAutofit/>
          </a:bodyPr>
          <a:lstStyle/>
          <a:p>
            <a:pPr marL="45720" indent="0">
              <a:buNone/>
            </a:pPr>
            <a:r>
              <a:rPr lang="uk-UA" sz="4400" b="1" dirty="0" smtClean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accent1">
                    <a:lumMod val="75000"/>
                  </a:schemeClr>
                </a:solidFill>
                <a:latin typeface="Minion Pro Cond" pitchFamily="18" charset="0"/>
              </a:rPr>
              <a:t>Йшло </a:t>
            </a:r>
            <a:r>
              <a:rPr lang="uk-UA" sz="4400" b="1" dirty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accent1">
                    <a:lumMod val="75000"/>
                  </a:schemeClr>
                </a:solidFill>
                <a:latin typeface="Minion Pro Cond" pitchFamily="18" charset="0"/>
              </a:rPr>
              <a:t>4 козаки,</a:t>
            </a:r>
          </a:p>
          <a:p>
            <a:pPr marL="45720" indent="0">
              <a:buNone/>
            </a:pPr>
            <a:r>
              <a:rPr lang="uk-UA" sz="4400" b="1" dirty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accent1">
                    <a:lumMod val="75000"/>
                  </a:schemeClr>
                </a:solidFill>
                <a:latin typeface="Minion Pro Cond" pitchFamily="18" charset="0"/>
              </a:rPr>
              <a:t>Кожен ніс по 2 мішки.</a:t>
            </a:r>
          </a:p>
          <a:p>
            <a:pPr marL="45720" indent="0">
              <a:buNone/>
            </a:pPr>
            <a:r>
              <a:rPr lang="uk-UA" sz="4400" b="1" dirty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accent1">
                    <a:lumMod val="75000"/>
                  </a:schemeClr>
                </a:solidFill>
                <a:latin typeface="Minion Pro Cond" pitchFamily="18" charset="0"/>
              </a:rPr>
              <a:t>Скільки було всіх мішків</a:t>
            </a:r>
          </a:p>
          <a:p>
            <a:pPr marL="45720" indent="0">
              <a:buNone/>
            </a:pPr>
            <a:r>
              <a:rPr lang="uk-UA" sz="4400" b="1" dirty="0">
                <a:ln>
                  <a:solidFill>
                    <a:schemeClr val="accent2">
                      <a:lumMod val="50000"/>
                    </a:schemeClr>
                  </a:solidFill>
                </a:ln>
                <a:solidFill>
                  <a:schemeClr val="accent1">
                    <a:lumMod val="75000"/>
                  </a:schemeClr>
                </a:solidFill>
                <a:latin typeface="Minion Pro Cond" pitchFamily="18" charset="0"/>
              </a:rPr>
              <a:t>В чотирьох цих козаків?</a:t>
            </a:r>
          </a:p>
        </p:txBody>
      </p:sp>
      <p:pic>
        <p:nvPicPr>
          <p:cNvPr id="7170" name="Picture 2" descr="G:\картинки козаки\11_main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546" b="97423" l="10000" r="90000">
                        <a14:backgroundMark x1="57333" y1="62113" x2="57333" y2="62113"/>
                        <a14:backgroundMark x1="53600" y1="68557" x2="53600" y2="68557"/>
                        <a14:backgroundMark x1="56800" y1="74742" x2="56800" y2="74742"/>
                        <a14:backgroundMark x1="59467" y1="85052" x2="59467" y2="85052"/>
                        <a14:backgroundMark x1="52933" y1="69330" x2="52933" y2="69330"/>
                        <a14:backgroundMark x1="55467" y1="63918" x2="55467" y2="6391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4217" r="23921"/>
          <a:stretch/>
        </p:blipFill>
        <p:spPr bwMode="auto">
          <a:xfrm>
            <a:off x="5580112" y="2780928"/>
            <a:ext cx="3705726" cy="4221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016" r="44279" b="52734"/>
          <a:stretch/>
        </p:blipFill>
        <p:spPr bwMode="auto">
          <a:xfrm rot="5400000">
            <a:off x="7347284" y="1171075"/>
            <a:ext cx="2967790" cy="625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4182"/>
          <a:stretch/>
        </p:blipFill>
        <p:spPr bwMode="auto">
          <a:xfrm rot="5400000">
            <a:off x="2613284" y="3585902"/>
            <a:ext cx="658813" cy="58853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648" r="4700" b="52283"/>
          <a:stretch/>
        </p:blipFill>
        <p:spPr bwMode="auto">
          <a:xfrm rot="16200000">
            <a:off x="-2850460" y="2844490"/>
            <a:ext cx="6320594" cy="6316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016" t="12949" r="1410" b="50000"/>
          <a:stretch/>
        </p:blipFill>
        <p:spPr bwMode="auto">
          <a:xfrm>
            <a:off x="625641" y="1"/>
            <a:ext cx="7892715" cy="4904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660735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188640"/>
            <a:ext cx="7416824" cy="648072"/>
          </a:xfrm>
        </p:spPr>
        <p:txBody>
          <a:bodyPr>
            <a:prstTxWarp prst="textChevron">
              <a:avLst/>
            </a:prstTxWarp>
          </a:bodyPr>
          <a:lstStyle/>
          <a:p>
            <a:pPr marL="0" indent="0" algn="ctr">
              <a:buNone/>
            </a:pPr>
            <a:r>
              <a:rPr lang="uk-UA" sz="1800" dirty="0" smtClean="0">
                <a:ln>
                  <a:solidFill>
                    <a:schemeClr val="accent1">
                      <a:lumMod val="75000"/>
                    </a:schemeClr>
                  </a:solidFill>
                </a:ln>
                <a:solidFill>
                  <a:schemeClr val="bg2">
                    <a:lumMod val="50000"/>
                  </a:schemeClr>
                </a:solidFill>
                <a:effectLst/>
              </a:rPr>
              <a:t>Віршовані</a:t>
            </a:r>
            <a:r>
              <a:rPr lang="uk-UA" sz="1800" dirty="0" smtClean="0">
                <a:ln>
                  <a:solidFill>
                    <a:schemeClr val="accent1">
                      <a:lumMod val="75000"/>
                    </a:schemeClr>
                  </a:solidFill>
                </a:ln>
                <a:solidFill>
                  <a:schemeClr val="bg2">
                    <a:lumMod val="50000"/>
                  </a:schemeClr>
                </a:solidFill>
              </a:rPr>
              <a:t> </a:t>
            </a:r>
            <a:r>
              <a:rPr lang="uk-UA" sz="1800" dirty="0" smtClean="0">
                <a:ln>
                  <a:solidFill>
                    <a:schemeClr val="accent1">
                      <a:lumMod val="75000"/>
                    </a:schemeClr>
                  </a:solidFill>
                </a:ln>
                <a:solidFill>
                  <a:schemeClr val="bg2">
                    <a:lumMod val="50000"/>
                  </a:schemeClr>
                </a:solidFill>
                <a:effectLst/>
              </a:rPr>
              <a:t>задачі</a:t>
            </a:r>
            <a:r>
              <a:rPr lang="uk-UA" sz="1800" dirty="0" smtClean="0">
                <a:ln>
                  <a:solidFill>
                    <a:schemeClr val="accent1">
                      <a:lumMod val="75000"/>
                    </a:schemeClr>
                  </a:solidFill>
                </a:ln>
                <a:solidFill>
                  <a:schemeClr val="bg2">
                    <a:lumMod val="50000"/>
                  </a:schemeClr>
                </a:solidFill>
              </a:rPr>
              <a:t> </a:t>
            </a:r>
            <a:endParaRPr lang="uk-UA" sz="1800" dirty="0">
              <a:ln>
                <a:solidFill>
                  <a:schemeClr val="accent1">
                    <a:lumMod val="75000"/>
                  </a:schemeClr>
                </a:solidFill>
              </a:ln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0" y="836712"/>
            <a:ext cx="9144000" cy="6021288"/>
          </a:xfrm>
        </p:spPr>
        <p:txBody>
          <a:bodyPr>
            <a:normAutofit/>
          </a:bodyPr>
          <a:lstStyle/>
          <a:p>
            <a:pPr marL="45720" indent="0" algn="ctr">
              <a:buNone/>
            </a:pPr>
            <a:r>
              <a:rPr lang="uk-UA" sz="4000" b="1" dirty="0">
                <a:ln>
                  <a:solidFill>
                    <a:schemeClr val="accent4">
                      <a:lumMod val="50000"/>
                    </a:schemeClr>
                  </a:solidFill>
                </a:ln>
                <a:solidFill>
                  <a:schemeClr val="accent3">
                    <a:lumMod val="50000"/>
                  </a:schemeClr>
                </a:solidFill>
              </a:rPr>
              <a:t>На столі 4 миски.</a:t>
            </a:r>
          </a:p>
          <a:p>
            <a:pPr marL="45720" indent="0" algn="ctr">
              <a:buNone/>
            </a:pPr>
            <a:r>
              <a:rPr lang="uk-UA" sz="4000" b="1" dirty="0">
                <a:ln>
                  <a:solidFill>
                    <a:schemeClr val="accent4">
                      <a:lumMod val="50000"/>
                    </a:schemeClr>
                  </a:solidFill>
                </a:ln>
                <a:solidFill>
                  <a:schemeClr val="accent3">
                    <a:lumMod val="50000"/>
                  </a:schemeClr>
                </a:solidFill>
              </a:rPr>
              <a:t>В кожній з них по 3 сосиски.</a:t>
            </a:r>
          </a:p>
          <a:p>
            <a:pPr marL="45720" indent="0" algn="ctr">
              <a:buNone/>
            </a:pPr>
            <a:r>
              <a:rPr lang="uk-UA" sz="4000" b="1" dirty="0">
                <a:ln>
                  <a:solidFill>
                    <a:schemeClr val="accent4">
                      <a:lumMod val="50000"/>
                    </a:schemeClr>
                  </a:solidFill>
                </a:ln>
                <a:solidFill>
                  <a:schemeClr val="accent3">
                    <a:lumMod val="50000"/>
                  </a:schemeClr>
                </a:solidFill>
              </a:rPr>
              <a:t>Скільки всіх сосисок там,</a:t>
            </a:r>
          </a:p>
          <a:p>
            <a:pPr marL="45720" indent="0" algn="ctr">
              <a:buNone/>
            </a:pPr>
            <a:r>
              <a:rPr lang="uk-UA" sz="4000" b="1" dirty="0">
                <a:ln>
                  <a:solidFill>
                    <a:schemeClr val="accent4">
                      <a:lumMod val="50000"/>
                    </a:schemeClr>
                  </a:solidFill>
                </a:ln>
                <a:solidFill>
                  <a:schemeClr val="accent3">
                    <a:lumMod val="50000"/>
                  </a:schemeClr>
                </a:solidFill>
              </a:rPr>
              <a:t>Знати хочеться козакам.</a:t>
            </a:r>
          </a:p>
        </p:txBody>
      </p:sp>
      <p:pic>
        <p:nvPicPr>
          <p:cNvPr id="8195" name="Picture 3" descr="G:\картинки козаки\cac3afcfcc1bcd120bff1287880e105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3834315"/>
            <a:ext cx="6408712" cy="3038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894" r="43895"/>
          <a:stretch/>
        </p:blipFill>
        <p:spPr bwMode="auto">
          <a:xfrm>
            <a:off x="8494295" y="0"/>
            <a:ext cx="625642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7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62865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257617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4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 tmFilter="0,0; .5, 1; 1, 1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 tmFilter="0,0; .5, 1; 1, 1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4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 tmFilter="0,0; .5, 1; 1, 1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1640" y="188640"/>
            <a:ext cx="6480720" cy="792088"/>
          </a:xfrm>
        </p:spPr>
        <p:txBody>
          <a:bodyPr>
            <a:prstTxWarp prst="textChevronInverted">
              <a:avLst/>
            </a:prstTxWarp>
          </a:bodyPr>
          <a:lstStyle/>
          <a:p>
            <a:pPr marL="0" indent="0">
              <a:buNone/>
            </a:pPr>
            <a:r>
              <a:rPr lang="uk-UA" dirty="0" smtClean="0">
                <a:ln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accent3">
                    <a:lumMod val="75000"/>
                  </a:schemeClr>
                </a:solidFill>
                <a:effectLst/>
              </a:rPr>
              <a:t>Віршовані задачі </a:t>
            </a:r>
            <a:endParaRPr lang="uk-UA" dirty="0"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  <a:solidFill>
                <a:schemeClr val="accent3">
                  <a:lumMod val="75000"/>
                </a:schemeClr>
              </a:solidFill>
              <a:effectLst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314325" y="908720"/>
            <a:ext cx="8722170" cy="5949280"/>
          </a:xfrm>
        </p:spPr>
        <p:txBody>
          <a:bodyPr>
            <a:normAutofit/>
          </a:bodyPr>
          <a:lstStyle/>
          <a:p>
            <a:pPr marL="45720" indent="0" algn="ctr">
              <a:buNone/>
            </a:pPr>
            <a:r>
              <a:rPr lang="uk-UA" sz="4800" b="1" dirty="0">
                <a:ln>
                  <a:solidFill>
                    <a:schemeClr val="accent5">
                      <a:lumMod val="50000"/>
                    </a:schemeClr>
                  </a:solidFill>
                </a:ln>
                <a:solidFill>
                  <a:schemeClr val="accent5">
                    <a:lumMod val="75000"/>
                  </a:schemeClr>
                </a:solidFill>
                <a:latin typeface="Monotype Corsiva" panose="03010101010201010101" pitchFamily="66" charset="0"/>
              </a:rPr>
              <a:t>Три  козаки </a:t>
            </a:r>
            <a:r>
              <a:rPr lang="uk-UA" sz="4800" b="1" dirty="0" smtClean="0">
                <a:ln>
                  <a:solidFill>
                    <a:schemeClr val="accent5">
                      <a:lumMod val="50000"/>
                    </a:schemeClr>
                  </a:solidFill>
                </a:ln>
                <a:solidFill>
                  <a:schemeClr val="accent5">
                    <a:lumMod val="75000"/>
                  </a:schemeClr>
                </a:solidFill>
                <a:latin typeface="Monotype Corsiva" panose="03010101010201010101" pitchFamily="66" charset="0"/>
              </a:rPr>
              <a:t> пішли </a:t>
            </a:r>
            <a:r>
              <a:rPr lang="uk-UA" sz="4800" b="1" dirty="0">
                <a:ln>
                  <a:solidFill>
                    <a:schemeClr val="accent5">
                      <a:lumMod val="50000"/>
                    </a:schemeClr>
                  </a:solidFill>
                </a:ln>
                <a:solidFill>
                  <a:schemeClr val="accent5">
                    <a:lumMod val="75000"/>
                  </a:schemeClr>
                </a:solidFill>
                <a:latin typeface="Monotype Corsiva" panose="03010101010201010101" pitchFamily="66" charset="0"/>
              </a:rPr>
              <a:t>на музики.</a:t>
            </a:r>
          </a:p>
          <a:p>
            <a:pPr marL="45720" indent="0" algn="ctr">
              <a:buNone/>
            </a:pPr>
            <a:r>
              <a:rPr lang="uk-UA" sz="4800" b="1" dirty="0">
                <a:ln>
                  <a:solidFill>
                    <a:schemeClr val="accent5">
                      <a:lumMod val="50000"/>
                    </a:schemeClr>
                  </a:solidFill>
                </a:ln>
                <a:solidFill>
                  <a:schemeClr val="accent5">
                    <a:lumMod val="75000"/>
                  </a:schemeClr>
                </a:solidFill>
                <a:latin typeface="Monotype Corsiva" panose="03010101010201010101" pitchFamily="66" charset="0"/>
              </a:rPr>
              <a:t>Танцювали, гупали.</a:t>
            </a:r>
          </a:p>
          <a:p>
            <a:pPr marL="45720" indent="0" algn="ctr">
              <a:buNone/>
            </a:pPr>
            <a:r>
              <a:rPr lang="uk-UA" sz="4800" b="1" dirty="0">
                <a:ln>
                  <a:solidFill>
                    <a:schemeClr val="accent5">
                      <a:lumMod val="50000"/>
                    </a:schemeClr>
                  </a:solidFill>
                </a:ln>
                <a:solidFill>
                  <a:schemeClr val="accent5">
                    <a:lumMod val="75000"/>
                  </a:schemeClr>
                </a:solidFill>
                <a:latin typeface="Monotype Corsiva" panose="03010101010201010101" pitchFamily="66" charset="0"/>
              </a:rPr>
              <a:t>Скільки ніжок тупали? </a:t>
            </a:r>
          </a:p>
        </p:txBody>
      </p:sp>
      <p:pic>
        <p:nvPicPr>
          <p:cNvPr id="9218" name="Picture 2" descr="G:\картинки козаки\107400043_kozak2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t="14456" r="391"/>
          <a:stretch/>
        </p:blipFill>
        <p:spPr bwMode="auto">
          <a:xfrm>
            <a:off x="1187624" y="3481137"/>
            <a:ext cx="6696744" cy="33768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894" r="43895"/>
          <a:stretch/>
        </p:blipFill>
        <p:spPr bwMode="auto">
          <a:xfrm>
            <a:off x="8518358" y="5915"/>
            <a:ext cx="625642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75"/>
            <a:ext cx="62865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83760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483</TotalTime>
  <Words>302</Words>
  <Application>Microsoft Office PowerPoint</Application>
  <PresentationFormat>Экран (4:3)</PresentationFormat>
  <Paragraphs>82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Воздушный поток</vt:lpstr>
      <vt:lpstr>Повторення  вивчених  таблиць множення  і  ділення. Розв’язування  задач.</vt:lpstr>
      <vt:lpstr>Усний рахунок </vt:lpstr>
      <vt:lpstr>Презентация PowerPoint</vt:lpstr>
      <vt:lpstr>Каліграфічна хвилинка      </vt:lpstr>
      <vt:lpstr>Гра «Стрільці» </vt:lpstr>
      <vt:lpstr>Гра «Стрільці»</vt:lpstr>
      <vt:lpstr>Віршовані задачі </vt:lpstr>
      <vt:lpstr>Віршовані задачі </vt:lpstr>
      <vt:lpstr>Віршовані задачі </vt:lpstr>
      <vt:lpstr>Презентация PowerPoint</vt:lpstr>
      <vt:lpstr>Презентация PowerPoint</vt:lpstr>
      <vt:lpstr>Лист від козаків </vt:lpstr>
      <vt:lpstr>Презентация PowerPoint</vt:lpstr>
      <vt:lpstr>Молодці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Повторення вивчених таблиць множення і ділення. Розв’язування задач.</dc:title>
  <dc:creator>Olenka</dc:creator>
  <cp:lastModifiedBy>Wabratsu</cp:lastModifiedBy>
  <cp:revision>40</cp:revision>
  <dcterms:created xsi:type="dcterms:W3CDTF">2017-02-05T12:08:10Z</dcterms:created>
  <dcterms:modified xsi:type="dcterms:W3CDTF">2017-02-25T12:29:50Z</dcterms:modified>
</cp:coreProperties>
</file>