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79" r:id="rId5"/>
    <p:sldId id="258" r:id="rId6"/>
    <p:sldId id="259" r:id="rId7"/>
    <p:sldId id="260" r:id="rId8"/>
    <p:sldId id="261" r:id="rId9"/>
    <p:sldId id="280" r:id="rId10"/>
    <p:sldId id="262" r:id="rId11"/>
    <p:sldId id="263" r:id="rId12"/>
    <p:sldId id="264" r:id="rId13"/>
    <p:sldId id="265" r:id="rId14"/>
    <p:sldId id="267" r:id="rId15"/>
    <p:sldId id="268" r:id="rId16"/>
    <p:sldId id="269" r:id="rId17"/>
    <p:sldId id="283" r:id="rId18"/>
    <p:sldId id="284" r:id="rId19"/>
    <p:sldId id="285" r:id="rId20"/>
    <p:sldId id="286" r:id="rId21"/>
    <p:sldId id="287" r:id="rId22"/>
    <p:sldId id="288" r:id="rId23"/>
    <p:sldId id="289" r:id="rId24"/>
    <p:sldId id="290" r:id="rId25"/>
    <p:sldId id="291" r:id="rId26"/>
    <p:sldId id="292" r:id="rId27"/>
    <p:sldId id="293" r:id="rId28"/>
    <p:sldId id="294" r:id="rId29"/>
    <p:sldId id="295" r:id="rId30"/>
    <p:sldId id="296" r:id="rId31"/>
    <p:sldId id="297" r:id="rId32"/>
    <p:sldId id="298" r:id="rId33"/>
    <p:sldId id="299" r:id="rId34"/>
    <p:sldId id="300" r:id="rId35"/>
    <p:sldId id="301" r:id="rId36"/>
    <p:sldId id="302" r:id="rId37"/>
    <p:sldId id="271" r:id="rId38"/>
    <p:sldId id="303" r:id="rId39"/>
    <p:sldId id="272" r:id="rId40"/>
    <p:sldId id="273" r:id="rId41"/>
    <p:sldId id="274" r:id="rId42"/>
    <p:sldId id="275" r:id="rId43"/>
    <p:sldId id="304" r:id="rId44"/>
    <p:sldId id="305" r:id="rId45"/>
    <p:sldId id="276" r:id="rId46"/>
    <p:sldId id="306" r:id="rId47"/>
    <p:sldId id="307" r:id="rId48"/>
    <p:sldId id="308" r:id="rId4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45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981C8F3D-2FDD-4AB8-991A-E8E7A07EED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70172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E6B7E-4452-43FF-95FD-96BDBB3F5CDA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9130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57A4578-C97B-4D9D-BA7F-A4264BB8057F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8872308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12BE4EF4-D62E-4F06-8626-26BF6F2972C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331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BBE9675F-4076-413A-B8E4-6ACA9A25963B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37313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54DA1-ACDB-4EBB-AEF3-FE4A346CE16B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4599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280AB2F6-EE13-4405-9592-0881EE197E4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0061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1ABB97EB-6078-4E47-BF6A-27DAA861519E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7341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9ADF68E7-4D84-45FB-A7E2-EB76A5E40EDD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8494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63C20-9BE0-416C-A3B2-974048C602ED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76909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7035C-F4DA-4472-83AB-9C8199A645FF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5117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301625" y="228600"/>
            <a:ext cx="8540750" cy="5870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304800" y="6245225"/>
            <a:ext cx="22860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286000" cy="476250"/>
          </a:xfrm>
        </p:spPr>
        <p:txBody>
          <a:bodyPr/>
          <a:lstStyle>
            <a:lvl1pPr>
              <a:defRPr/>
            </a:lvl1pPr>
          </a:lstStyle>
          <a:p>
            <a:fld id="{4B097C00-6452-40B1-9AD1-783C8B16C822}" type="slidenum">
              <a:rPr lang="ru-RU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4879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chemeClr val="bg2">
                <a:shade val="48000"/>
                <a:satMod val="230000"/>
              </a:schemeClr>
            </a:gs>
            <a:gs pos="35000">
              <a:schemeClr val="bg2">
                <a:shade val="92000"/>
                <a:satMod val="230000"/>
              </a:schemeClr>
            </a:gs>
            <a:gs pos="75000">
              <a:schemeClr val="bg2">
                <a:tint val="85000"/>
                <a:satMod val="40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1078951-2176-4CA2-8DFC-169C5853D42B}" type="slidenum">
              <a:rPr lang="ru-RU" smtClean="0">
                <a:solidFill>
                  <a:prstClr val="white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prstClr val="white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36704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slideLayout" Target="../slideLayouts/slideLayout13.xml"/><Relationship Id="rId1" Type="http://schemas.openxmlformats.org/officeDocument/2006/relationships/video" Target="file:///D:\Documents%20and%20Settings\ZeD\&#1056;&#1072;&#1073;&#1086;&#1095;&#1080;&#1081;%20&#1089;&#1090;&#1086;&#1083;\&#1041;&#1077;&#1079;%20&#1080;&#1084;&#1077;&#1085;&#1080;_0001.wmv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2852936"/>
            <a:ext cx="6120680" cy="216024"/>
          </a:xfrm>
        </p:spPr>
        <p:txBody>
          <a:bodyPr>
            <a:noAutofit/>
          </a:bodyPr>
          <a:lstStyle/>
          <a:p>
            <a:r>
              <a:rPr lang="uk-UA" sz="4000" b="1" dirty="0" smtClean="0">
                <a:solidFill>
                  <a:schemeClr val="tx1"/>
                </a:solidFill>
              </a:rPr>
              <a:t/>
            </a:r>
            <a:br>
              <a:rPr lang="uk-UA" sz="4000" b="1" dirty="0" smtClean="0">
                <a:solidFill>
                  <a:schemeClr val="tx1"/>
                </a:solidFill>
              </a:rPr>
            </a:br>
            <a:r>
              <a:rPr lang="uk-UA" sz="4000" b="1" dirty="0" smtClean="0">
                <a:solidFill>
                  <a:schemeClr val="tx1"/>
                </a:solidFill>
              </a:rPr>
              <a:t/>
            </a:r>
            <a:br>
              <a:rPr lang="uk-UA" sz="4000" b="1" dirty="0" smtClean="0">
                <a:solidFill>
                  <a:schemeClr val="tx1"/>
                </a:solidFill>
              </a:rPr>
            </a:br>
            <a:r>
              <a:rPr lang="uk-UA" sz="4000" b="1" dirty="0">
                <a:solidFill>
                  <a:schemeClr val="tx1"/>
                </a:solidFill>
              </a:rPr>
              <a:t/>
            </a:r>
            <a:br>
              <a:rPr lang="uk-UA" sz="4000" b="1" dirty="0">
                <a:solidFill>
                  <a:schemeClr val="tx1"/>
                </a:solidFill>
              </a:rPr>
            </a:br>
            <a:r>
              <a:rPr lang="uk-UA" sz="4000" b="1" dirty="0" smtClean="0">
                <a:solidFill>
                  <a:schemeClr val="tx1"/>
                </a:solidFill>
              </a:rPr>
              <a:t/>
            </a:r>
            <a:br>
              <a:rPr lang="uk-UA" sz="4000" b="1" dirty="0" smtClean="0">
                <a:solidFill>
                  <a:schemeClr val="tx1"/>
                </a:solidFill>
              </a:rPr>
            </a:br>
            <a:r>
              <a:rPr lang="uk-UA" sz="4000" b="1" dirty="0">
                <a:solidFill>
                  <a:schemeClr val="tx1"/>
                </a:solidFill>
              </a:rPr>
              <a:t/>
            </a:r>
            <a:br>
              <a:rPr lang="uk-UA" sz="4000" b="1" dirty="0">
                <a:solidFill>
                  <a:schemeClr val="tx1"/>
                </a:solidFill>
              </a:rPr>
            </a:br>
            <a:r>
              <a:rPr lang="uk-UA" sz="4000" b="1" dirty="0" smtClean="0">
                <a:solidFill>
                  <a:schemeClr val="tx1"/>
                </a:solidFill>
              </a:rPr>
              <a:t/>
            </a:r>
            <a:br>
              <a:rPr lang="uk-UA" sz="4000" b="1" dirty="0" smtClean="0">
                <a:solidFill>
                  <a:schemeClr val="tx1"/>
                </a:solidFill>
              </a:rPr>
            </a:br>
            <a:r>
              <a:rPr lang="uk-UA" sz="4000" b="1" dirty="0">
                <a:solidFill>
                  <a:schemeClr val="tx1"/>
                </a:solidFill>
              </a:rPr>
              <a:t/>
            </a:r>
            <a:br>
              <a:rPr lang="uk-UA" sz="4000" b="1" dirty="0">
                <a:solidFill>
                  <a:schemeClr val="tx1"/>
                </a:solidFill>
              </a:rPr>
            </a:br>
            <a:r>
              <a:rPr lang="uk-UA" sz="4000" b="1" dirty="0" smtClean="0">
                <a:solidFill>
                  <a:schemeClr val="tx1"/>
                </a:solidFill>
              </a:rPr>
              <a:t>Урок природознавства у 4 класі </a:t>
            </a:r>
            <a:br>
              <a:rPr lang="uk-UA" sz="4000" b="1" dirty="0" smtClean="0">
                <a:solidFill>
                  <a:schemeClr val="tx1"/>
                </a:solidFill>
              </a:rPr>
            </a:br>
            <a:r>
              <a:rPr lang="uk-UA" sz="4000" b="1" dirty="0" smtClean="0">
                <a:solidFill>
                  <a:schemeClr val="tx1"/>
                </a:solidFill>
              </a:rPr>
              <a:t/>
            </a:r>
            <a:br>
              <a:rPr lang="uk-UA" sz="4000" b="1" dirty="0" smtClean="0">
                <a:solidFill>
                  <a:schemeClr val="tx1"/>
                </a:solidFill>
              </a:rPr>
            </a:br>
            <a:r>
              <a:rPr lang="uk-UA" sz="4000" b="1" dirty="0" smtClean="0">
                <a:solidFill>
                  <a:schemeClr val="tx1"/>
                </a:solidFill>
              </a:rPr>
              <a:t>Підготувала </a:t>
            </a:r>
            <a:br>
              <a:rPr lang="uk-UA" sz="4000" b="1" dirty="0" smtClean="0">
                <a:solidFill>
                  <a:schemeClr val="tx1"/>
                </a:solidFill>
              </a:rPr>
            </a:br>
            <a:r>
              <a:rPr lang="uk-UA" sz="4000" b="1" dirty="0" smtClean="0">
                <a:solidFill>
                  <a:schemeClr val="tx1"/>
                </a:solidFill>
              </a:rPr>
              <a:t>Коляда В.М.    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04248" y="6237312"/>
            <a:ext cx="1224136" cy="213840"/>
          </a:xfrm>
        </p:spPr>
        <p:txBody>
          <a:bodyPr>
            <a:normAutofit fontScale="325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6529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457200" y="267494"/>
            <a:ext cx="8229600" cy="1145282"/>
          </a:xfrm>
        </p:spPr>
        <p:txBody>
          <a:bodyPr>
            <a:normAutofit/>
          </a:bodyPr>
          <a:lstStyle/>
          <a:p>
            <a:r>
              <a:rPr lang="uk-UA" sz="5400" dirty="0">
                <a:solidFill>
                  <a:schemeClr val="tx1"/>
                </a:solidFill>
              </a:rPr>
              <a:t>ІІ група </a:t>
            </a:r>
            <a:r>
              <a:rPr lang="uk-UA" sz="5400" dirty="0" smtClean="0">
                <a:solidFill>
                  <a:schemeClr val="tx1"/>
                </a:solidFill>
              </a:rPr>
              <a:t>             “</a:t>
            </a:r>
            <a:r>
              <a:rPr lang="uk-UA" sz="5400" dirty="0">
                <a:solidFill>
                  <a:schemeClr val="tx1"/>
                </a:solidFill>
              </a:rPr>
              <a:t>Вода”</a:t>
            </a:r>
            <a:endParaRPr lang="ru-RU" sz="5400" dirty="0">
              <a:solidFill>
                <a:schemeClr val="tx1"/>
              </a:solidFill>
            </a:endParaRPr>
          </a:p>
        </p:txBody>
      </p:sp>
      <p:pic>
        <p:nvPicPr>
          <p:cNvPr id="19462" name="Picture 6" descr="Letchworth_State_Park__New_York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700808"/>
            <a:ext cx="6096000" cy="475396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2372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1115616" y="267494"/>
            <a:ext cx="7571184" cy="1399032"/>
          </a:xfrm>
        </p:spPr>
        <p:txBody>
          <a:bodyPr>
            <a:noAutofit/>
          </a:bodyPr>
          <a:lstStyle/>
          <a:p>
            <a:r>
              <a:rPr lang="uk-UA" sz="6000" dirty="0">
                <a:solidFill>
                  <a:schemeClr val="tx1"/>
                </a:solidFill>
              </a:rPr>
              <a:t>“Ще назва є, а річки вже немає…”</a:t>
            </a:r>
            <a:endParaRPr lang="ru-RU" sz="6000" dirty="0">
              <a:solidFill>
                <a:schemeClr val="tx1"/>
              </a:solidFill>
            </a:endParaRPr>
          </a:p>
        </p:txBody>
      </p:sp>
      <p:pic>
        <p:nvPicPr>
          <p:cNvPr id="21511" name="Picture 7" descr="PB080179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1520" y="2636912"/>
            <a:ext cx="4038600" cy="367240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1512" name="Picture 8" descr="PB08018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780928"/>
            <a:ext cx="4038600" cy="36004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42994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dirty="0">
                <a:solidFill>
                  <a:schemeClr val="tx1"/>
                </a:solidFill>
              </a:rPr>
              <a:t>ІІІ група </a:t>
            </a:r>
            <a:r>
              <a:rPr lang="uk-UA" sz="5400" dirty="0" smtClean="0">
                <a:solidFill>
                  <a:schemeClr val="tx1"/>
                </a:solidFill>
              </a:rPr>
              <a:t>   “</a:t>
            </a:r>
            <a:r>
              <a:rPr lang="uk-UA" sz="5400" dirty="0">
                <a:solidFill>
                  <a:schemeClr val="tx1"/>
                </a:solidFill>
              </a:rPr>
              <a:t>Рослини”</a:t>
            </a:r>
            <a:endParaRPr lang="ru-RU" sz="5400" dirty="0">
              <a:solidFill>
                <a:schemeClr val="tx1"/>
              </a:solidFill>
            </a:endParaRPr>
          </a:p>
        </p:txBody>
      </p:sp>
      <p:pic>
        <p:nvPicPr>
          <p:cNvPr id="23558" name="Picture 6" descr="26973720_85555415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556792"/>
            <a:ext cx="7128792" cy="493204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21076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395288" y="2492375"/>
            <a:ext cx="8229600" cy="1143000"/>
          </a:xfrm>
        </p:spPr>
        <p:txBody>
          <a:bodyPr>
            <a:noAutofit/>
          </a:bodyPr>
          <a:lstStyle/>
          <a:p>
            <a:r>
              <a:rPr lang="uk-UA" sz="7200" dirty="0">
                <a:solidFill>
                  <a:schemeClr val="tx1"/>
                </a:solidFill>
              </a:rPr>
              <a:t>“Помста природи”</a:t>
            </a:r>
            <a:endParaRPr lang="ru-RU" sz="7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9762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b="1" dirty="0">
                <a:solidFill>
                  <a:schemeClr val="tx1"/>
                </a:solidFill>
              </a:rPr>
              <a:t>І</a:t>
            </a:r>
            <a:r>
              <a:rPr lang="en-US" sz="5400" b="1" dirty="0">
                <a:solidFill>
                  <a:schemeClr val="tx1"/>
                </a:solidFill>
              </a:rPr>
              <a:t>V</a:t>
            </a:r>
            <a:r>
              <a:rPr lang="uk-UA" sz="5400" b="1" dirty="0">
                <a:solidFill>
                  <a:schemeClr val="tx1"/>
                </a:solidFill>
              </a:rPr>
              <a:t> </a:t>
            </a:r>
            <a:r>
              <a:rPr lang="uk-UA" sz="5400" b="1" dirty="0" smtClean="0">
                <a:solidFill>
                  <a:schemeClr val="tx1"/>
                </a:solidFill>
              </a:rPr>
              <a:t>група    “Тварини</a:t>
            </a:r>
            <a:r>
              <a:rPr lang="uk-UA" sz="5400" b="1" dirty="0">
                <a:solidFill>
                  <a:schemeClr val="tx1"/>
                </a:solidFill>
              </a:rPr>
              <a:t>”</a:t>
            </a:r>
            <a:endParaRPr lang="ru-RU" sz="5400" b="1" dirty="0">
              <a:solidFill>
                <a:schemeClr val="tx1"/>
              </a:solidFill>
            </a:endParaRPr>
          </a:p>
        </p:txBody>
      </p:sp>
      <p:pic>
        <p:nvPicPr>
          <p:cNvPr id="30726" name="Picture 6" descr="45146769_1245047704_2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772816"/>
            <a:ext cx="6667500" cy="44386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743757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3" name="Picture 5" descr="0_657_e85f4e8e_XL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48680"/>
            <a:ext cx="7827433" cy="58705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55066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b="1" dirty="0">
                <a:solidFill>
                  <a:schemeClr val="tx1"/>
                </a:solidFill>
              </a:rPr>
              <a:t>Червона книга України</a:t>
            </a:r>
            <a:endParaRPr lang="ru-RU" sz="5400" b="1" dirty="0">
              <a:solidFill>
                <a:schemeClr val="tx1"/>
              </a:solidFill>
            </a:endParaRPr>
          </a:p>
        </p:txBody>
      </p:sp>
      <p:pic>
        <p:nvPicPr>
          <p:cNvPr id="34822" name="Picture 6" descr="f65ff4ce590d75911c912403a95feb5235589a4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700338" y="1484313"/>
            <a:ext cx="3805237" cy="5184775"/>
          </a:xfrm>
        </p:spPr>
      </p:pic>
      <p:pic>
        <p:nvPicPr>
          <p:cNvPr id="4" name="Picture 6" descr="f65ff4ce590d75911c912403a95feb5235589a4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99792" y="1484784"/>
            <a:ext cx="3805237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9673777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>
                <a:solidFill>
                  <a:srgbClr val="FF3300"/>
                </a:solidFill>
              </a:rPr>
              <a:t>Гра “ Встав пропущену букву”</a:t>
            </a:r>
            <a:endParaRPr lang="ru-RU">
              <a:solidFill>
                <a:srgbClr val="FF3300"/>
              </a:solidFill>
            </a:endParaRPr>
          </a:p>
        </p:txBody>
      </p:sp>
      <p:sp>
        <p:nvSpPr>
          <p:cNvPr id="9523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  <a:p>
            <a:endParaRPr lang="uk-UA"/>
          </a:p>
          <a:p>
            <a:pPr>
              <a:buFont typeface="Wingdings" pitchFamily="2" charset="2"/>
              <a:buNone/>
            </a:pPr>
            <a:endParaRPr lang="ru-RU"/>
          </a:p>
        </p:txBody>
      </p:sp>
      <p:pic>
        <p:nvPicPr>
          <p:cNvPr id="95236" name="Picture 4" descr="ПЕСТРЯН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1300163"/>
            <a:ext cx="7204075" cy="51530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39935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5" name="Rectangle 9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b="1">
                <a:solidFill>
                  <a:srgbClr val="FF3300"/>
                </a:solidFill>
              </a:rPr>
              <a:t>П ДСН ЖН К</a:t>
            </a:r>
            <a:endParaRPr lang="ru-RU" b="1">
              <a:solidFill>
                <a:srgbClr val="FF3300"/>
              </a:solidFill>
            </a:endParaRPr>
          </a:p>
        </p:txBody>
      </p:sp>
      <p:pic>
        <p:nvPicPr>
          <p:cNvPr id="70667" name="Picture 11" descr="snezenka-podsneznik-xxx527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911475" y="1676400"/>
            <a:ext cx="3321050" cy="4422775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454100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6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6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0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0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600" decel="100000"/>
                                        <p:tgtEl>
                                          <p:spTgt spid="706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600" decel="100000" fill="hold"/>
                                        <p:tgtEl>
                                          <p:spTgt spid="706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00" decel="100000" fill="hold"/>
                                        <p:tgtEl>
                                          <p:spTgt spid="70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70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0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0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2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b="1">
                <a:solidFill>
                  <a:srgbClr val="FF3300"/>
                </a:solidFill>
              </a:rPr>
              <a:t>Б РВ Н К</a:t>
            </a:r>
            <a:endParaRPr lang="ru-RU" b="1">
              <a:solidFill>
                <a:srgbClr val="FF3300"/>
              </a:solidFill>
            </a:endParaRPr>
          </a:p>
        </p:txBody>
      </p:sp>
      <p:pic>
        <p:nvPicPr>
          <p:cNvPr id="73734" name="Picture 6" descr="brcal-mensi-barvinek-3042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095625" y="2039938"/>
            <a:ext cx="2952750" cy="3695700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377554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6"/>
          <p:cNvSpPr>
            <a:spLocks noGrp="1" noRot="1" noChangeArrowheads="1"/>
          </p:cNvSpPr>
          <p:nvPr>
            <p:ph type="ctrTitle"/>
          </p:nvPr>
        </p:nvSpPr>
        <p:spPr>
          <a:xfrm>
            <a:off x="467544" y="548680"/>
            <a:ext cx="7128792" cy="3531468"/>
          </a:xfrm>
        </p:spPr>
        <p:txBody>
          <a:bodyPr>
            <a:noAutofit/>
          </a:bodyPr>
          <a:lstStyle/>
          <a:p>
            <a:r>
              <a:rPr lang="uk-UA" sz="7200" dirty="0">
                <a:solidFill>
                  <a:schemeClr val="tx1"/>
                </a:solidFill>
              </a:rPr>
              <a:t>“Збережемо природу Землі разом”</a:t>
            </a:r>
            <a:endParaRPr lang="ru-RU" sz="7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781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0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b="1">
                <a:solidFill>
                  <a:srgbClr val="FF3300"/>
                </a:solidFill>
              </a:rPr>
              <a:t>Ф    ЛКА</a:t>
            </a:r>
            <a:r>
              <a:rPr lang="ru-RU"/>
              <a:t> </a:t>
            </a:r>
          </a:p>
        </p:txBody>
      </p:sp>
      <p:pic>
        <p:nvPicPr>
          <p:cNvPr id="75782" name="Picture 6" descr="violka-vonna-fialka-21928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14500" y="1982788"/>
            <a:ext cx="5715000" cy="3810000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627154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7578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8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b="1">
                <a:solidFill>
                  <a:srgbClr val="FF3300"/>
                </a:solidFill>
              </a:rPr>
              <a:t>К НВ Л Я</a:t>
            </a:r>
            <a:r>
              <a:rPr lang="ru-RU"/>
              <a:t> </a:t>
            </a:r>
          </a:p>
        </p:txBody>
      </p:sp>
      <p:pic>
        <p:nvPicPr>
          <p:cNvPr id="77832" name="Picture 8" descr="Recoverd_jpg_file(2010)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00175" y="1676400"/>
            <a:ext cx="6343650" cy="4422775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40822569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6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 </a:t>
            </a:r>
            <a:r>
              <a:rPr lang="uk-UA" b="1">
                <a:solidFill>
                  <a:srgbClr val="FF3300"/>
                </a:solidFill>
              </a:rPr>
              <a:t>ПР Л СКА</a:t>
            </a:r>
            <a:endParaRPr lang="ru-RU" b="1">
              <a:solidFill>
                <a:srgbClr val="FF3300"/>
              </a:solidFill>
            </a:endParaRPr>
          </a:p>
        </p:txBody>
      </p:sp>
      <p:pic>
        <p:nvPicPr>
          <p:cNvPr id="79878" name="Picture 6" descr="ladonka-videnska-058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101975" y="1676400"/>
            <a:ext cx="2940050" cy="4422775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3546403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9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b="1">
                <a:solidFill>
                  <a:srgbClr val="FF3300"/>
                </a:solidFill>
              </a:rPr>
              <a:t>К В ЛА</a:t>
            </a:r>
            <a:endParaRPr lang="ru-RU" b="1">
              <a:solidFill>
                <a:srgbClr val="FF3300"/>
              </a:solidFill>
            </a:endParaRPr>
          </a:p>
        </p:txBody>
      </p:sp>
      <p:pic>
        <p:nvPicPr>
          <p:cNvPr id="81927" name="Picture 7" descr="Recoverd_jpg_file(70)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40000" y="2363788"/>
            <a:ext cx="4064000" cy="3048000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3058663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19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819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b="1">
                <a:solidFill>
                  <a:srgbClr val="FF3300"/>
                </a:solidFill>
              </a:rPr>
              <a:t>КУРАЙ</a:t>
            </a:r>
            <a:endParaRPr lang="ru-RU" b="1">
              <a:solidFill>
                <a:srgbClr val="FF3300"/>
              </a:solidFill>
            </a:endParaRPr>
          </a:p>
        </p:txBody>
      </p:sp>
      <p:pic>
        <p:nvPicPr>
          <p:cNvPr id="82950" name="Picture 6" descr="kokotice-krovistni-8839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43075" y="1806575"/>
            <a:ext cx="5657850" cy="4162425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1078568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29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b="1">
                <a:solidFill>
                  <a:srgbClr val="FF3300"/>
                </a:solidFill>
              </a:rPr>
              <a:t>Гра  “Слова – анаграми”</a:t>
            </a:r>
            <a:endParaRPr lang="ru-RU"/>
          </a:p>
        </p:txBody>
      </p:sp>
      <p:pic>
        <p:nvPicPr>
          <p:cNvPr id="83978" name="Picture 10" descr="БЕЛЫЙ АДМИРАЛ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276350" y="1676400"/>
            <a:ext cx="6591300" cy="4422775"/>
          </a:xfrm>
        </p:spPr>
      </p:pic>
    </p:spTree>
    <p:extLst>
      <p:ext uri="{BB962C8B-B14F-4D97-AF65-F5344CB8AC3E}">
        <p14:creationId xmlns:p14="http://schemas.microsoft.com/office/powerpoint/2010/main" val="3989078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b="1">
                <a:solidFill>
                  <a:srgbClr val="FF3300"/>
                </a:solidFill>
              </a:rPr>
              <a:t>КУСБАР</a:t>
            </a:r>
            <a:endParaRPr lang="ru-RU" b="1">
              <a:solidFill>
                <a:srgbClr val="FF3300"/>
              </a:solidFill>
            </a:endParaRPr>
          </a:p>
        </p:txBody>
      </p:sp>
      <p:pic>
        <p:nvPicPr>
          <p:cNvPr id="84999" name="Picture 7" descr="Рисунок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95513" y="2205038"/>
            <a:ext cx="4608512" cy="3311525"/>
          </a:xfrm>
        </p:spPr>
      </p:pic>
    </p:spTree>
    <p:extLst>
      <p:ext uri="{BB962C8B-B14F-4D97-AF65-F5344CB8AC3E}">
        <p14:creationId xmlns:p14="http://schemas.microsoft.com/office/powerpoint/2010/main" val="3794076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84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4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b="1">
                <a:solidFill>
                  <a:srgbClr val="FF3300"/>
                </a:solidFill>
              </a:rPr>
              <a:t>КЕЛЕЛА</a:t>
            </a:r>
            <a:endParaRPr lang="ru-RU" b="1">
              <a:solidFill>
                <a:srgbClr val="FF3300"/>
              </a:solidFill>
            </a:endParaRPr>
          </a:p>
        </p:txBody>
      </p:sp>
      <p:pic>
        <p:nvPicPr>
          <p:cNvPr id="96262" name="Picture 6" descr="cap-bily-26378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804988" y="1676400"/>
            <a:ext cx="5532437" cy="4422775"/>
          </a:xfrm>
        </p:spPr>
      </p:pic>
    </p:spTree>
    <p:extLst>
      <p:ext uri="{BB962C8B-B14F-4D97-AF65-F5344CB8AC3E}">
        <p14:creationId xmlns:p14="http://schemas.microsoft.com/office/powerpoint/2010/main" val="2851557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96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6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b="1">
                <a:solidFill>
                  <a:srgbClr val="FF3300"/>
                </a:solidFill>
              </a:rPr>
              <a:t>КИЛМЕТЕ</a:t>
            </a:r>
            <a:endParaRPr lang="ru-RU" b="1">
              <a:solidFill>
                <a:srgbClr val="FF3300"/>
              </a:solidFill>
            </a:endParaRPr>
          </a:p>
        </p:txBody>
      </p:sp>
      <p:pic>
        <p:nvPicPr>
          <p:cNvPr id="98312" name="Picture 8" descr="КОРОЛЕВСКАЯ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27188" y="1676400"/>
            <a:ext cx="5889625" cy="4422775"/>
          </a:xfrm>
        </p:spPr>
      </p:pic>
    </p:spTree>
    <p:extLst>
      <p:ext uri="{BB962C8B-B14F-4D97-AF65-F5344CB8AC3E}">
        <p14:creationId xmlns:p14="http://schemas.microsoft.com/office/powerpoint/2010/main" val="745515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98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8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b="1">
                <a:solidFill>
                  <a:srgbClr val="FF3300"/>
                </a:solidFill>
              </a:rPr>
              <a:t>ЛІЕПКАН</a:t>
            </a:r>
            <a:endParaRPr lang="ru-RU" b="1">
              <a:solidFill>
                <a:srgbClr val="FF3300"/>
              </a:solidFill>
            </a:endParaRPr>
          </a:p>
        </p:txBody>
      </p:sp>
      <p:pic>
        <p:nvPicPr>
          <p:cNvPr id="99334" name="Picture 6" descr="Рисунок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087688" y="1676400"/>
            <a:ext cx="2968625" cy="4422775"/>
          </a:xfrm>
        </p:spPr>
      </p:pic>
    </p:spTree>
    <p:extLst>
      <p:ext uri="{BB962C8B-B14F-4D97-AF65-F5344CB8AC3E}">
        <p14:creationId xmlns:p14="http://schemas.microsoft.com/office/powerpoint/2010/main" val="3651019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99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9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588224" y="764704"/>
            <a:ext cx="2098576" cy="216024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uk-UA" sz="4800" dirty="0"/>
              <a:t>             </a:t>
            </a:r>
            <a:endParaRPr lang="ru-RU" sz="4800" dirty="0"/>
          </a:p>
        </p:txBody>
      </p:sp>
      <p:pic>
        <p:nvPicPr>
          <p:cNvPr id="3075" name="Picture 8" descr="Рисунок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55976" y="692696"/>
            <a:ext cx="4176464" cy="515776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254624" cy="3157811"/>
          </a:xfrm>
        </p:spPr>
        <p:txBody>
          <a:bodyPr>
            <a:normAutofit lnSpcReduction="10000"/>
          </a:bodyPr>
          <a:lstStyle/>
          <a:p>
            <a:pPr marL="64008" indent="0">
              <a:buNone/>
            </a:pPr>
            <a:r>
              <a:rPr lang="uk-UA" sz="4400" b="1" dirty="0" smtClean="0"/>
              <a:t>  </a:t>
            </a:r>
            <a:r>
              <a:rPr lang="uk-UA" sz="5400" b="1" dirty="0" err="1" smtClean="0"/>
              <a:t>Еколдогія</a:t>
            </a:r>
            <a:endParaRPr lang="uk-UA" sz="5400" b="1" dirty="0" smtClean="0"/>
          </a:p>
          <a:p>
            <a:pPr marL="64008" indent="0">
              <a:buNone/>
            </a:pPr>
            <a:endParaRPr lang="uk-UA" sz="4400" b="1" dirty="0" smtClean="0"/>
          </a:p>
          <a:p>
            <a:pPr marL="64008" indent="0">
              <a:buNone/>
            </a:pPr>
            <a:r>
              <a:rPr lang="uk-UA" sz="4400" b="1" dirty="0" err="1" smtClean="0"/>
              <a:t>Еко</a:t>
            </a:r>
            <a:r>
              <a:rPr lang="uk-UA" sz="4400" b="1" dirty="0" smtClean="0"/>
              <a:t>        логос</a:t>
            </a:r>
          </a:p>
          <a:p>
            <a:pPr marL="64008" indent="0">
              <a:buNone/>
            </a:pPr>
            <a:r>
              <a:rPr lang="uk-UA" sz="4400" b="1" dirty="0" smtClean="0"/>
              <a:t>Житло    наука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2574354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b="1">
                <a:solidFill>
                  <a:srgbClr val="FF3300"/>
                </a:solidFill>
              </a:rPr>
              <a:t>ОВСА</a:t>
            </a:r>
            <a:r>
              <a:rPr lang="ru-RU"/>
              <a:t> </a:t>
            </a:r>
          </a:p>
        </p:txBody>
      </p:sp>
      <p:pic>
        <p:nvPicPr>
          <p:cNvPr id="100358" name="Picture 6" descr="Рисунок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913063" y="1676400"/>
            <a:ext cx="3316287" cy="4422775"/>
          </a:xfrm>
        </p:spPr>
      </p:pic>
    </p:spTree>
    <p:extLst>
      <p:ext uri="{BB962C8B-B14F-4D97-AF65-F5344CB8AC3E}">
        <p14:creationId xmlns:p14="http://schemas.microsoft.com/office/powerpoint/2010/main" val="544214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00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0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b="1">
                <a:solidFill>
                  <a:srgbClr val="FF3300"/>
                </a:solidFill>
              </a:rPr>
              <a:t>ВАЖУРЕЛЬ</a:t>
            </a:r>
            <a:r>
              <a:rPr lang="uk-UA"/>
              <a:t> </a:t>
            </a:r>
            <a:endParaRPr lang="ru-RU"/>
          </a:p>
        </p:txBody>
      </p:sp>
      <p:pic>
        <p:nvPicPr>
          <p:cNvPr id="101381" name="Picture 5" descr="volavka-popelava-46x_12c408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071688" y="1882775"/>
            <a:ext cx="5000625" cy="4010025"/>
          </a:xfrm>
        </p:spPr>
      </p:pic>
    </p:spTree>
    <p:extLst>
      <p:ext uri="{BB962C8B-B14F-4D97-AF65-F5344CB8AC3E}">
        <p14:creationId xmlns:p14="http://schemas.microsoft.com/office/powerpoint/2010/main" val="3252461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01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1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b="1">
                <a:solidFill>
                  <a:srgbClr val="FF3300"/>
                </a:solidFill>
              </a:rPr>
              <a:t>ТЯЛЕД</a:t>
            </a:r>
            <a:r>
              <a:rPr lang="uk-UA"/>
              <a:t> </a:t>
            </a:r>
            <a:endParaRPr lang="ru-RU"/>
          </a:p>
        </p:txBody>
      </p:sp>
      <p:pic>
        <p:nvPicPr>
          <p:cNvPr id="106501" name="Picture 5" descr="zluna-zelena-6885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903538" y="1676400"/>
            <a:ext cx="3336925" cy="4422775"/>
          </a:xfrm>
        </p:spPr>
      </p:pic>
    </p:spTree>
    <p:extLst>
      <p:ext uri="{BB962C8B-B14F-4D97-AF65-F5344CB8AC3E}">
        <p14:creationId xmlns:p14="http://schemas.microsoft.com/office/powerpoint/2010/main" val="4175827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06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6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b="1">
                <a:solidFill>
                  <a:srgbClr val="FF3300"/>
                </a:solidFill>
              </a:rPr>
              <a:t>ВОХРАХ</a:t>
            </a:r>
            <a:endParaRPr lang="ru-RU" b="1">
              <a:solidFill>
                <a:srgbClr val="FF3300"/>
              </a:solidFill>
            </a:endParaRPr>
          </a:p>
        </p:txBody>
      </p:sp>
      <p:pic>
        <p:nvPicPr>
          <p:cNvPr id="108549" name="Picture 5" descr="Рисунок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411413" y="1700213"/>
            <a:ext cx="5113337" cy="4608512"/>
          </a:xfrm>
        </p:spPr>
      </p:pic>
    </p:spTree>
    <p:extLst>
      <p:ext uri="{BB962C8B-B14F-4D97-AF65-F5344CB8AC3E}">
        <p14:creationId xmlns:p14="http://schemas.microsoft.com/office/powerpoint/2010/main" val="1404216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08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8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b="1">
                <a:solidFill>
                  <a:srgbClr val="FF3300"/>
                </a:solidFill>
              </a:rPr>
              <a:t>ЩІЯКРА</a:t>
            </a:r>
            <a:r>
              <a:rPr lang="uk-UA"/>
              <a:t> </a:t>
            </a:r>
            <a:endParaRPr lang="ru-RU"/>
          </a:p>
        </p:txBody>
      </p:sp>
      <p:pic>
        <p:nvPicPr>
          <p:cNvPr id="110597" name="Picture 5" descr="jyjj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82738" y="1676400"/>
            <a:ext cx="5976937" cy="4422775"/>
          </a:xfrm>
        </p:spPr>
      </p:pic>
    </p:spTree>
    <p:extLst>
      <p:ext uri="{BB962C8B-B14F-4D97-AF65-F5344CB8AC3E}">
        <p14:creationId xmlns:p14="http://schemas.microsoft.com/office/powerpoint/2010/main" val="189050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10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0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b="1" dirty="0">
                <a:solidFill>
                  <a:schemeClr val="tx1"/>
                </a:solidFill>
              </a:rPr>
              <a:t>“ Поетична сторінка”</a:t>
            </a:r>
            <a:endParaRPr lang="ru-RU" sz="5400" b="1" dirty="0">
              <a:solidFill>
                <a:schemeClr val="tx1"/>
              </a:solidFill>
            </a:endParaRPr>
          </a:p>
        </p:txBody>
      </p:sp>
      <p:pic>
        <p:nvPicPr>
          <p:cNvPr id="112645" name="Picture 5" descr="0_220ae_755c6430_XL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41538" y="1676400"/>
            <a:ext cx="4860925" cy="4422775"/>
          </a:xfrm>
          <a:noFill/>
        </p:spPr>
      </p:pic>
    </p:spTree>
    <p:extLst>
      <p:ext uri="{BB962C8B-B14F-4D97-AF65-F5344CB8AC3E}">
        <p14:creationId xmlns:p14="http://schemas.microsoft.com/office/powerpoint/2010/main" val="1849330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7544" y="1052736"/>
            <a:ext cx="8280400" cy="2089150"/>
          </a:xfrm>
        </p:spPr>
        <p:txBody>
          <a:bodyPr>
            <a:noAutofit/>
          </a:bodyPr>
          <a:lstStyle/>
          <a:p>
            <a:r>
              <a:rPr lang="uk-UA" sz="7200" dirty="0">
                <a:solidFill>
                  <a:schemeClr val="tx1"/>
                </a:solidFill>
              </a:rPr>
              <a:t>Зупинися людино! Подумай! </a:t>
            </a:r>
            <a:br>
              <a:rPr lang="uk-UA" sz="7200" dirty="0">
                <a:solidFill>
                  <a:schemeClr val="tx1"/>
                </a:solidFill>
              </a:rPr>
            </a:br>
            <a:r>
              <a:rPr lang="uk-UA" sz="7200" dirty="0">
                <a:solidFill>
                  <a:schemeClr val="tx1"/>
                </a:solidFill>
              </a:rPr>
              <a:t>Будь обережною!</a:t>
            </a:r>
            <a:endParaRPr lang="ru-RU" sz="7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err="1" smtClean="0">
                <a:solidFill>
                  <a:srgbClr val="FF0000"/>
                </a:solidFill>
              </a:rPr>
              <a:t>Гра</a:t>
            </a:r>
            <a:r>
              <a:rPr lang="ru-RU" sz="5400" dirty="0" smtClean="0">
                <a:solidFill>
                  <a:srgbClr val="FF0000"/>
                </a:solidFill>
              </a:rPr>
              <a:t> «</a:t>
            </a:r>
            <a:r>
              <a:rPr lang="ru-RU" sz="5400" dirty="0" err="1" smtClean="0">
                <a:solidFill>
                  <a:srgbClr val="FF0000"/>
                </a:solidFill>
              </a:rPr>
              <a:t>Встанови</a:t>
            </a:r>
            <a:r>
              <a:rPr lang="ru-RU" sz="5400" dirty="0" smtClean="0">
                <a:solidFill>
                  <a:srgbClr val="FF0000"/>
                </a:solidFill>
              </a:rPr>
              <a:t> кордон»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882808"/>
            <a:ext cx="8686800" cy="4572000"/>
          </a:xfrm>
        </p:spPr>
        <p:txBody>
          <a:bodyPr>
            <a:normAutofit/>
          </a:bodyPr>
          <a:lstStyle/>
          <a:p>
            <a:r>
              <a:rPr lang="ru-RU" sz="5400" b="1" dirty="0" err="1" smtClean="0"/>
              <a:t>Доприродиненесишкоди</a:t>
            </a:r>
            <a:endParaRPr lang="ru-RU" sz="5400" b="1" dirty="0" smtClean="0"/>
          </a:p>
          <a:p>
            <a:endParaRPr lang="ru-RU" sz="3600" dirty="0" smtClean="0"/>
          </a:p>
          <a:p>
            <a:endParaRPr lang="ru-RU" sz="3600" dirty="0" smtClean="0"/>
          </a:p>
          <a:p>
            <a:r>
              <a:rPr lang="ru-RU" sz="5400" b="1" i="1" dirty="0" smtClean="0"/>
              <a:t>До </a:t>
            </a:r>
            <a:r>
              <a:rPr lang="ru-RU" sz="5400" b="1" i="1" dirty="0" smtClean="0"/>
              <a:t> </a:t>
            </a:r>
            <a:r>
              <a:rPr lang="ru-RU" sz="5400" b="1" i="1" dirty="0" err="1" smtClean="0"/>
              <a:t>природи</a:t>
            </a:r>
            <a:r>
              <a:rPr lang="ru-RU" sz="5400" b="1" i="1" dirty="0" smtClean="0"/>
              <a:t>  не  неси </a:t>
            </a:r>
            <a:r>
              <a:rPr lang="ru-RU" sz="5400" b="1" i="1" dirty="0" err="1" smtClean="0"/>
              <a:t>шкоди</a:t>
            </a:r>
            <a:endParaRPr lang="ru-RU" sz="5400" b="1" i="1" dirty="0"/>
          </a:p>
        </p:txBody>
      </p:sp>
    </p:spTree>
    <p:extLst>
      <p:ext uri="{BB962C8B-B14F-4D97-AF65-F5344CB8AC3E}">
        <p14:creationId xmlns:p14="http://schemas.microsoft.com/office/powerpoint/2010/main" val="1416693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b="1" dirty="0">
                <a:solidFill>
                  <a:schemeClr val="tx1"/>
                </a:solidFill>
              </a:rPr>
              <a:t>Конституція України</a:t>
            </a:r>
            <a:endParaRPr lang="ru-RU" sz="6000" b="1" dirty="0">
              <a:solidFill>
                <a:schemeClr val="tx1"/>
              </a:solidFill>
            </a:endParaRPr>
          </a:p>
        </p:txBody>
      </p:sp>
      <p:pic>
        <p:nvPicPr>
          <p:cNvPr id="37894" name="Picture 6" descr="konstutyt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844824"/>
            <a:ext cx="3672408" cy="4464496"/>
          </a:xfrm>
        </p:spPr>
      </p:pic>
    </p:spTree>
    <p:extLst>
      <p:ext uri="{BB962C8B-B14F-4D97-AF65-F5344CB8AC3E}">
        <p14:creationId xmlns:p14="http://schemas.microsoft.com/office/powerpoint/2010/main" val="1936891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07504" y="332656"/>
            <a:ext cx="8784976" cy="1333870"/>
          </a:xfrm>
        </p:spPr>
        <p:txBody>
          <a:bodyPr>
            <a:noAutofit/>
          </a:bodyPr>
          <a:lstStyle/>
          <a:p>
            <a:r>
              <a:rPr lang="uk-UA" sz="4800" b="1" dirty="0">
                <a:solidFill>
                  <a:schemeClr val="tx1"/>
                </a:solidFill>
              </a:rPr>
              <a:t>“Кожна людина </a:t>
            </a:r>
            <a:r>
              <a:rPr lang="uk-UA" sz="4800" b="1" dirty="0" err="1">
                <a:solidFill>
                  <a:schemeClr val="tx1"/>
                </a:solidFill>
              </a:rPr>
              <a:t>зобов</a:t>
            </a:r>
            <a:r>
              <a:rPr lang="en-US" sz="4800" b="1" dirty="0">
                <a:solidFill>
                  <a:schemeClr val="tx1"/>
                </a:solidFill>
              </a:rPr>
              <a:t>’</a:t>
            </a:r>
            <a:r>
              <a:rPr lang="uk-UA" sz="4800" b="1" dirty="0" err="1">
                <a:solidFill>
                  <a:schemeClr val="tx1"/>
                </a:solidFill>
              </a:rPr>
              <a:t>язана</a:t>
            </a:r>
            <a:r>
              <a:rPr lang="uk-UA" sz="4800" b="1" dirty="0">
                <a:solidFill>
                  <a:schemeClr val="tx1"/>
                </a:solidFill>
              </a:rPr>
              <a:t> берегти і примножувати природу”</a:t>
            </a:r>
            <a:endParaRPr lang="ru-RU" sz="4800" b="1" dirty="0">
              <a:solidFill>
                <a:schemeClr val="tx1"/>
              </a:solidFill>
            </a:endParaRPr>
          </a:p>
        </p:txBody>
      </p:sp>
      <p:pic>
        <p:nvPicPr>
          <p:cNvPr id="39941" name="Picture 5" descr="P928000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252272"/>
            <a:ext cx="6912768" cy="4572000"/>
          </a:xfrm>
        </p:spPr>
      </p:pic>
    </p:spTree>
    <p:extLst>
      <p:ext uri="{BB962C8B-B14F-4D97-AF65-F5344CB8AC3E}">
        <p14:creationId xmlns:p14="http://schemas.microsoft.com/office/powerpoint/2010/main" val="3125846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3924300" y="2852738"/>
            <a:ext cx="225236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uk-UA" sz="3200" b="1" dirty="0"/>
              <a:t>Природа</a:t>
            </a:r>
            <a:endParaRPr lang="ru-RU" sz="3200" b="1" dirty="0"/>
          </a:p>
        </p:txBody>
      </p:sp>
      <p:sp>
        <p:nvSpPr>
          <p:cNvPr id="7173" name="Oval 5"/>
          <p:cNvSpPr>
            <a:spLocks noChangeArrowheads="1"/>
          </p:cNvSpPr>
          <p:nvPr/>
        </p:nvSpPr>
        <p:spPr bwMode="auto">
          <a:xfrm>
            <a:off x="3563938" y="2636838"/>
            <a:ext cx="2664617" cy="1008062"/>
          </a:xfrm>
          <a:prstGeom prst="ellipse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174" name="Oval 6"/>
          <p:cNvSpPr>
            <a:spLocks noChangeArrowheads="1"/>
          </p:cNvSpPr>
          <p:nvPr/>
        </p:nvSpPr>
        <p:spPr bwMode="auto">
          <a:xfrm>
            <a:off x="467544" y="1557338"/>
            <a:ext cx="2521719" cy="1008062"/>
          </a:xfrm>
          <a:prstGeom prst="ellipse">
            <a:avLst/>
          </a:prstGeom>
          <a:noFill/>
          <a:ln w="57150">
            <a:solidFill>
              <a:srgbClr val="00B0F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175" name="Oval 7"/>
          <p:cNvSpPr>
            <a:spLocks noChangeArrowheads="1"/>
          </p:cNvSpPr>
          <p:nvPr/>
        </p:nvSpPr>
        <p:spPr bwMode="auto">
          <a:xfrm>
            <a:off x="3563938" y="476250"/>
            <a:ext cx="2449512" cy="1008063"/>
          </a:xfrm>
          <a:prstGeom prst="ellipse">
            <a:avLst/>
          </a:prstGeom>
          <a:noFill/>
          <a:ln w="57150">
            <a:solidFill>
              <a:srgbClr val="00B0F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176" name="Oval 8"/>
          <p:cNvSpPr>
            <a:spLocks noChangeArrowheads="1"/>
          </p:cNvSpPr>
          <p:nvPr/>
        </p:nvSpPr>
        <p:spPr bwMode="auto">
          <a:xfrm>
            <a:off x="6372224" y="1557338"/>
            <a:ext cx="2448247" cy="1008062"/>
          </a:xfrm>
          <a:prstGeom prst="ellipse">
            <a:avLst/>
          </a:prstGeom>
          <a:noFill/>
          <a:ln w="57150">
            <a:solidFill>
              <a:srgbClr val="00B0F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177" name="Oval 9"/>
          <p:cNvSpPr>
            <a:spLocks noChangeArrowheads="1"/>
          </p:cNvSpPr>
          <p:nvPr/>
        </p:nvSpPr>
        <p:spPr bwMode="auto">
          <a:xfrm>
            <a:off x="251520" y="4581525"/>
            <a:ext cx="2664718" cy="1008063"/>
          </a:xfrm>
          <a:prstGeom prst="ellipse">
            <a:avLst/>
          </a:prstGeom>
          <a:noFill/>
          <a:ln w="57150">
            <a:solidFill>
              <a:srgbClr val="00B0F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178" name="Oval 10"/>
          <p:cNvSpPr>
            <a:spLocks noChangeArrowheads="1"/>
          </p:cNvSpPr>
          <p:nvPr/>
        </p:nvSpPr>
        <p:spPr bwMode="auto">
          <a:xfrm>
            <a:off x="3383755" y="5300663"/>
            <a:ext cx="2844799" cy="1008062"/>
          </a:xfrm>
          <a:prstGeom prst="ellipse">
            <a:avLst/>
          </a:prstGeom>
          <a:noFill/>
          <a:ln w="57150">
            <a:solidFill>
              <a:srgbClr val="00B0F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179" name="Oval 11"/>
          <p:cNvSpPr>
            <a:spLocks noChangeArrowheads="1"/>
          </p:cNvSpPr>
          <p:nvPr/>
        </p:nvSpPr>
        <p:spPr bwMode="auto">
          <a:xfrm>
            <a:off x="6013450" y="4221163"/>
            <a:ext cx="2838379" cy="1008062"/>
          </a:xfrm>
          <a:prstGeom prst="ellipse">
            <a:avLst/>
          </a:prstGeom>
          <a:noFill/>
          <a:ln w="57150">
            <a:solidFill>
              <a:srgbClr val="00B0F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1043609" y="1771650"/>
            <a:ext cx="184033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uk-UA" sz="3200" b="1" dirty="0" err="1"/>
              <a:t>Грунт</a:t>
            </a:r>
            <a:r>
              <a:rPr lang="uk-UA" sz="2400" b="1" dirty="0"/>
              <a:t> </a:t>
            </a:r>
            <a:endParaRPr lang="ru-RU" sz="2400" b="1" dirty="0"/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3924300" y="692150"/>
            <a:ext cx="187166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uk-UA" sz="3200" b="1" dirty="0"/>
              <a:t>Людина </a:t>
            </a:r>
            <a:endParaRPr lang="ru-RU" sz="3200" b="1" dirty="0"/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6804025" y="1844675"/>
            <a:ext cx="204780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uk-UA" sz="3200" b="1" dirty="0"/>
              <a:t>Рослини </a:t>
            </a:r>
            <a:endParaRPr lang="ru-RU" sz="3200" b="1" dirty="0"/>
          </a:p>
        </p:txBody>
      </p:sp>
      <p:sp>
        <p:nvSpPr>
          <p:cNvPr id="7183" name="Text Box 15"/>
          <p:cNvSpPr txBox="1">
            <a:spLocks noChangeArrowheads="1"/>
          </p:cNvSpPr>
          <p:nvPr/>
        </p:nvSpPr>
        <p:spPr bwMode="auto">
          <a:xfrm>
            <a:off x="6588224" y="4437063"/>
            <a:ext cx="234010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uk-UA" sz="3200" b="1" dirty="0"/>
              <a:t>Тварини</a:t>
            </a:r>
            <a:r>
              <a:rPr lang="uk-UA" sz="2400" dirty="0">
                <a:solidFill>
                  <a:srgbClr val="FF3300"/>
                </a:solidFill>
              </a:rPr>
              <a:t> </a:t>
            </a:r>
            <a:endParaRPr lang="ru-RU" sz="2400" dirty="0">
              <a:solidFill>
                <a:srgbClr val="FF3300"/>
              </a:solidFill>
            </a:endParaRPr>
          </a:p>
        </p:txBody>
      </p:sp>
      <p:sp>
        <p:nvSpPr>
          <p:cNvPr id="7184" name="Text Box 16"/>
          <p:cNvSpPr txBox="1">
            <a:spLocks noChangeArrowheads="1"/>
          </p:cNvSpPr>
          <p:nvPr/>
        </p:nvSpPr>
        <p:spPr bwMode="auto">
          <a:xfrm>
            <a:off x="4067944" y="5516563"/>
            <a:ext cx="183268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uk-UA" sz="3200" b="1" dirty="0"/>
              <a:t>Вода </a:t>
            </a:r>
            <a:endParaRPr lang="ru-RU" sz="3200" b="1" dirty="0"/>
          </a:p>
        </p:txBody>
      </p:sp>
      <p:sp>
        <p:nvSpPr>
          <p:cNvPr id="7185" name="Text Box 17"/>
          <p:cNvSpPr txBox="1">
            <a:spLocks noChangeArrowheads="1"/>
          </p:cNvSpPr>
          <p:nvPr/>
        </p:nvSpPr>
        <p:spPr bwMode="auto">
          <a:xfrm>
            <a:off x="683568" y="4797425"/>
            <a:ext cx="246821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uk-UA" sz="3200" b="1" dirty="0"/>
              <a:t>Повітря </a:t>
            </a:r>
            <a:endParaRPr lang="ru-RU" sz="3200" b="1" dirty="0"/>
          </a:p>
        </p:txBody>
      </p:sp>
      <p:sp>
        <p:nvSpPr>
          <p:cNvPr id="7186" name="Line 18"/>
          <p:cNvSpPr>
            <a:spLocks noChangeShapeType="1"/>
          </p:cNvSpPr>
          <p:nvPr/>
        </p:nvSpPr>
        <p:spPr bwMode="auto">
          <a:xfrm flipH="1" flipV="1">
            <a:off x="2843213" y="2349500"/>
            <a:ext cx="1081087" cy="5032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187" name="Line 19"/>
          <p:cNvSpPr>
            <a:spLocks noChangeShapeType="1"/>
          </p:cNvSpPr>
          <p:nvPr/>
        </p:nvSpPr>
        <p:spPr bwMode="auto">
          <a:xfrm flipV="1">
            <a:off x="4787900" y="1484313"/>
            <a:ext cx="0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188" name="Line 20"/>
          <p:cNvSpPr>
            <a:spLocks noChangeShapeType="1"/>
          </p:cNvSpPr>
          <p:nvPr/>
        </p:nvSpPr>
        <p:spPr bwMode="auto">
          <a:xfrm flipV="1">
            <a:off x="5724525" y="2420938"/>
            <a:ext cx="1008063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189" name="Line 21"/>
          <p:cNvSpPr>
            <a:spLocks noChangeShapeType="1"/>
          </p:cNvSpPr>
          <p:nvPr/>
        </p:nvSpPr>
        <p:spPr bwMode="auto">
          <a:xfrm>
            <a:off x="5795963" y="3429000"/>
            <a:ext cx="1152525" cy="936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190" name="Line 22"/>
          <p:cNvSpPr>
            <a:spLocks noChangeShapeType="1"/>
          </p:cNvSpPr>
          <p:nvPr/>
        </p:nvSpPr>
        <p:spPr bwMode="auto">
          <a:xfrm>
            <a:off x="4932363" y="3644900"/>
            <a:ext cx="0" cy="16557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191" name="Line 23"/>
          <p:cNvSpPr>
            <a:spLocks noChangeShapeType="1"/>
          </p:cNvSpPr>
          <p:nvPr/>
        </p:nvSpPr>
        <p:spPr bwMode="auto">
          <a:xfrm flipH="1">
            <a:off x="2339975" y="3500438"/>
            <a:ext cx="1800225" cy="10810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8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91" name="Picture 7" descr="P9280009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512" y="404664"/>
            <a:ext cx="4464496" cy="36728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992" name="Picture 8" descr="P928001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2470944"/>
            <a:ext cx="4824536" cy="39103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2864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40" name="Picture 8" descr="P9280019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0648"/>
            <a:ext cx="4824536" cy="39604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4039" name="Picture 7" descr="P928001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79912" y="2564904"/>
            <a:ext cx="5041255" cy="40324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706297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58" name="Picture 14" descr="P928000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8" y="333375"/>
            <a:ext cx="4194175" cy="3146425"/>
          </a:xfrm>
          <a:noFill/>
          <a:ln/>
        </p:spPr>
      </p:pic>
      <p:pic>
        <p:nvPicPr>
          <p:cNvPr id="57359" name="Picture 15" descr="P928000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3438" y="3357563"/>
            <a:ext cx="4194175" cy="3146425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1197281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7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7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43" name="Picture 7" descr="P9280008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8" y="333375"/>
            <a:ext cx="4194175" cy="3146425"/>
          </a:xfrm>
          <a:noFill/>
          <a:ln/>
        </p:spPr>
      </p:pic>
      <p:pic>
        <p:nvPicPr>
          <p:cNvPr id="65544" name="Picture 8" descr="P928001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3438" y="3500438"/>
            <a:ext cx="4194175" cy="3146425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415335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2987824" y="692696"/>
            <a:ext cx="3456384" cy="1431925"/>
          </a:xfrm>
        </p:spPr>
        <p:txBody>
          <a:bodyPr/>
          <a:lstStyle/>
          <a:p>
            <a:r>
              <a:rPr lang="uk-UA" sz="5400" b="1" dirty="0">
                <a:solidFill>
                  <a:schemeClr val="tx1"/>
                </a:solidFill>
              </a:rPr>
              <a:t>МСОП</a:t>
            </a:r>
            <a:endParaRPr lang="ru-RU" sz="5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163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1835696" y="267494"/>
            <a:ext cx="6851104" cy="1399032"/>
          </a:xfrm>
        </p:spPr>
        <p:txBody>
          <a:bodyPr>
            <a:normAutofit/>
          </a:bodyPr>
          <a:lstStyle/>
          <a:p>
            <a:r>
              <a:rPr lang="uk-UA" sz="7200" b="1" dirty="0" err="1">
                <a:solidFill>
                  <a:schemeClr val="tx1"/>
                </a:solidFill>
              </a:rPr>
              <a:t>Грінпіс</a:t>
            </a:r>
            <a:endParaRPr lang="ru-RU" sz="7200" b="1" dirty="0">
              <a:solidFill>
                <a:schemeClr val="tx1"/>
              </a:solidFill>
            </a:endParaRPr>
          </a:p>
        </p:txBody>
      </p:sp>
      <p:pic>
        <p:nvPicPr>
          <p:cNvPr id="48136" name="Picture 8" descr="greenpeace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71600" y="1565275"/>
            <a:ext cx="6696025" cy="4645025"/>
          </a:xfrm>
        </p:spPr>
      </p:pic>
    </p:spTree>
    <p:extLst>
      <p:ext uri="{BB962C8B-B14F-4D97-AF65-F5344CB8AC3E}">
        <p14:creationId xmlns:p14="http://schemas.microsoft.com/office/powerpoint/2010/main" val="23093483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813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5400" b="1" dirty="0">
                <a:solidFill>
                  <a:schemeClr val="tx1"/>
                </a:solidFill>
              </a:rPr>
              <a:t>Заповідники і заказники</a:t>
            </a:r>
            <a:endParaRPr lang="ru-RU" sz="5400" b="1" dirty="0">
              <a:solidFill>
                <a:schemeClr val="tx1"/>
              </a:solidFill>
            </a:endParaRPr>
          </a:p>
        </p:txBody>
      </p:sp>
      <p:pic>
        <p:nvPicPr>
          <p:cNvPr id="115717" name="Picture 5" descr="sysel-obecny-1949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14500" y="1982788"/>
            <a:ext cx="5715000" cy="3810000"/>
          </a:xfrm>
        </p:spPr>
      </p:pic>
    </p:spTree>
    <p:extLst>
      <p:ext uri="{BB962C8B-B14F-4D97-AF65-F5344CB8AC3E}">
        <p14:creationId xmlns:p14="http://schemas.microsoft.com/office/powerpoint/2010/main" val="971483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5400" b="1" dirty="0">
                <a:solidFill>
                  <a:schemeClr val="tx1"/>
                </a:solidFill>
              </a:rPr>
              <a:t>Збережемо природу Землі разом</a:t>
            </a:r>
            <a:endParaRPr lang="ru-RU" sz="5400" b="1" dirty="0">
              <a:solidFill>
                <a:schemeClr val="tx1"/>
              </a:solidFill>
            </a:endParaRPr>
          </a:p>
        </p:txBody>
      </p:sp>
      <p:pic>
        <p:nvPicPr>
          <p:cNvPr id="6" name="Без имени_0001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091675" y="1988840"/>
            <a:ext cx="6000791" cy="4500594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91674" y="1988840"/>
            <a:ext cx="6000792" cy="4465968"/>
          </a:xfr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6998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8313" y="2565400"/>
            <a:ext cx="8229600" cy="1143000"/>
          </a:xfrm>
        </p:spPr>
        <p:txBody>
          <a:bodyPr>
            <a:noAutofit/>
          </a:bodyPr>
          <a:lstStyle/>
          <a:p>
            <a:r>
              <a:rPr lang="uk-UA" sz="7200" dirty="0">
                <a:solidFill>
                  <a:schemeClr val="tx1"/>
                </a:solidFill>
              </a:rPr>
              <a:t>Займи позицію </a:t>
            </a:r>
            <a:br>
              <a:rPr lang="uk-UA" sz="7200" dirty="0">
                <a:solidFill>
                  <a:schemeClr val="tx1"/>
                </a:solidFill>
              </a:rPr>
            </a:br>
            <a:r>
              <a:rPr lang="uk-UA" sz="7200" dirty="0">
                <a:solidFill>
                  <a:schemeClr val="tx1"/>
                </a:solidFill>
              </a:rPr>
              <a:t>“Природа моя – </a:t>
            </a:r>
            <a:r>
              <a:rPr lang="uk-UA" sz="7200" dirty="0" smtClean="0">
                <a:solidFill>
                  <a:schemeClr val="tx1"/>
                </a:solidFill>
              </a:rPr>
              <a:t>   чи </a:t>
            </a:r>
            <a:r>
              <a:rPr lang="uk-UA" sz="7200" dirty="0">
                <a:solidFill>
                  <a:schemeClr val="tx1"/>
                </a:solidFill>
              </a:rPr>
              <a:t>наша”</a:t>
            </a:r>
            <a:endParaRPr lang="ru-RU" sz="7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4957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dirty="0">
                <a:solidFill>
                  <a:schemeClr val="tx1"/>
                </a:solidFill>
              </a:rPr>
              <a:t>І </a:t>
            </a:r>
            <a:r>
              <a:rPr lang="uk-UA" sz="5400" dirty="0" smtClean="0">
                <a:solidFill>
                  <a:schemeClr val="tx1"/>
                </a:solidFill>
              </a:rPr>
              <a:t>група       “Повітря</a:t>
            </a:r>
            <a:r>
              <a:rPr lang="uk-UA" sz="5400" dirty="0">
                <a:solidFill>
                  <a:schemeClr val="tx1"/>
                </a:solidFill>
              </a:rPr>
              <a:t>”</a:t>
            </a:r>
            <a:endParaRPr lang="ru-RU" sz="5400" dirty="0">
              <a:solidFill>
                <a:schemeClr val="tx1"/>
              </a:solidFill>
            </a:endParaRPr>
          </a:p>
        </p:txBody>
      </p:sp>
      <p:pic>
        <p:nvPicPr>
          <p:cNvPr id="9223" name="Picture 7" descr="0_5f498_ac407fa3_XL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484784"/>
            <a:ext cx="7704856" cy="49699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8993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7" name="Picture 5" descr="20120607113708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48680"/>
            <a:ext cx="8064896" cy="583264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879051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7" name="Picture 7" descr="musor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576" y="764704"/>
            <a:ext cx="7704856" cy="5400600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7958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395288" y="2420938"/>
            <a:ext cx="8291512" cy="1425575"/>
          </a:xfrm>
        </p:spPr>
        <p:txBody>
          <a:bodyPr>
            <a:noAutofit/>
          </a:bodyPr>
          <a:lstStyle/>
          <a:p>
            <a:r>
              <a:rPr lang="uk-UA" sz="6600" dirty="0">
                <a:solidFill>
                  <a:schemeClr val="tx1"/>
                </a:solidFill>
              </a:rPr>
              <a:t>Гра “Мікрофон”</a:t>
            </a:r>
            <a:br>
              <a:rPr lang="uk-UA" sz="6600" dirty="0">
                <a:solidFill>
                  <a:schemeClr val="tx1"/>
                </a:solidFill>
              </a:rPr>
            </a:br>
            <a:r>
              <a:rPr lang="uk-UA" sz="6600" dirty="0">
                <a:solidFill>
                  <a:schemeClr val="tx1"/>
                </a:solidFill>
              </a:rPr>
              <a:t>Якби я був мером?</a:t>
            </a:r>
            <a:endParaRPr lang="ru-RU" sz="6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226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Ярк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149</Words>
  <Application>Microsoft Office PowerPoint</Application>
  <PresentationFormat>Экран (4:3)</PresentationFormat>
  <Paragraphs>55</Paragraphs>
  <Slides>47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47</vt:i4>
      </vt:variant>
    </vt:vector>
  </HeadingPairs>
  <TitlesOfParts>
    <vt:vector size="49" baseType="lpstr">
      <vt:lpstr>Тема Office</vt:lpstr>
      <vt:lpstr>Яркая</vt:lpstr>
      <vt:lpstr>       Урок природознавства у 4 класі   Підготувала  Коляда В.М.    </vt:lpstr>
      <vt:lpstr>“Збережемо природу Землі разом”</vt:lpstr>
      <vt:lpstr>             </vt:lpstr>
      <vt:lpstr>Презентация PowerPoint</vt:lpstr>
      <vt:lpstr>Займи позицію  “Природа моя –    чи наша”</vt:lpstr>
      <vt:lpstr>І група       “Повітря”</vt:lpstr>
      <vt:lpstr>Презентация PowerPoint</vt:lpstr>
      <vt:lpstr>Презентация PowerPoint</vt:lpstr>
      <vt:lpstr>Гра “Мікрофон” Якби я був мером?</vt:lpstr>
      <vt:lpstr>ІІ група              “Вода”</vt:lpstr>
      <vt:lpstr>“Ще назва є, а річки вже немає…”</vt:lpstr>
      <vt:lpstr>ІІІ група    “Рослини”</vt:lpstr>
      <vt:lpstr>“Помста природи”</vt:lpstr>
      <vt:lpstr>ІV група    “Тварини”</vt:lpstr>
      <vt:lpstr>Презентация PowerPoint</vt:lpstr>
      <vt:lpstr>Червона книга України</vt:lpstr>
      <vt:lpstr>Гра “ Встав пропущену букву”</vt:lpstr>
      <vt:lpstr>П ДСН ЖН К</vt:lpstr>
      <vt:lpstr>Б РВ Н К</vt:lpstr>
      <vt:lpstr>Ф    ЛКА </vt:lpstr>
      <vt:lpstr>К НВ Л Я </vt:lpstr>
      <vt:lpstr> ПР Л СКА</vt:lpstr>
      <vt:lpstr>К В ЛА</vt:lpstr>
      <vt:lpstr>КУРАЙ</vt:lpstr>
      <vt:lpstr>Гра  “Слова – анаграми”</vt:lpstr>
      <vt:lpstr>КУСБАР</vt:lpstr>
      <vt:lpstr>КЕЛЕЛА</vt:lpstr>
      <vt:lpstr>КИЛМЕТЕ</vt:lpstr>
      <vt:lpstr>ЛІЕПКАН</vt:lpstr>
      <vt:lpstr>ОВСА </vt:lpstr>
      <vt:lpstr>ВАЖУРЕЛЬ </vt:lpstr>
      <vt:lpstr>ТЯЛЕД </vt:lpstr>
      <vt:lpstr>ВОХРАХ</vt:lpstr>
      <vt:lpstr>ЩІЯКРА </vt:lpstr>
      <vt:lpstr>“ Поетична сторінка”</vt:lpstr>
      <vt:lpstr>Зупинися людино! Подумай!  Будь обережною!</vt:lpstr>
      <vt:lpstr>Гра «Встанови кордон»</vt:lpstr>
      <vt:lpstr>Конституція України</vt:lpstr>
      <vt:lpstr>“Кожна людина зобов’язана берегти і примножувати природу”</vt:lpstr>
      <vt:lpstr>Презентация PowerPoint</vt:lpstr>
      <vt:lpstr>Презентация PowerPoint</vt:lpstr>
      <vt:lpstr>Презентация PowerPoint</vt:lpstr>
      <vt:lpstr>Презентация PowerPoint</vt:lpstr>
      <vt:lpstr>МСОП</vt:lpstr>
      <vt:lpstr>Грінпіс</vt:lpstr>
      <vt:lpstr>Заповідники і заказники</vt:lpstr>
      <vt:lpstr>Збережемо природу Землі разом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Урок природознавства у 4 класі   Підготувала  Коляда В.М.    </dc:title>
  <dc:creator>Администратор</dc:creator>
  <cp:lastModifiedBy>Admin</cp:lastModifiedBy>
  <cp:revision>5</cp:revision>
  <dcterms:created xsi:type="dcterms:W3CDTF">2017-02-22T17:54:20Z</dcterms:created>
  <dcterms:modified xsi:type="dcterms:W3CDTF">2017-02-22T18:46:32Z</dcterms:modified>
</cp:coreProperties>
</file>