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70" r:id="rId10"/>
    <p:sldId id="264" r:id="rId11"/>
    <p:sldId id="265" r:id="rId12"/>
    <p:sldId id="266" r:id="rId13"/>
    <p:sldId id="271" r:id="rId14"/>
    <p:sldId id="267" r:id="rId15"/>
    <p:sldId id="268" r:id="rId16"/>
    <p:sldId id="269"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8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26.04.2017</a:t>
            </a:fld>
            <a:endParaRPr lang="ru-RU"/>
          </a:p>
        </p:txBody>
      </p:sp>
      <p:sp>
        <p:nvSpPr>
          <p:cNvPr id="8" name="Slide Number Placeholder 7"/>
          <p:cNvSpPr>
            <a:spLocks noGrp="1"/>
          </p:cNvSpPr>
          <p:nvPr>
            <p:ph type="sldNum" sz="quarter" idx="11"/>
          </p:nvPr>
        </p:nvSpPr>
        <p:spPr/>
        <p:txBody>
          <a:bodyPr/>
          <a:lstStyle/>
          <a:p>
            <a:fld id="{B19B0651-EE4F-4900-A07F-96A6BFA9D0F0}"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26.04.2017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26.04.2017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10"/>
          </p:nvPr>
        </p:nvSpPr>
        <p:spPr/>
        <p:txBody>
          <a:bodyPr/>
          <a:lstStyle/>
          <a:p>
            <a:fld id="{B4C71EC6-210F-42DE-9C53-41977AD35B3D}" type="datetimeFigureOut">
              <a:rPr lang="ru-RU" smtClean="0"/>
              <a:t>26.04.2017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26.04.2017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5" name="Date Placeholder 4"/>
          <p:cNvSpPr>
            <a:spLocks noGrp="1"/>
          </p:cNvSpPr>
          <p:nvPr>
            <p:ph type="dt" sz="half" idx="10"/>
          </p:nvPr>
        </p:nvSpPr>
        <p:spPr/>
        <p:txBody>
          <a:bodyPr/>
          <a:lstStyle/>
          <a:p>
            <a:fld id="{B4C71EC6-210F-42DE-9C53-41977AD35B3D}" type="datetimeFigureOut">
              <a:rPr lang="ru-RU" smtClean="0"/>
              <a:t>26.04.2017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365760" y="1600200"/>
            <a:ext cx="4041648" cy="452628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26.04.2017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457200" y="2212848"/>
            <a:ext cx="4041648" cy="391363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26.04.2017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26.04.2017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26.04.2017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ru-RU" smtClean="0"/>
              <a:t>Образец заголовка</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26.04.2017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4C71EC6-210F-42DE-9C53-41977AD35B3D}" type="datetimeFigureOut">
              <a:rPr lang="ru-RU" smtClean="0"/>
              <a:t>26.04.2017</a:t>
            </a:fld>
            <a:endParaRPr lang="ru-RU"/>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ru-RU"/>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19B0651-EE4F-4900-A07F-96A6BFA9D0F0}" type="slidenum">
              <a:rPr lang="ru-RU" smtClean="0"/>
              <a:t>‹#›</a:t>
            </a:fld>
            <a:endParaRPr lang="ru-RU"/>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28.jpeg"/><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44.png"/><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50000">
              <a:schemeClr val="accent5">
                <a:lumMod val="20000"/>
                <a:lumOff val="80000"/>
              </a:schemeClr>
            </a:gs>
            <a:gs pos="76000">
              <a:schemeClr val="bg1">
                <a:tint val="90000"/>
                <a:shade val="90000"/>
                <a:satMod val="200000"/>
              </a:schemeClr>
            </a:gs>
            <a:gs pos="92000">
              <a:schemeClr val="bg1">
                <a:tint val="90000"/>
                <a:shade val="70000"/>
                <a:satMod val="250000"/>
              </a:schemeClr>
            </a:gs>
          </a:gsLst>
          <a:lin ang="27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71800" y="1556792"/>
            <a:ext cx="5686400" cy="2592288"/>
          </a:xfrm>
        </p:spPr>
        <p:txBody>
          <a:bodyPr/>
          <a:lstStyle/>
          <a:p>
            <a:r>
              <a:rPr lang="uk-UA" sz="4400" dirty="0" smtClean="0">
                <a:solidFill>
                  <a:srgbClr val="C00000"/>
                </a:solidFill>
              </a:rPr>
              <a:t>Весела подорож до міста звуків. Автоматизація звука </a:t>
            </a:r>
            <a:r>
              <a:rPr lang="en-US" sz="4400" dirty="0" smtClean="0">
                <a:solidFill>
                  <a:srgbClr val="C00000"/>
                </a:solidFill>
              </a:rPr>
              <a:t>[C]</a:t>
            </a:r>
            <a:r>
              <a:rPr lang="uk-UA" sz="4400" dirty="0" smtClean="0">
                <a:solidFill>
                  <a:srgbClr val="C00000"/>
                </a:solidFill>
              </a:rPr>
              <a:t> в мовленні.</a:t>
            </a:r>
            <a:endParaRPr lang="ru-RU" sz="4400" dirty="0">
              <a:solidFill>
                <a:srgbClr val="C00000"/>
              </a:solidFill>
            </a:endParaRPr>
          </a:p>
        </p:txBody>
      </p:sp>
      <p:sp>
        <p:nvSpPr>
          <p:cNvPr id="3" name="Подзаголовок 2"/>
          <p:cNvSpPr>
            <a:spLocks noGrp="1"/>
          </p:cNvSpPr>
          <p:nvPr>
            <p:ph type="subTitle" idx="1"/>
          </p:nvPr>
        </p:nvSpPr>
        <p:spPr>
          <a:xfrm>
            <a:off x="4211960" y="4802088"/>
            <a:ext cx="4716568" cy="1219200"/>
          </a:xfrm>
        </p:spPr>
        <p:txBody>
          <a:bodyPr/>
          <a:lstStyle/>
          <a:p>
            <a:r>
              <a:rPr lang="uk-UA" i="1" dirty="0" smtClean="0">
                <a:solidFill>
                  <a:srgbClr val="0070C0"/>
                </a:solidFill>
                <a:latin typeface="Times New Roman" panose="02020603050405020304" pitchFamily="18" charset="0"/>
                <a:cs typeface="Times New Roman" panose="02020603050405020304" pitchFamily="18" charset="0"/>
              </a:rPr>
              <a:t>Презентацію до логопедичного заняття підготувала вчитель-логопед </a:t>
            </a:r>
            <a:r>
              <a:rPr lang="uk-UA" i="1" dirty="0">
                <a:solidFill>
                  <a:srgbClr val="0070C0"/>
                </a:solidFill>
                <a:latin typeface="Times New Roman" panose="02020603050405020304" pitchFamily="18" charset="0"/>
                <a:cs typeface="Times New Roman" panose="02020603050405020304" pitchFamily="18" charset="0"/>
              </a:rPr>
              <a:t>С</a:t>
            </a:r>
            <a:r>
              <a:rPr lang="uk-UA" i="1" dirty="0" smtClean="0">
                <a:solidFill>
                  <a:srgbClr val="0070C0"/>
                </a:solidFill>
                <a:latin typeface="Times New Roman" panose="02020603050405020304" pitchFamily="18" charset="0"/>
                <a:cs typeface="Times New Roman" panose="02020603050405020304" pitchFamily="18" charset="0"/>
              </a:rPr>
              <a:t>мірнова В.О.</a:t>
            </a:r>
            <a:endParaRPr lang="ru-RU" i="1" dirty="0">
              <a:solidFill>
                <a:srgbClr val="0070C0"/>
              </a:solidFill>
              <a:latin typeface="Times New Roman" panose="02020603050405020304" pitchFamily="18" charset="0"/>
              <a:cs typeface="Times New Roman" panose="02020603050405020304" pitchFamily="18" charset="0"/>
            </a:endParaRPr>
          </a:p>
        </p:txBody>
      </p:sp>
      <p:pic>
        <p:nvPicPr>
          <p:cNvPr id="2050" name="Picture 2" descr="https://previews.123rf.com/images/iostephy/iostephy1406/iostephy140600011/29138661-Toy-train-with-children-who-greet-on-rails-and-lawn-editable-The--Stock-Photo.jpg"/>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1518" y="3573016"/>
            <a:ext cx="4104458" cy="281628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19672" y="404664"/>
            <a:ext cx="6624736" cy="923330"/>
          </a:xfrm>
          <a:prstGeom prst="rect">
            <a:avLst/>
          </a:prstGeom>
          <a:noFill/>
        </p:spPr>
        <p:txBody>
          <a:bodyPr wrap="square" rtlCol="0">
            <a:spAutoFit/>
          </a:bodyPr>
          <a:lstStyle/>
          <a:p>
            <a:pPr algn="ctr"/>
            <a:r>
              <a:rPr lang="uk-UA" dirty="0" err="1" smtClean="0"/>
              <a:t>Знам’янська</a:t>
            </a:r>
            <a:r>
              <a:rPr lang="uk-UA" dirty="0" smtClean="0"/>
              <a:t> спеціальна загальноосвітня </a:t>
            </a:r>
          </a:p>
          <a:p>
            <a:pPr algn="ctr"/>
            <a:r>
              <a:rPr lang="uk-UA" dirty="0" smtClean="0"/>
              <a:t>школа-інтернат  І-ІІІ ступенів</a:t>
            </a:r>
          </a:p>
          <a:p>
            <a:pPr algn="ctr"/>
            <a:r>
              <a:rPr lang="uk-UA" dirty="0" smtClean="0"/>
              <a:t>Кіровоградської обласної ради</a:t>
            </a:r>
            <a:endParaRPr lang="ru-RU" dirty="0"/>
          </a:p>
        </p:txBody>
      </p:sp>
      <p:pic>
        <p:nvPicPr>
          <p:cNvPr id="2052" name="Picture 4" descr="http://img1.liveinternet.ru/images/attach/c/7/96/26/96026429_large_solnyshko.jpg"/>
          <p:cNvPicPr>
            <a:picLocks noChangeAspect="1" noChangeArrowheads="1"/>
          </p:cNvPicPr>
          <p:nvPr/>
        </p:nvPicPr>
        <p:blipFill>
          <a:blip r:embed="rId3">
            <a:clrChange>
              <a:clrFrom>
                <a:srgbClr val="FCFEFF"/>
              </a:clrFrom>
              <a:clrTo>
                <a:srgbClr val="FCFEFF">
                  <a:alpha val="0"/>
                </a:srgbClr>
              </a:clrTo>
            </a:clrChange>
            <a:extLst>
              <a:ext uri="{28A0092B-C50C-407E-A947-70E740481C1C}">
                <a14:useLocalDpi xmlns:a14="http://schemas.microsoft.com/office/drawing/2010/main" val="0"/>
              </a:ext>
            </a:extLst>
          </a:blip>
          <a:srcRect/>
          <a:stretch>
            <a:fillRect/>
          </a:stretch>
        </p:blipFill>
        <p:spPr bwMode="auto">
          <a:xfrm>
            <a:off x="107504" y="938723"/>
            <a:ext cx="2954783" cy="19897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0343695"/>
      </p:ext>
    </p:extLst>
  </p:cSld>
  <p:clrMapOvr>
    <a:masterClrMapping/>
  </p:clrMapOvr>
  <p:transition spd="slow">
    <p:wheel spokes="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548679"/>
            <a:ext cx="6192688" cy="984885"/>
          </a:xfrm>
          <a:prstGeom prst="rect">
            <a:avLst/>
          </a:prstGeom>
          <a:noFill/>
        </p:spPr>
        <p:txBody>
          <a:bodyPr wrap="square" rtlCol="0">
            <a:spAutoFit/>
          </a:bodyPr>
          <a:lstStyle/>
          <a:p>
            <a:pPr algn="ctr"/>
            <a:r>
              <a:rPr lang="uk-UA" sz="4000" b="1" i="1" dirty="0">
                <a:solidFill>
                  <a:srgbClr val="7030A0"/>
                </a:solidFill>
                <a:latin typeface="Monotype Corsiva" panose="03010101010201010101" pitchFamily="66" charset="0"/>
              </a:rPr>
              <a:t>Вимова звука в </a:t>
            </a:r>
            <a:r>
              <a:rPr lang="uk-UA" sz="4000" b="1" i="1" dirty="0" err="1" smtClean="0">
                <a:solidFill>
                  <a:srgbClr val="7030A0"/>
                </a:solidFill>
                <a:latin typeface="Monotype Corsiva" panose="03010101010201010101" pitchFamily="66" charset="0"/>
              </a:rPr>
              <a:t>чистомовці</a:t>
            </a:r>
            <a:r>
              <a:rPr lang="uk-UA" sz="4000" b="1" i="1" dirty="0">
                <a:solidFill>
                  <a:srgbClr val="7030A0"/>
                </a:solidFill>
                <a:latin typeface="Monotype Corsiva" panose="03010101010201010101" pitchFamily="66" charset="0"/>
              </a:rPr>
              <a:t>.</a:t>
            </a:r>
            <a:endParaRPr lang="ru-RU" sz="4000" b="1" dirty="0">
              <a:solidFill>
                <a:srgbClr val="7030A0"/>
              </a:solidFill>
              <a:latin typeface="Monotype Corsiva" panose="03010101010201010101" pitchFamily="66" charset="0"/>
            </a:endParaRPr>
          </a:p>
          <a:p>
            <a:pPr algn="ctr"/>
            <a:endParaRPr lang="ru-RU" dirty="0"/>
          </a:p>
        </p:txBody>
      </p:sp>
      <p:pic>
        <p:nvPicPr>
          <p:cNvPr id="3" name="Рисунок 2" descr="http://cdn-nus-1.pinme.ru/tumb/600/photo/99/7c14/997c140f67fd335512c78b0aafa149a7.jpeg"/>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40152" y="1266889"/>
            <a:ext cx="3024336" cy="1731933"/>
          </a:xfrm>
          <a:prstGeom prst="rect">
            <a:avLst/>
          </a:prstGeom>
          <a:noFill/>
          <a:ln>
            <a:noFill/>
          </a:ln>
        </p:spPr>
      </p:pic>
      <p:sp>
        <p:nvSpPr>
          <p:cNvPr id="4" name="TextBox 3"/>
          <p:cNvSpPr txBox="1"/>
          <p:nvPr/>
        </p:nvSpPr>
        <p:spPr>
          <a:xfrm>
            <a:off x="611560" y="2276872"/>
            <a:ext cx="6264696" cy="3539430"/>
          </a:xfrm>
          <a:prstGeom prst="rect">
            <a:avLst/>
          </a:prstGeom>
          <a:noFill/>
        </p:spPr>
        <p:txBody>
          <a:bodyPr wrap="square" rtlCol="0">
            <a:spAutoFit/>
          </a:bodyPr>
          <a:lstStyle/>
          <a:p>
            <a:r>
              <a:rPr lang="uk-UA" sz="3200" dirty="0" err="1">
                <a:latin typeface="Times New Roman" panose="02020603050405020304" pitchFamily="18" charset="0"/>
                <a:cs typeface="Times New Roman" panose="02020603050405020304" pitchFamily="18" charset="0"/>
              </a:rPr>
              <a:t>Са-са-са</a:t>
            </a:r>
            <a:r>
              <a:rPr lang="uk-UA" sz="3200" dirty="0">
                <a:latin typeface="Times New Roman" panose="02020603050405020304" pitchFamily="18" charset="0"/>
                <a:cs typeface="Times New Roman" panose="02020603050405020304" pitchFamily="18" charset="0"/>
              </a:rPr>
              <a:t> - прилетіла в сад оса.</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Су-су-су – я вам меду принесу.</a:t>
            </a:r>
            <a:endParaRPr lang="ru-RU" sz="3200" dirty="0">
              <a:latin typeface="Times New Roman" panose="02020603050405020304" pitchFamily="18" charset="0"/>
              <a:cs typeface="Times New Roman" panose="02020603050405020304" pitchFamily="18" charset="0"/>
            </a:endParaRPr>
          </a:p>
          <a:p>
            <a:r>
              <a:rPr lang="uk-UA" sz="3200" dirty="0" err="1">
                <a:latin typeface="Times New Roman" panose="02020603050405020304" pitchFamily="18" charset="0"/>
                <a:cs typeface="Times New Roman" panose="02020603050405020304" pitchFamily="18" charset="0"/>
              </a:rPr>
              <a:t>Са-са-са</a:t>
            </a:r>
            <a:r>
              <a:rPr lang="uk-UA" sz="3200" dirty="0">
                <a:latin typeface="Times New Roman" panose="02020603050405020304" pitchFamily="18" charset="0"/>
                <a:cs typeface="Times New Roman" panose="02020603050405020304" pitchFamily="18" charset="0"/>
              </a:rPr>
              <a:t> – не приносить мед оса.</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Сі-сі-сі – ми не віримо осі.</a:t>
            </a:r>
            <a:endParaRPr lang="ru-RU" sz="3200" dirty="0">
              <a:latin typeface="Times New Roman" panose="02020603050405020304" pitchFamily="18" charset="0"/>
              <a:cs typeface="Times New Roman" panose="02020603050405020304" pitchFamily="18" charset="0"/>
            </a:endParaRPr>
          </a:p>
          <a:p>
            <a:r>
              <a:rPr lang="uk-UA" sz="3200" dirty="0" err="1">
                <a:latin typeface="Times New Roman" panose="02020603050405020304" pitchFamily="18" charset="0"/>
                <a:cs typeface="Times New Roman" panose="02020603050405020304" pitchFamily="18" charset="0"/>
              </a:rPr>
              <a:t>Си-си-си</a:t>
            </a:r>
            <a:r>
              <a:rPr lang="uk-UA" sz="3200" dirty="0">
                <a:latin typeface="Times New Roman" panose="02020603050405020304" pitchFamily="18" charset="0"/>
                <a:cs typeface="Times New Roman" panose="02020603050405020304" pitchFamily="18" charset="0"/>
              </a:rPr>
              <a:t> – не злякались ми оси.</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Су-су-су – геть погнали ми осу.</a:t>
            </a:r>
            <a:endParaRPr lang="ru-RU" sz="3200" dirty="0">
              <a:latin typeface="Times New Roman" panose="02020603050405020304" pitchFamily="18" charset="0"/>
              <a:cs typeface="Times New Roman" panose="02020603050405020304" pitchFamily="18" charset="0"/>
            </a:endParaRPr>
          </a:p>
          <a:p>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8901295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2"/>
          <a:srcRect l="10737" t="23931" r="10093" b="16881"/>
          <a:stretch/>
        </p:blipFill>
        <p:spPr bwMode="auto">
          <a:xfrm>
            <a:off x="2195736" y="2173695"/>
            <a:ext cx="4968552" cy="3199521"/>
          </a:xfrm>
          <a:prstGeom prst="rect">
            <a:avLst/>
          </a:prstGeom>
          <a:ln>
            <a:noFill/>
          </a:ln>
          <a:extLst>
            <a:ext uri="{53640926-AAD7-44D8-BBD7-CCE9431645EC}">
              <a14:shadowObscured xmlns:a14="http://schemas.microsoft.com/office/drawing/2010/main"/>
            </a:ext>
          </a:extLst>
        </p:spPr>
      </p:pic>
      <p:pic>
        <p:nvPicPr>
          <p:cNvPr id="3" name="Рисунок 2" descr="D:\Документи\Документы рабочий стол\логопед. картинки\d15d6ea9d2d6.jpg"/>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9512" y="1311921"/>
            <a:ext cx="1728192" cy="1641867"/>
          </a:xfrm>
          <a:prstGeom prst="rect">
            <a:avLst/>
          </a:prstGeom>
          <a:noFill/>
          <a:ln>
            <a:noFill/>
          </a:ln>
        </p:spPr>
      </p:pic>
      <p:pic>
        <p:nvPicPr>
          <p:cNvPr id="4" name="Рисунок 3" descr="C:\Users\Asus\Desktop\Документи різне\Дистанційне\hello_html_m2619962c.jpg"/>
          <p:cNvPicPr/>
          <p:nvPr/>
        </p:nvPicPr>
        <p:blipFill>
          <a:blip r:embed="rId4"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7092280" y="1466291"/>
            <a:ext cx="1944216" cy="1414808"/>
          </a:xfrm>
          <a:prstGeom prst="rect">
            <a:avLst/>
          </a:prstGeom>
          <a:noFill/>
          <a:ln>
            <a:noFill/>
          </a:ln>
        </p:spPr>
      </p:pic>
      <p:pic>
        <p:nvPicPr>
          <p:cNvPr id="5" name="Рисунок 4" descr="http://static9.depositphotos.com/1526816/1076/v/950/depositphotos_10764248-stock-illustration-leaf.jpg"/>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07904" y="5446601"/>
            <a:ext cx="1368152" cy="1332017"/>
          </a:xfrm>
          <a:prstGeom prst="rect">
            <a:avLst/>
          </a:prstGeom>
          <a:noFill/>
          <a:ln>
            <a:noFill/>
          </a:ln>
        </p:spPr>
      </p:pic>
      <p:sp>
        <p:nvSpPr>
          <p:cNvPr id="6" name="TextBox 5"/>
          <p:cNvSpPr txBox="1"/>
          <p:nvPr/>
        </p:nvSpPr>
        <p:spPr>
          <a:xfrm>
            <a:off x="2195736" y="450146"/>
            <a:ext cx="5580620" cy="1723549"/>
          </a:xfrm>
          <a:prstGeom prst="rect">
            <a:avLst/>
          </a:prstGeom>
          <a:noFill/>
        </p:spPr>
        <p:txBody>
          <a:bodyPr wrap="square" rtlCol="0">
            <a:spAutoFit/>
          </a:bodyPr>
          <a:lstStyle/>
          <a:p>
            <a:r>
              <a:rPr lang="uk-UA" sz="4400" b="1" dirty="0">
                <a:solidFill>
                  <a:srgbClr val="00B050"/>
                </a:solidFill>
                <a:latin typeface="Monotype Corsiva" panose="03010101010201010101" pitchFamily="66" charset="0"/>
                <a:cs typeface="Times New Roman" panose="02020603050405020304" pitchFamily="18" charset="0"/>
              </a:rPr>
              <a:t>Дидактична гра «Дощик, Сонечко, Листочок».</a:t>
            </a:r>
            <a:endParaRPr lang="ru-RU" sz="4400" b="1" dirty="0">
              <a:solidFill>
                <a:srgbClr val="00B050"/>
              </a:solidFill>
              <a:latin typeface="Monotype Corsiva" panose="03010101010201010101" pitchFamily="66" charset="0"/>
              <a:cs typeface="Times New Roman" panose="02020603050405020304" pitchFamily="18" charset="0"/>
            </a:endParaRPr>
          </a:p>
          <a:p>
            <a:endParaRPr lang="ru-RU" dirty="0"/>
          </a:p>
        </p:txBody>
      </p:sp>
    </p:spTree>
    <p:extLst>
      <p:ext uri="{BB962C8B-B14F-4D97-AF65-F5344CB8AC3E}">
        <p14:creationId xmlns:p14="http://schemas.microsoft.com/office/powerpoint/2010/main" val="356113820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64967" y="167243"/>
            <a:ext cx="4824536" cy="1200329"/>
          </a:xfrm>
          <a:prstGeom prst="rect">
            <a:avLst/>
          </a:prstGeom>
          <a:noFill/>
        </p:spPr>
        <p:txBody>
          <a:bodyPr wrap="square" rtlCol="0">
            <a:spAutoFit/>
          </a:bodyPr>
          <a:lstStyle/>
          <a:p>
            <a:pPr algn="ctr"/>
            <a:r>
              <a:rPr lang="uk-UA" sz="3600" b="1" i="1" dirty="0" err="1">
                <a:solidFill>
                  <a:srgbClr val="00B050"/>
                </a:solidFill>
                <a:latin typeface="Monotype Corsiva" panose="03010101010201010101" pitchFamily="66" charset="0"/>
              </a:rPr>
              <a:t>Фізкультхвилинка</a:t>
            </a:r>
            <a:r>
              <a:rPr lang="uk-UA" sz="3600" b="1" i="1" dirty="0">
                <a:solidFill>
                  <a:srgbClr val="00B050"/>
                </a:solidFill>
                <a:latin typeface="Monotype Corsiva" panose="03010101010201010101" pitchFamily="66" charset="0"/>
              </a:rPr>
              <a:t>.</a:t>
            </a:r>
            <a:endParaRPr lang="ru-RU" sz="3600" dirty="0">
              <a:solidFill>
                <a:srgbClr val="00B050"/>
              </a:solidFill>
              <a:latin typeface="Monotype Corsiva" panose="03010101010201010101" pitchFamily="66" charset="0"/>
            </a:endParaRPr>
          </a:p>
          <a:p>
            <a:pPr algn="ctr"/>
            <a:endParaRPr lang="ru-RU" sz="3600" dirty="0">
              <a:solidFill>
                <a:srgbClr val="00B050"/>
              </a:solidFill>
              <a:latin typeface="Monotype Corsiva" panose="03010101010201010101" pitchFamily="66" charset="0"/>
            </a:endParaRPr>
          </a:p>
        </p:txBody>
      </p:sp>
      <p:pic>
        <p:nvPicPr>
          <p:cNvPr id="3" name="Рисунок 2" descr="http://www.masteriza.com/uploads/product/4700/4723/feja_romashka.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1087870"/>
            <a:ext cx="2952328" cy="4357354"/>
          </a:xfrm>
          <a:prstGeom prst="ellipse">
            <a:avLst/>
          </a:prstGeom>
          <a:noFill/>
          <a:ln>
            <a:noFill/>
          </a:ln>
        </p:spPr>
      </p:pic>
      <p:sp>
        <p:nvSpPr>
          <p:cNvPr id="4" name="Прямоугольник 3"/>
          <p:cNvSpPr/>
          <p:nvPr/>
        </p:nvSpPr>
        <p:spPr>
          <a:xfrm>
            <a:off x="3193902" y="1196752"/>
            <a:ext cx="4834481" cy="3046988"/>
          </a:xfrm>
          <a:prstGeom prst="rect">
            <a:avLst/>
          </a:prstGeom>
        </p:spPr>
        <p:txBody>
          <a:bodyPr wrap="square">
            <a:spAutoFit/>
          </a:bodyPr>
          <a:lstStyle/>
          <a:p>
            <a:r>
              <a:rPr lang="uk-UA" sz="3200" dirty="0">
                <a:latin typeface="Times New Roman" panose="02020603050405020304" pitchFamily="18" charset="0"/>
                <a:cs typeface="Times New Roman" panose="02020603050405020304" pitchFamily="18" charset="0"/>
              </a:rPr>
              <a:t>Ми квіточки чарівні</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Розквітаємо на весні,</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До сонечка потягнулись</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І росичкою умились,</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Подивились вправо, вліво:</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 Ой, яка земля красива!</a:t>
            </a:r>
            <a:endParaRPr lang="ru-RU" sz="3200" dirty="0">
              <a:latin typeface="Times New Roman" panose="02020603050405020304" pitchFamily="18" charset="0"/>
              <a:cs typeface="Times New Roman" panose="02020603050405020304" pitchFamily="18" charset="0"/>
            </a:endParaRPr>
          </a:p>
        </p:txBody>
      </p:sp>
      <p:pic>
        <p:nvPicPr>
          <p:cNvPr id="1026" name="Picture 2" descr="http://ua.kursoviks.com.ua/d/871080/d/%D1%81%D1%82%D1%80%D1%83%D0%BA%D1%82%D1%83%D1%80%D0%B0_%D0%BC%D0%B0%D0%B3%D1%96%D1%81%D1%82%D0%B5%D1%80%D1%81%D1%8C%D0%BA%D0%BE%D1%97_%D1%80%D0%BE%D0%B1%D0%BE%D1%82%D0%B8_.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84240" y="4306788"/>
            <a:ext cx="1873866" cy="2276872"/>
          </a:xfrm>
          <a:prstGeom prst="rect">
            <a:avLst/>
          </a:prstGeom>
          <a:noFill/>
          <a:extLst>
            <a:ext uri="{909E8E84-426E-40DD-AFC4-6F175D3DCCD1}">
              <a14:hiddenFill xmlns:a14="http://schemas.microsoft.com/office/drawing/2010/main">
                <a:solidFill>
                  <a:srgbClr val="FFFFFF"/>
                </a:solidFill>
              </a14:hiddenFill>
            </a:ext>
          </a:extLst>
        </p:spPr>
      </p:pic>
      <p:pic>
        <p:nvPicPr>
          <p:cNvPr id="5" name="SAPNA_-_Tanec_cvetov.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99792" y="5301208"/>
            <a:ext cx="609600" cy="609600"/>
          </a:xfrm>
          <a:prstGeom prst="rect">
            <a:avLst/>
          </a:prstGeom>
        </p:spPr>
      </p:pic>
    </p:spTree>
    <p:extLst>
      <p:ext uri="{BB962C8B-B14F-4D97-AF65-F5344CB8AC3E}">
        <p14:creationId xmlns:p14="http://schemas.microsoft.com/office/powerpoint/2010/main" val="164145203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612"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50305" y="404664"/>
            <a:ext cx="4536504" cy="707886"/>
          </a:xfrm>
          <a:prstGeom prst="rect">
            <a:avLst/>
          </a:prstGeom>
          <a:noFill/>
        </p:spPr>
        <p:txBody>
          <a:bodyPr wrap="square" rtlCol="0">
            <a:spAutoFit/>
          </a:bodyPr>
          <a:lstStyle/>
          <a:p>
            <a:pPr algn="ctr"/>
            <a:r>
              <a:rPr lang="uk-UA" sz="4000" b="1" dirty="0" smtClean="0">
                <a:solidFill>
                  <a:srgbClr val="00B050"/>
                </a:solidFill>
                <a:latin typeface="Monotype Corsiva" panose="03010101010201010101" pitchFamily="66" charset="0"/>
              </a:rPr>
              <a:t>Лист Феї квітів</a:t>
            </a:r>
            <a:endParaRPr lang="ru-RU" sz="4000" b="1" dirty="0">
              <a:solidFill>
                <a:srgbClr val="00B050"/>
              </a:solidFill>
              <a:latin typeface="Monotype Corsiva" panose="03010101010201010101" pitchFamily="66" charset="0"/>
            </a:endParaRPr>
          </a:p>
        </p:txBody>
      </p:sp>
      <p:pic>
        <p:nvPicPr>
          <p:cNvPr id="3" name="Рисунок 2" descr="http://img0.liveinternet.ru/images/attach/c/4/78/898/78898460_large_002.png"/>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050995"/>
            <a:ext cx="5760640" cy="5476091"/>
          </a:xfrm>
          <a:prstGeom prst="rect">
            <a:avLst/>
          </a:prstGeom>
          <a:noFill/>
          <a:ln>
            <a:noFill/>
          </a:ln>
        </p:spPr>
      </p:pic>
      <p:sp>
        <p:nvSpPr>
          <p:cNvPr id="4" name="Прямоугольник 3"/>
          <p:cNvSpPr/>
          <p:nvPr/>
        </p:nvSpPr>
        <p:spPr>
          <a:xfrm>
            <a:off x="2450304" y="2132856"/>
            <a:ext cx="4891463" cy="3539430"/>
          </a:xfrm>
          <a:prstGeom prst="rect">
            <a:avLst/>
          </a:prstGeom>
        </p:spPr>
        <p:txBody>
          <a:bodyPr wrap="square">
            <a:spAutoFit/>
          </a:bodyPr>
          <a:lstStyle/>
          <a:p>
            <a:r>
              <a:rPr lang="uk-UA" dirty="0"/>
              <a:t>«</a:t>
            </a:r>
            <a:r>
              <a:rPr lang="uk-UA" sz="3200" dirty="0">
                <a:latin typeface="Times New Roman" panose="02020603050405020304" pitchFamily="18" charset="0"/>
                <a:cs typeface="Times New Roman" panose="02020603050405020304" pitchFamily="18" charset="0"/>
              </a:rPr>
              <a:t>Не треба зривати квіти, адже рослини не встигають розмножуватися.  Їх з кожним роком стає все менше. Бережіть красу весняної природи!»</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803134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19672" y="476672"/>
            <a:ext cx="6192688" cy="830997"/>
          </a:xfrm>
          <a:prstGeom prst="rect">
            <a:avLst/>
          </a:prstGeom>
          <a:noFill/>
        </p:spPr>
        <p:txBody>
          <a:bodyPr wrap="square" rtlCol="0">
            <a:spAutoFit/>
          </a:bodyPr>
          <a:lstStyle/>
          <a:p>
            <a:pPr algn="ctr"/>
            <a:r>
              <a:rPr lang="uk-UA" sz="4800" b="1" dirty="0" smtClean="0">
                <a:solidFill>
                  <a:srgbClr val="0070C0"/>
                </a:solidFill>
                <a:latin typeface="Monotype Corsiva" panose="03010101010201010101" pitchFamily="66" charset="0"/>
              </a:rPr>
              <a:t>В гостях  у сонечка</a:t>
            </a:r>
            <a:endParaRPr lang="ru-RU" sz="4800" b="1" dirty="0">
              <a:solidFill>
                <a:srgbClr val="0070C0"/>
              </a:solidFill>
              <a:latin typeface="Monotype Corsiva" panose="03010101010201010101" pitchFamily="66" charset="0"/>
            </a:endParaRPr>
          </a:p>
        </p:txBody>
      </p:sp>
      <p:pic>
        <p:nvPicPr>
          <p:cNvPr id="1036" name="Picture 12" descr="http://stockfresh.com/files/l/loopall/m/75/230829_stock-photo-red-ladybir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124744"/>
            <a:ext cx="2084641" cy="2229562"/>
          </a:xfrm>
          <a:prstGeom prst="ellipse">
            <a:avLst/>
          </a:prstGeom>
          <a:noFill/>
          <a:extLst>
            <a:ext uri="{909E8E84-426E-40DD-AFC4-6F175D3DCCD1}">
              <a14:hiddenFill xmlns:a14="http://schemas.microsoft.com/office/drawing/2010/main">
                <a:solidFill>
                  <a:srgbClr val="FFFFFF"/>
                </a:solidFill>
              </a14:hiddenFill>
            </a:ext>
          </a:extLst>
        </p:spPr>
      </p:pic>
      <p:pic>
        <p:nvPicPr>
          <p:cNvPr id="10" name="Picture 2" descr="http://s41.radikal.ru/i094/0912/14/57ed2ccc3c13t.jpg"/>
          <p:cNvPicPr>
            <a:picLocks noChangeAspect="1" noChangeArrowheads="1"/>
          </p:cNvPicPr>
          <p:nvPr/>
        </p:nvPicPr>
        <p:blipFill rotWithShape="1">
          <a:blip r:embed="rId3">
            <a:extLst>
              <a:ext uri="{28A0092B-C50C-407E-A947-70E740481C1C}">
                <a14:useLocalDpi xmlns:a14="http://schemas.microsoft.com/office/drawing/2010/main" val="0"/>
              </a:ext>
            </a:extLst>
          </a:blip>
          <a:srcRect r="8894" b="4504"/>
          <a:stretch/>
        </p:blipFill>
        <p:spPr bwMode="auto">
          <a:xfrm>
            <a:off x="179512" y="3508467"/>
            <a:ext cx="4338918" cy="3320044"/>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733730" y="1584591"/>
            <a:ext cx="4079592" cy="4031873"/>
          </a:xfrm>
          <a:prstGeom prst="rect">
            <a:avLst/>
          </a:prstGeom>
        </p:spPr>
        <p:txBody>
          <a:bodyPr wrap="square">
            <a:spAutoFit/>
          </a:bodyPr>
          <a:lstStyle/>
          <a:p>
            <a:r>
              <a:rPr lang="uk-UA" sz="3200" dirty="0">
                <a:latin typeface="Times New Roman" panose="02020603050405020304" pitchFamily="18" charset="0"/>
                <a:cs typeface="Times New Roman" panose="02020603050405020304" pitchFamily="18" charset="0"/>
              </a:rPr>
              <a:t>Сонечко вгору</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Повзе по травинці.</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Чорний горошок </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У нього на спинці.</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Грає проміння </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Довкола яскраве.</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Сонечко сонцю</a:t>
            </a:r>
            <a:endParaRPr lang="ru-RU" sz="3200" dirty="0">
              <a:latin typeface="Times New Roman" panose="02020603050405020304" pitchFamily="18" charset="0"/>
              <a:cs typeface="Times New Roman" panose="02020603050405020304" pitchFamily="18" charset="0"/>
            </a:endParaRPr>
          </a:p>
          <a:p>
            <a:r>
              <a:rPr lang="uk-UA" sz="3200" dirty="0">
                <a:latin typeface="Times New Roman" panose="02020603050405020304" pitchFamily="18" charset="0"/>
                <a:cs typeface="Times New Roman" panose="02020603050405020304" pitchFamily="18" charset="0"/>
              </a:rPr>
              <a:t>Всміхнулось ласкаво.</a:t>
            </a:r>
            <a:endParaRPr lang="ru-RU"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08264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95736" y="476672"/>
            <a:ext cx="5616624" cy="769441"/>
          </a:xfrm>
          <a:prstGeom prst="rect">
            <a:avLst/>
          </a:prstGeom>
          <a:noFill/>
        </p:spPr>
        <p:txBody>
          <a:bodyPr wrap="square" rtlCol="0">
            <a:spAutoFit/>
          </a:bodyPr>
          <a:lstStyle/>
          <a:p>
            <a:pPr algn="ctr"/>
            <a:r>
              <a:rPr lang="uk-UA" sz="4400" b="1" dirty="0" smtClean="0">
                <a:solidFill>
                  <a:srgbClr val="00B050"/>
                </a:solidFill>
                <a:latin typeface="Monotype Corsiva" panose="03010101010201010101" pitchFamily="66" charset="0"/>
              </a:rPr>
              <a:t>Цікаві покупки</a:t>
            </a:r>
            <a:endParaRPr lang="ru-RU" sz="4400" b="1" dirty="0">
              <a:solidFill>
                <a:srgbClr val="00B050"/>
              </a:solidFill>
              <a:latin typeface="Monotype Corsiva" panose="03010101010201010101" pitchFamily="66" charset="0"/>
            </a:endParaRPr>
          </a:p>
        </p:txBody>
      </p:sp>
      <p:pic>
        <p:nvPicPr>
          <p:cNvPr id="1026" name="Picture 2" descr="https://www.chitalnya.ru/upload3/134/ef9eb33f99253b145d8227f9cbaa46c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1628800"/>
            <a:ext cx="3096344" cy="2786710"/>
          </a:xfrm>
          <a:prstGeom prst="ellipse">
            <a:avLst/>
          </a:prstGeom>
          <a:noFill/>
          <a:extLst>
            <a:ext uri="{909E8E84-426E-40DD-AFC4-6F175D3DCCD1}">
              <a14:hiddenFill xmlns:a14="http://schemas.microsoft.com/office/drawing/2010/main">
                <a:solidFill>
                  <a:srgbClr val="FFFFFF"/>
                </a:solidFill>
              </a14:hiddenFill>
            </a:ext>
          </a:extLst>
        </p:spPr>
      </p:pic>
      <p:pic>
        <p:nvPicPr>
          <p:cNvPr id="6" name="Рисунок 5" descr="D:\Документи\Документы рабочий стол\логопед. картинки\Зроби покупку\11252555_1061134103951007_1324798434061564563_n.jpg"/>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3707" r="11124"/>
          <a:stretch/>
        </p:blipFill>
        <p:spPr bwMode="auto">
          <a:xfrm>
            <a:off x="1016823" y="3645024"/>
            <a:ext cx="3657600" cy="3039745"/>
          </a:xfrm>
          <a:prstGeom prst="rect">
            <a:avLst/>
          </a:prstGeom>
          <a:noFill/>
          <a:ln>
            <a:noFill/>
          </a:ln>
        </p:spPr>
      </p:pic>
      <p:pic>
        <p:nvPicPr>
          <p:cNvPr id="7" name="Рисунок 6" descr="D:\Документи\Документы рабочий стол\логопед. картинки\1365958531-1.jpg"/>
          <p:cNvPicPr/>
          <p:nvPr/>
        </p:nvPicPr>
        <p:blipFill rotWithShape="1">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l="10092" r="15903"/>
          <a:stretch/>
        </p:blipFill>
        <p:spPr bwMode="auto">
          <a:xfrm>
            <a:off x="3059832" y="3543747"/>
            <a:ext cx="1296144" cy="871763"/>
          </a:xfrm>
          <a:prstGeom prst="rect">
            <a:avLst/>
          </a:prstGeom>
          <a:noFill/>
          <a:ln>
            <a:noFill/>
          </a:ln>
          <a:extLst>
            <a:ext uri="{53640926-AAD7-44D8-BBD7-CCE9431645EC}">
              <a14:shadowObscured xmlns:a14="http://schemas.microsoft.com/office/drawing/2010/main"/>
            </a:ext>
          </a:extLst>
        </p:spPr>
      </p:pic>
      <p:pic>
        <p:nvPicPr>
          <p:cNvPr id="8" name="Рисунок 7" descr="https://im2-tub-ua.yandex.net/i?id=1df1391e32bd960531638e1d6b6fbdff-l&amp;n=13"/>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40786" y="3507354"/>
            <a:ext cx="1088395" cy="957473"/>
          </a:xfrm>
          <a:prstGeom prst="rect">
            <a:avLst/>
          </a:prstGeom>
          <a:noFill/>
          <a:ln>
            <a:noFill/>
          </a:ln>
        </p:spPr>
      </p:pic>
      <p:pic>
        <p:nvPicPr>
          <p:cNvPr id="9" name="Рисунок 8" descr="D:\Документи\Документы рабочий стол\логопед. картинки\i (16).jpg"/>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3731" y="472742"/>
            <a:ext cx="1656184" cy="1546741"/>
          </a:xfrm>
          <a:prstGeom prst="rect">
            <a:avLst/>
          </a:prstGeom>
          <a:noFill/>
          <a:ln>
            <a:noFill/>
          </a:ln>
        </p:spPr>
      </p:pic>
      <p:pic>
        <p:nvPicPr>
          <p:cNvPr id="10" name="Рисунок 9" descr="https://im1-tub-ua.yandex.net/i?id=341afd60a3026dddc78445f90b6a52d6-l&amp;n=13"/>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04604" y="1772816"/>
            <a:ext cx="2006600" cy="1331595"/>
          </a:xfrm>
          <a:prstGeom prst="rect">
            <a:avLst/>
          </a:prstGeom>
          <a:noFill/>
          <a:ln>
            <a:noFill/>
          </a:ln>
        </p:spPr>
      </p:pic>
      <p:pic>
        <p:nvPicPr>
          <p:cNvPr id="11" name="Рисунок 10" descr="http://www.coollady.ru/pic/0002/chesnok/09.jpg"/>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55560" y="4869160"/>
            <a:ext cx="1512168" cy="1490737"/>
          </a:xfrm>
          <a:prstGeom prst="rect">
            <a:avLst/>
          </a:prstGeom>
          <a:noFill/>
          <a:ln>
            <a:noFill/>
          </a:ln>
        </p:spPr>
      </p:pic>
      <p:pic>
        <p:nvPicPr>
          <p:cNvPr id="12" name="Рисунок 11" descr="http://pandia.ru/text/77/488/images/image010_29.jpg"/>
          <p:cNvPicPr/>
          <p:nvPr/>
        </p:nvPicPr>
        <p:blipFill>
          <a:blip r:embed="rId9">
            <a:clrChange>
              <a:clrFrom>
                <a:srgbClr val="FDFDF5"/>
              </a:clrFrom>
              <a:clrTo>
                <a:srgbClr val="FDFDF5">
                  <a:alpha val="0"/>
                </a:srgbClr>
              </a:clrTo>
            </a:clrChange>
            <a:extLst>
              <a:ext uri="{28A0092B-C50C-407E-A947-70E740481C1C}">
                <a14:useLocalDpi xmlns:a14="http://schemas.microsoft.com/office/drawing/2010/main" val="0"/>
              </a:ext>
            </a:extLst>
          </a:blip>
          <a:srcRect/>
          <a:stretch>
            <a:fillRect/>
          </a:stretch>
        </p:blipFill>
        <p:spPr bwMode="auto">
          <a:xfrm>
            <a:off x="361823" y="2244275"/>
            <a:ext cx="1310000" cy="1356805"/>
          </a:xfrm>
          <a:prstGeom prst="rect">
            <a:avLst/>
          </a:prstGeom>
          <a:noFill/>
          <a:ln>
            <a:noFill/>
          </a:ln>
        </p:spPr>
      </p:pic>
      <p:pic>
        <p:nvPicPr>
          <p:cNvPr id="13" name="Рисунок 12" descr="http://vsemagi.ru/files/images/Obereg-belye-boby.jpg"/>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67728" y="4302125"/>
            <a:ext cx="2327275" cy="1746250"/>
          </a:xfrm>
          <a:prstGeom prst="rect">
            <a:avLst/>
          </a:prstGeom>
          <a:noFill/>
          <a:ln>
            <a:noFill/>
          </a:ln>
        </p:spPr>
      </p:pic>
    </p:spTree>
    <p:extLst>
      <p:ext uri="{BB962C8B-B14F-4D97-AF65-F5344CB8AC3E}">
        <p14:creationId xmlns:p14="http://schemas.microsoft.com/office/powerpoint/2010/main" val="1791516972"/>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63688" y="620688"/>
            <a:ext cx="6192688" cy="830997"/>
          </a:xfrm>
          <a:prstGeom prst="rect">
            <a:avLst/>
          </a:prstGeom>
          <a:noFill/>
        </p:spPr>
        <p:txBody>
          <a:bodyPr wrap="square" rtlCol="0">
            <a:spAutoFit/>
          </a:bodyPr>
          <a:lstStyle/>
          <a:p>
            <a:pPr algn="ctr"/>
            <a:r>
              <a:rPr lang="uk-UA" sz="4800" b="1" dirty="0" smtClean="0">
                <a:solidFill>
                  <a:srgbClr val="FF0000"/>
                </a:solidFill>
                <a:latin typeface="Monotype Corsiva" panose="03010101010201010101" pitchFamily="66" charset="0"/>
              </a:rPr>
              <a:t>Подарунок  Сонечку</a:t>
            </a:r>
            <a:endParaRPr lang="ru-RU" sz="4800" b="1" dirty="0">
              <a:solidFill>
                <a:srgbClr val="FF0000"/>
              </a:solidFill>
              <a:latin typeface="Monotype Corsiva" panose="03010101010201010101" pitchFamily="66" charset="0"/>
            </a:endParaRPr>
          </a:p>
        </p:txBody>
      </p:sp>
      <p:pic>
        <p:nvPicPr>
          <p:cNvPr id="4098" name="Picture 2" descr="https://im0-tub-ua.yandex.net/i?id=cee10b904f8186bc5e33503be26b4a7a&amp;n=33&amp;h=215&amp;w=15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6289" y="2060848"/>
            <a:ext cx="3054478" cy="432048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gbooks.in.ua/images/kanc/2948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757" r="29762"/>
          <a:stretch/>
        </p:blipFill>
        <p:spPr bwMode="auto">
          <a:xfrm>
            <a:off x="956513" y="4437112"/>
            <a:ext cx="1152128" cy="2083104"/>
          </a:xfrm>
          <a:prstGeom prst="rect">
            <a:avLst/>
          </a:prstGeom>
          <a:noFill/>
          <a:extLst>
            <a:ext uri="{909E8E84-426E-40DD-AFC4-6F175D3DCCD1}">
              <a14:hiddenFill xmlns:a14="http://schemas.microsoft.com/office/drawing/2010/main">
                <a:solidFill>
                  <a:srgbClr val="FFFFFF"/>
                </a:solidFill>
              </a14:hiddenFill>
            </a:ext>
          </a:extLst>
        </p:spPr>
      </p:pic>
      <p:pic>
        <p:nvPicPr>
          <p:cNvPr id="6" name="Рисунок 5" descr="http://uploads.likengo.ru/uploads/albums/c1/cc/ab5f44e5289709820f74b506df21.jpg"/>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3928" y="5223162"/>
            <a:ext cx="1516584" cy="1217434"/>
          </a:xfrm>
          <a:prstGeom prst="rect">
            <a:avLst/>
          </a:prstGeom>
          <a:noFill/>
          <a:ln>
            <a:noFill/>
          </a:ln>
        </p:spPr>
      </p:pic>
      <p:pic>
        <p:nvPicPr>
          <p:cNvPr id="7" name="Рисунок 6" descr="http://www.upakovka-kazan.ru/upload/iblock/26b/26b03752e6ec7200306de075d90f1bbd.png"/>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08641" y="1844824"/>
            <a:ext cx="2726348" cy="2941067"/>
          </a:xfrm>
          <a:prstGeom prst="rect">
            <a:avLst/>
          </a:prstGeom>
          <a:noFill/>
          <a:ln>
            <a:noFill/>
          </a:ln>
        </p:spPr>
      </p:pic>
      <p:pic>
        <p:nvPicPr>
          <p:cNvPr id="8" name="Picture 12" descr="http://stockfresh.com/files/l/loopall/m/75/230829_stock-photo-red-ladybird.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9512" y="188640"/>
            <a:ext cx="2084641" cy="2229562"/>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188344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p:nvPr/>
        </p:nvPicPr>
        <p:blipFill rotWithShape="1">
          <a:blip r:embed="rId4"/>
          <a:srcRect l="25642" t="27991" r="14901" b="57265"/>
          <a:stretch/>
        </p:blipFill>
        <p:spPr bwMode="auto">
          <a:xfrm>
            <a:off x="395536" y="3560084"/>
            <a:ext cx="8496944" cy="2016224"/>
          </a:xfrm>
          <a:prstGeom prst="rect">
            <a:avLst/>
          </a:prstGeom>
          <a:ln>
            <a:noFill/>
          </a:ln>
          <a:extLst>
            <a:ext uri="{53640926-AAD7-44D8-BBD7-CCE9431645EC}">
              <a14:shadowObscured xmlns:a14="http://schemas.microsoft.com/office/drawing/2010/main"/>
            </a:ext>
          </a:extLst>
        </p:spPr>
      </p:pic>
      <p:sp>
        <p:nvSpPr>
          <p:cNvPr id="3" name="TextBox 2"/>
          <p:cNvSpPr txBox="1"/>
          <p:nvPr/>
        </p:nvSpPr>
        <p:spPr>
          <a:xfrm>
            <a:off x="1254874" y="520646"/>
            <a:ext cx="7056784" cy="830997"/>
          </a:xfrm>
          <a:prstGeom prst="rect">
            <a:avLst/>
          </a:prstGeom>
          <a:noFill/>
        </p:spPr>
        <p:txBody>
          <a:bodyPr wrap="square" rtlCol="0">
            <a:spAutoFit/>
          </a:bodyPr>
          <a:lstStyle/>
          <a:p>
            <a:pPr algn="ctr"/>
            <a:r>
              <a:rPr lang="uk-UA" sz="4800" b="1" dirty="0" smtClean="0">
                <a:solidFill>
                  <a:srgbClr val="00B050"/>
                </a:solidFill>
                <a:latin typeface="Monotype Corsiva" panose="03010101010201010101" pitchFamily="66" charset="0"/>
                <a:cs typeface="Times New Roman" panose="02020603050405020304" pitchFamily="18" charset="0"/>
              </a:rPr>
              <a:t>Зачароване слово</a:t>
            </a:r>
            <a:endParaRPr lang="ru-RU" sz="4800" b="1" dirty="0">
              <a:solidFill>
                <a:srgbClr val="00B050"/>
              </a:solidFill>
              <a:latin typeface="Monotype Corsiva" panose="03010101010201010101" pitchFamily="66" charset="0"/>
              <a:cs typeface="Times New Roman" panose="02020603050405020304" pitchFamily="18" charset="0"/>
            </a:endParaRPr>
          </a:p>
        </p:txBody>
      </p:sp>
      <p:sp>
        <p:nvSpPr>
          <p:cNvPr id="4" name="TextBox 3"/>
          <p:cNvSpPr txBox="1"/>
          <p:nvPr/>
        </p:nvSpPr>
        <p:spPr>
          <a:xfrm>
            <a:off x="2123728" y="1757134"/>
            <a:ext cx="5328592" cy="1815882"/>
          </a:xfrm>
          <a:prstGeom prst="rect">
            <a:avLst/>
          </a:prstGeom>
          <a:noFill/>
        </p:spPr>
        <p:txBody>
          <a:bodyPr wrap="square" rtlCol="0">
            <a:spAutoFit/>
          </a:bodyPr>
          <a:lstStyle/>
          <a:p>
            <a:pPr lvl="0"/>
            <a:r>
              <a:rPr lang="uk-UA" sz="2800" dirty="0"/>
              <a:t>П</a:t>
            </a:r>
            <a:r>
              <a:rPr lang="uk-UA" sz="2800" dirty="0" smtClean="0"/>
              <a:t>рочитайте </a:t>
            </a:r>
            <a:r>
              <a:rPr lang="uk-UA" sz="2800" dirty="0"/>
              <a:t>слово, дивлячись на букви та виділяючи перші літери слів – малюнків.</a:t>
            </a:r>
            <a:endParaRPr lang="ru-RU" sz="2800" dirty="0"/>
          </a:p>
          <a:p>
            <a:endParaRPr lang="ru-RU" sz="2800" dirty="0"/>
          </a:p>
        </p:txBody>
      </p:sp>
      <p:pic>
        <p:nvPicPr>
          <p:cNvPr id="5" name="Antonio_Vivaldi_Vesna_Mart_-_Allegro_Prishla_Vesna.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514128" y="5877272"/>
            <a:ext cx="609600" cy="609600"/>
          </a:xfrm>
          <a:prstGeom prst="rect">
            <a:avLst/>
          </a:prstGeom>
        </p:spPr>
      </p:pic>
    </p:spTree>
    <p:extLst>
      <p:ext uri="{BB962C8B-B14F-4D97-AF65-F5344CB8AC3E}">
        <p14:creationId xmlns:p14="http://schemas.microsoft.com/office/powerpoint/2010/main" val="233094355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7166"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Users\Asus\Desktop\2017_04_01\табличка.jpg"/>
          <p:cNvPicPr/>
          <p:nvPr/>
        </p:nvPicPr>
        <p:blipFill rotWithShape="1">
          <a:blip r:embed="rId2" cstate="print">
            <a:extLst>
              <a:ext uri="{28A0092B-C50C-407E-A947-70E740481C1C}">
                <a14:useLocalDpi xmlns:a14="http://schemas.microsoft.com/office/drawing/2010/main" val="0"/>
              </a:ext>
            </a:extLst>
          </a:blip>
          <a:srcRect l="25482" r="47022"/>
          <a:stretch/>
        </p:blipFill>
        <p:spPr bwMode="auto">
          <a:xfrm rot="5400000">
            <a:off x="3599636" y="-423171"/>
            <a:ext cx="1800715" cy="7632850"/>
          </a:xfrm>
          <a:prstGeom prst="rect">
            <a:avLst/>
          </a:prstGeom>
          <a:noFill/>
          <a:ln>
            <a:noFill/>
          </a:ln>
          <a:extLst>
            <a:ext uri="{53640926-AAD7-44D8-BBD7-CCE9431645EC}">
              <a14:shadowObscured xmlns:a14="http://schemas.microsoft.com/office/drawing/2010/main"/>
            </a:ext>
          </a:extLst>
        </p:spPr>
      </p:pic>
      <p:sp>
        <p:nvSpPr>
          <p:cNvPr id="3" name="TextBox 2"/>
          <p:cNvSpPr txBox="1"/>
          <p:nvPr/>
        </p:nvSpPr>
        <p:spPr>
          <a:xfrm>
            <a:off x="1547664" y="404664"/>
            <a:ext cx="6624736" cy="830997"/>
          </a:xfrm>
          <a:prstGeom prst="rect">
            <a:avLst/>
          </a:prstGeom>
          <a:noFill/>
        </p:spPr>
        <p:txBody>
          <a:bodyPr wrap="square" rtlCol="0">
            <a:spAutoFit/>
          </a:bodyPr>
          <a:lstStyle/>
          <a:p>
            <a:pPr algn="ctr"/>
            <a:r>
              <a:rPr lang="uk-UA" sz="4800" b="1" dirty="0" smtClean="0">
                <a:solidFill>
                  <a:srgbClr val="00B050"/>
                </a:solidFill>
                <a:latin typeface="Monotype Corsiva" panose="03010101010201010101" pitchFamily="66" charset="0"/>
              </a:rPr>
              <a:t>Прикмети весни</a:t>
            </a:r>
            <a:endParaRPr lang="ru-RU" sz="4800" b="1" dirty="0">
              <a:solidFill>
                <a:srgbClr val="00B050"/>
              </a:solidFill>
              <a:latin typeface="Monotype Corsiva" panose="03010101010201010101" pitchFamily="66" charset="0"/>
            </a:endParaRPr>
          </a:p>
        </p:txBody>
      </p:sp>
      <p:sp>
        <p:nvSpPr>
          <p:cNvPr id="5" name="TextBox 4"/>
          <p:cNvSpPr txBox="1"/>
          <p:nvPr/>
        </p:nvSpPr>
        <p:spPr>
          <a:xfrm>
            <a:off x="1799691" y="1586147"/>
            <a:ext cx="6120682" cy="1077218"/>
          </a:xfrm>
          <a:prstGeom prst="rect">
            <a:avLst/>
          </a:prstGeom>
          <a:noFill/>
        </p:spPr>
        <p:txBody>
          <a:bodyPr wrap="square" rtlCol="0">
            <a:spAutoFit/>
          </a:bodyPr>
          <a:lstStyle/>
          <a:p>
            <a:pPr lvl="0"/>
            <a:r>
              <a:rPr lang="uk-UA" sz="3200" dirty="0">
                <a:latin typeface="Times New Roman" panose="02020603050405020304" pitchFamily="18" charset="0"/>
                <a:cs typeface="Times New Roman" panose="02020603050405020304" pitchFamily="18" charset="0"/>
              </a:rPr>
              <a:t>Склади розповідь за табличкою.</a:t>
            </a:r>
            <a:endParaRPr lang="ru-RU" sz="3200" dirty="0">
              <a:latin typeface="Times New Roman" panose="02020603050405020304" pitchFamily="18" charset="0"/>
              <a:cs typeface="Times New Roman" panose="02020603050405020304" pitchFamily="18" charset="0"/>
            </a:endParaRPr>
          </a:p>
          <a:p>
            <a:endParaRPr lang="ru-RU" sz="32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2843808" y="4797152"/>
            <a:ext cx="3960440" cy="1477328"/>
          </a:xfrm>
          <a:prstGeom prst="rect">
            <a:avLst/>
          </a:prstGeom>
          <a:noFill/>
        </p:spPr>
        <p:txBody>
          <a:bodyPr wrap="square" rtlCol="0">
            <a:spAutoFit/>
          </a:bodyPr>
          <a:lstStyle/>
          <a:p>
            <a:pPr lvl="0"/>
            <a:r>
              <a:rPr lang="uk-UA" dirty="0" smtClean="0"/>
              <a:t>1. Весна</a:t>
            </a:r>
            <a:r>
              <a:rPr lang="uk-UA" dirty="0"/>
              <a:t>.</a:t>
            </a:r>
            <a:endParaRPr lang="ru-RU" dirty="0"/>
          </a:p>
          <a:p>
            <a:pPr lvl="0"/>
            <a:r>
              <a:rPr lang="uk-UA" dirty="0" smtClean="0"/>
              <a:t>2. Світить </a:t>
            </a:r>
            <a:r>
              <a:rPr lang="uk-UA" dirty="0"/>
              <a:t>сонечко.</a:t>
            </a:r>
            <a:endParaRPr lang="ru-RU" dirty="0"/>
          </a:p>
          <a:p>
            <a:pPr lvl="0"/>
            <a:r>
              <a:rPr lang="uk-UA" dirty="0" smtClean="0"/>
              <a:t>3. Тануть </a:t>
            </a:r>
            <a:r>
              <a:rPr lang="uk-UA" dirty="0"/>
              <a:t>бурульки.</a:t>
            </a:r>
            <a:endParaRPr lang="ru-RU" dirty="0"/>
          </a:p>
          <a:p>
            <a:pPr lvl="0"/>
            <a:r>
              <a:rPr lang="uk-UA" dirty="0" smtClean="0"/>
              <a:t>4. З’являються </a:t>
            </a:r>
            <a:r>
              <a:rPr lang="uk-UA" dirty="0"/>
              <a:t>квіти.</a:t>
            </a:r>
            <a:endParaRPr lang="ru-RU" dirty="0"/>
          </a:p>
          <a:p>
            <a:endParaRPr lang="ru-RU" dirty="0"/>
          </a:p>
        </p:txBody>
      </p:sp>
    </p:spTree>
    <p:extLst>
      <p:ext uri="{BB962C8B-B14F-4D97-AF65-F5344CB8AC3E}">
        <p14:creationId xmlns:p14="http://schemas.microsoft.com/office/powerpoint/2010/main" val="258756723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1916832"/>
            <a:ext cx="6264696" cy="1754326"/>
          </a:xfrm>
          <a:prstGeom prst="rect">
            <a:avLst/>
          </a:prstGeom>
          <a:noFill/>
        </p:spPr>
        <p:txBody>
          <a:bodyPr wrap="square" rtlCol="0">
            <a:spAutoFit/>
          </a:bodyPr>
          <a:lstStyle/>
          <a:p>
            <a:pPr algn="ctr"/>
            <a:r>
              <a:rPr lang="uk-UA" sz="3600" dirty="0">
                <a:solidFill>
                  <a:srgbClr val="C00000"/>
                </a:solidFill>
                <a:latin typeface="Times New Roman" panose="02020603050405020304" pitchFamily="18" charset="0"/>
                <a:cs typeface="Times New Roman" panose="02020603050405020304" pitchFamily="18" charset="0"/>
              </a:rPr>
              <a:t>Визначте на слух спільний звук у словах-назвах первоцвітів. </a:t>
            </a:r>
            <a:endParaRPr lang="ru-RU" sz="3600" dirty="0">
              <a:solidFill>
                <a:srgbClr val="C00000"/>
              </a:solidFill>
              <a:latin typeface="Times New Roman" panose="02020603050405020304" pitchFamily="18" charset="0"/>
              <a:cs typeface="Times New Roman" panose="02020603050405020304" pitchFamily="18" charset="0"/>
            </a:endParaRPr>
          </a:p>
        </p:txBody>
      </p:sp>
      <p:pic>
        <p:nvPicPr>
          <p:cNvPr id="3" name="Рисунок 2" descr="C:\Documents and Settings\User\Рабочий стол\Звук З\1354724919_flowersondesktop.com_00031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11485"/>
            <a:ext cx="2448272" cy="1740411"/>
          </a:xfrm>
          <a:prstGeom prst="ellipse">
            <a:avLst/>
          </a:prstGeom>
          <a:noFill/>
          <a:ln w="9525">
            <a:noFill/>
            <a:miter lim="800000"/>
            <a:headEnd/>
            <a:tailEnd/>
          </a:ln>
        </p:spPr>
      </p:pic>
      <p:pic>
        <p:nvPicPr>
          <p:cNvPr id="4" name="Рисунок 3" descr="C:\Documents and Settings\User\Мои документы\Першоцвіти\картинки\vorohy_cont.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18" y="3611244"/>
            <a:ext cx="3096346" cy="2338036"/>
          </a:xfrm>
          <a:prstGeom prst="ellipse">
            <a:avLst/>
          </a:prstGeom>
          <a:noFill/>
          <a:ln w="9525">
            <a:noFill/>
            <a:miter lim="800000"/>
            <a:headEnd/>
            <a:tailEnd/>
          </a:ln>
        </p:spPr>
      </p:pic>
      <p:pic>
        <p:nvPicPr>
          <p:cNvPr id="5" name="Рисунок 4" descr="D:\Документи\Документы рабочий стол\логопед. картинки\Весенние цветики\57594226_1270897985_fileMBc7QL.jp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94246" y="68792"/>
            <a:ext cx="2707005" cy="1983105"/>
          </a:xfrm>
          <a:prstGeom prst="rect">
            <a:avLst/>
          </a:prstGeom>
          <a:noFill/>
          <a:ln>
            <a:noFill/>
          </a:ln>
        </p:spPr>
      </p:pic>
      <p:pic>
        <p:nvPicPr>
          <p:cNvPr id="6" name="Рисунок 5" descr="C:\Users\Asus\Desktop\Документи різне\Дистанційне\800f1b6a30946fbe3c7b574d8133c6e1.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95936" y="3789040"/>
            <a:ext cx="1584176" cy="2490723"/>
          </a:xfrm>
          <a:prstGeom prst="rect">
            <a:avLst/>
          </a:prstGeom>
          <a:noFill/>
          <a:ln>
            <a:noFill/>
          </a:ln>
        </p:spPr>
      </p:pic>
      <p:pic>
        <p:nvPicPr>
          <p:cNvPr id="7" name="Рисунок 6" descr="http://www.naturephoto-cz.com/photos/maly/%D0%A5%D0%BE%D1%85%D0%BB%D0%B0%D1%82%D0%BA%D0%B0-%D0%BF%D0%BE%D0%BB%D0%B0%D1%8F-xxx1178.jpg"/>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28184" y="3212977"/>
            <a:ext cx="2502973" cy="2736304"/>
          </a:xfrm>
          <a:prstGeom prst="ellipse">
            <a:avLst/>
          </a:prstGeom>
          <a:noFill/>
          <a:ln>
            <a:noFill/>
          </a:ln>
        </p:spPr>
      </p:pic>
    </p:spTree>
    <p:extLst>
      <p:ext uri="{BB962C8B-B14F-4D97-AF65-F5344CB8AC3E}">
        <p14:creationId xmlns:p14="http://schemas.microsoft.com/office/powerpoint/2010/main" val="23924681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404664"/>
            <a:ext cx="6984776" cy="923330"/>
          </a:xfrm>
          <a:prstGeom prst="rect">
            <a:avLst/>
          </a:prstGeom>
          <a:noFill/>
        </p:spPr>
        <p:txBody>
          <a:bodyPr wrap="square" rtlCol="0">
            <a:spAutoFit/>
          </a:bodyPr>
          <a:lstStyle/>
          <a:p>
            <a:pPr algn="ctr"/>
            <a:r>
              <a:rPr lang="uk-UA" sz="5400" b="1" dirty="0" smtClean="0">
                <a:solidFill>
                  <a:srgbClr val="00B050"/>
                </a:solidFill>
                <a:latin typeface="Monotype Corsiva" panose="03010101010201010101" pitchFamily="66" charset="0"/>
              </a:rPr>
              <a:t>Веселий потяг</a:t>
            </a:r>
            <a:endParaRPr lang="ru-RU" sz="5400" b="1" dirty="0">
              <a:solidFill>
                <a:srgbClr val="00B050"/>
              </a:solidFill>
              <a:latin typeface="Monotype Corsiva" panose="03010101010201010101" pitchFamily="66" charset="0"/>
            </a:endParaRPr>
          </a:p>
        </p:txBody>
      </p:sp>
      <p:pic>
        <p:nvPicPr>
          <p:cNvPr id="3" name="Picture 2" descr="https://previews.123rf.com/images/iostephy/iostephy1406/iostephy140600011/29138661-Toy-train-with-children-who-greet-on-rails-and-lawn-editable-The--Stock-Photo.jpg"/>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19672" y="1412776"/>
            <a:ext cx="6408712" cy="4693294"/>
          </a:xfrm>
          <a:prstGeom prst="rect">
            <a:avLst/>
          </a:prstGeom>
          <a:noFill/>
          <a:extLst/>
        </p:spPr>
      </p:pic>
    </p:spTree>
    <p:extLst>
      <p:ext uri="{BB962C8B-B14F-4D97-AF65-F5344CB8AC3E}">
        <p14:creationId xmlns:p14="http://schemas.microsoft.com/office/powerpoint/2010/main" val="7027740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rubrikator.org/addon/user-upload/205/204427/4c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6" y="2060848"/>
            <a:ext cx="4714875" cy="4076701"/>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547664" y="412103"/>
            <a:ext cx="6048672" cy="1569660"/>
          </a:xfrm>
          <a:prstGeom prst="rect">
            <a:avLst/>
          </a:prstGeom>
          <a:noFill/>
        </p:spPr>
        <p:txBody>
          <a:bodyPr wrap="square" rtlCol="0">
            <a:spAutoFit/>
          </a:bodyPr>
          <a:lstStyle/>
          <a:p>
            <a:pPr algn="ctr"/>
            <a:r>
              <a:rPr lang="uk-UA" sz="4800" b="1" dirty="0" smtClean="0">
                <a:solidFill>
                  <a:srgbClr val="7030A0"/>
                </a:solidFill>
                <a:latin typeface="Monotype Corsiva" panose="03010101010201010101" pitchFamily="66" charset="0"/>
              </a:rPr>
              <a:t>Хатинка Веселого Язичка</a:t>
            </a:r>
            <a:endParaRPr lang="ru-RU" sz="4800" b="1" dirty="0">
              <a:solidFill>
                <a:srgbClr val="7030A0"/>
              </a:solidFill>
              <a:latin typeface="Monotype Corsiva" panose="03010101010201010101" pitchFamily="66" charset="0"/>
            </a:endParaRPr>
          </a:p>
        </p:txBody>
      </p:sp>
    </p:spTree>
    <p:extLst>
      <p:ext uri="{BB962C8B-B14F-4D97-AF65-F5344CB8AC3E}">
        <p14:creationId xmlns:p14="http://schemas.microsoft.com/office/powerpoint/2010/main" val="32906496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772816"/>
            <a:ext cx="5184576" cy="3970318"/>
          </a:xfrm>
          <a:prstGeom prst="rect">
            <a:avLst/>
          </a:prstGeom>
          <a:noFill/>
        </p:spPr>
        <p:txBody>
          <a:bodyPr wrap="square" rtlCol="0">
            <a:spAutoFit/>
          </a:bodyPr>
          <a:lstStyle/>
          <a:p>
            <a:pPr algn="just"/>
            <a:r>
              <a:rPr lang="uk-UA" dirty="0">
                <a:latin typeface="Times New Roman" pitchFamily="18" charset="0"/>
                <a:cs typeface="Times New Roman" pitchFamily="18" charset="0"/>
              </a:rPr>
              <a:t>[С] </a:t>
            </a:r>
            <a:r>
              <a:rPr lang="uk-UA" dirty="0" err="1">
                <a:latin typeface="Times New Roman" pitchFamily="18" charset="0"/>
                <a:cs typeface="Times New Roman" pitchFamily="18" charset="0"/>
              </a:rPr>
              <a:t>–губи</a:t>
            </a:r>
            <a:r>
              <a:rPr lang="uk-UA" dirty="0">
                <a:latin typeface="Times New Roman" pitchFamily="18" charset="0"/>
                <a:cs typeface="Times New Roman" pitchFamily="18" charset="0"/>
              </a:rPr>
              <a:t> напіввідкриті в легку посмішку; зуби злегка розкриті;, кінчик язика широкий та торкається нижнього ряду зубів, бічні краї язика притиснуті до верхніх корінних зубів, спинка язика злегка вигнута, посередині язика утворюється поздовжній жолобок, по якому йде холодний видихуваний струмінь повітря. М’яке піднебіння підняте до задньої стінки гортані та закриває прохід повітря через ніс. Голосові зв’язки не вібрують, тобто звук вимовляється без участі голосу. Звук </a:t>
            </a:r>
            <a:r>
              <a:rPr lang="ru-RU" dirty="0">
                <a:latin typeface="Times New Roman" pitchFamily="18" charset="0"/>
                <a:cs typeface="Times New Roman" pitchFamily="18" charset="0"/>
              </a:rPr>
              <a:t>[</a:t>
            </a:r>
            <a:r>
              <a:rPr lang="uk-UA" dirty="0">
                <a:latin typeface="Times New Roman" pitchFamily="18" charset="0"/>
                <a:cs typeface="Times New Roman" pitchFamily="18" charset="0"/>
              </a:rPr>
              <a:t>С</a:t>
            </a:r>
            <a:r>
              <a:rPr lang="ru-RU" dirty="0">
                <a:latin typeface="Times New Roman" pitchFamily="18" charset="0"/>
                <a:cs typeface="Times New Roman" pitchFamily="18" charset="0"/>
              </a:rPr>
              <a:t>]</a:t>
            </a:r>
            <a:r>
              <a:rPr lang="uk-UA" dirty="0">
                <a:latin typeface="Times New Roman" pitchFamily="18" charset="0"/>
                <a:cs typeface="Times New Roman" pitchFamily="18" charset="0"/>
              </a:rPr>
              <a:t> – приголосний, глухий, передньоязиковий, щілинний, твердий.</a:t>
            </a:r>
            <a:endParaRPr lang="ru-RU" dirty="0">
              <a:latin typeface="Times New Roman" pitchFamily="18" charset="0"/>
              <a:cs typeface="Times New Roman" pitchFamily="18" charset="0"/>
            </a:endParaRPr>
          </a:p>
          <a:p>
            <a:pPr algn="just"/>
            <a:endParaRPr lang="ru-RU" dirty="0"/>
          </a:p>
          <a:p>
            <a:endParaRPr lang="ru-RU" dirty="0"/>
          </a:p>
        </p:txBody>
      </p:sp>
      <p:pic>
        <p:nvPicPr>
          <p:cNvPr id="3" name="Picture 2" descr="G:\курси\Адаптация -лого\диск1\НПК АДАПТАЦIЯ-ЛОГО\13\с\я.gif"/>
          <p:cNvPicPr>
            <a:picLocks noChangeAspect="1" noChangeArrowheads="1" noCrop="1"/>
          </p:cNvPicPr>
          <p:nvPr/>
        </p:nvPicPr>
        <p:blipFill>
          <a:blip r:embed="rId2" cstate="print"/>
          <a:srcRect/>
          <a:stretch>
            <a:fillRect/>
          </a:stretch>
        </p:blipFill>
        <p:spPr bwMode="auto">
          <a:xfrm>
            <a:off x="6012160" y="1772816"/>
            <a:ext cx="2808312" cy="3024336"/>
          </a:xfrm>
          <a:prstGeom prst="roundRect">
            <a:avLst/>
          </a:prstGeom>
          <a:noFill/>
        </p:spPr>
      </p:pic>
      <p:sp>
        <p:nvSpPr>
          <p:cNvPr id="4" name="TextBox 3"/>
          <p:cNvSpPr txBox="1"/>
          <p:nvPr/>
        </p:nvSpPr>
        <p:spPr>
          <a:xfrm>
            <a:off x="1212063" y="509085"/>
            <a:ext cx="6480720" cy="830997"/>
          </a:xfrm>
          <a:prstGeom prst="rect">
            <a:avLst/>
          </a:prstGeom>
          <a:noFill/>
        </p:spPr>
        <p:txBody>
          <a:bodyPr wrap="square" rtlCol="0">
            <a:spAutoFit/>
          </a:bodyPr>
          <a:lstStyle/>
          <a:p>
            <a:pPr algn="ctr"/>
            <a:r>
              <a:rPr lang="uk-UA" sz="4800" b="1" dirty="0" smtClean="0">
                <a:solidFill>
                  <a:srgbClr val="FF0000"/>
                </a:solidFill>
                <a:latin typeface="Monotype Corsiva" panose="03010101010201010101" pitchFamily="66" charset="0"/>
              </a:rPr>
              <a:t>Артикуляція звука </a:t>
            </a:r>
            <a:r>
              <a:rPr lang="uk-UA" sz="4800" b="1" dirty="0">
                <a:solidFill>
                  <a:srgbClr val="FF0000"/>
                </a:solidFill>
                <a:latin typeface="Monotype Corsiva" panose="03010101010201010101" pitchFamily="66" charset="0"/>
                <a:cs typeface="Times New Roman" pitchFamily="18" charset="0"/>
              </a:rPr>
              <a:t>[С] </a:t>
            </a:r>
            <a:endParaRPr lang="ru-RU" sz="4800" b="1" dirty="0">
              <a:solidFill>
                <a:srgbClr val="FF0000"/>
              </a:solidFill>
              <a:latin typeface="Monotype Corsiva" panose="03010101010201010101" pitchFamily="66" charset="0"/>
            </a:endParaRPr>
          </a:p>
        </p:txBody>
      </p:sp>
    </p:spTree>
    <p:extLst>
      <p:ext uri="{BB962C8B-B14F-4D97-AF65-F5344CB8AC3E}">
        <p14:creationId xmlns:p14="http://schemas.microsoft.com/office/powerpoint/2010/main" val="363970460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476672"/>
            <a:ext cx="5544616" cy="984885"/>
          </a:xfrm>
          <a:prstGeom prst="rect">
            <a:avLst/>
          </a:prstGeom>
          <a:noFill/>
        </p:spPr>
        <p:txBody>
          <a:bodyPr wrap="square" rtlCol="0">
            <a:spAutoFit/>
          </a:bodyPr>
          <a:lstStyle/>
          <a:p>
            <a:pPr algn="ctr"/>
            <a:r>
              <a:rPr lang="uk-UA" sz="4000" b="1" dirty="0">
                <a:solidFill>
                  <a:srgbClr val="00B050"/>
                </a:solidFill>
                <a:latin typeface="Monotype Corsiva" panose="03010101010201010101" pitchFamily="66" charset="0"/>
              </a:rPr>
              <a:t>Ізольована вимова звука </a:t>
            </a:r>
            <a:r>
              <a:rPr lang="ru-RU" sz="4000" b="1" dirty="0">
                <a:solidFill>
                  <a:srgbClr val="00B050"/>
                </a:solidFill>
                <a:latin typeface="Monotype Corsiva" panose="03010101010201010101" pitchFamily="66" charset="0"/>
              </a:rPr>
              <a:t>[</a:t>
            </a:r>
            <a:r>
              <a:rPr lang="uk-UA" sz="4000" b="1" dirty="0">
                <a:solidFill>
                  <a:srgbClr val="00B050"/>
                </a:solidFill>
                <a:latin typeface="Monotype Corsiva" panose="03010101010201010101" pitchFamily="66" charset="0"/>
              </a:rPr>
              <a:t>с</a:t>
            </a:r>
            <a:r>
              <a:rPr lang="ru-RU" sz="4000" b="1" dirty="0">
                <a:solidFill>
                  <a:srgbClr val="00B050"/>
                </a:solidFill>
                <a:latin typeface="Monotype Corsiva" panose="03010101010201010101" pitchFamily="66" charset="0"/>
              </a:rPr>
              <a:t>]</a:t>
            </a:r>
          </a:p>
          <a:p>
            <a:pPr algn="ctr"/>
            <a:endParaRPr lang="ru-RU" dirty="0"/>
          </a:p>
        </p:txBody>
      </p:sp>
      <p:sp>
        <p:nvSpPr>
          <p:cNvPr id="3" name="Прямоугольник 2"/>
          <p:cNvSpPr/>
          <p:nvPr/>
        </p:nvSpPr>
        <p:spPr>
          <a:xfrm>
            <a:off x="179512" y="1340768"/>
            <a:ext cx="7920880" cy="2123658"/>
          </a:xfrm>
          <a:prstGeom prst="rect">
            <a:avLst/>
          </a:prstGeom>
        </p:spPr>
        <p:txBody>
          <a:bodyPr wrap="square">
            <a:spAutoFit/>
          </a:bodyPr>
          <a:lstStyle/>
          <a:p>
            <a:r>
              <a:rPr lang="uk-UA" sz="3200" b="1" i="1" dirty="0">
                <a:latin typeface="Times New Roman" panose="02020603050405020304" pitchFamily="18" charset="0"/>
                <a:cs typeface="Times New Roman" panose="02020603050405020304" pitchFamily="18" charset="0"/>
              </a:rPr>
              <a:t>Соня повітряну кульку надула,</a:t>
            </a:r>
            <a:endParaRPr lang="ru-RU" sz="3200" dirty="0">
              <a:latin typeface="Times New Roman" panose="02020603050405020304" pitchFamily="18" charset="0"/>
              <a:cs typeface="Times New Roman" panose="02020603050405020304" pitchFamily="18" charset="0"/>
            </a:endParaRPr>
          </a:p>
          <a:p>
            <a:r>
              <a:rPr lang="uk-UA" sz="3200" b="1" i="1" dirty="0">
                <a:latin typeface="Times New Roman" panose="02020603050405020304" pitchFamily="18" charset="0"/>
                <a:cs typeface="Times New Roman" panose="02020603050405020304" pitchFamily="18" charset="0"/>
              </a:rPr>
              <a:t>А мотузком зав’язати забула.</a:t>
            </a:r>
            <a:endParaRPr lang="ru-RU" sz="3200" dirty="0">
              <a:latin typeface="Times New Roman" panose="02020603050405020304" pitchFamily="18" charset="0"/>
              <a:cs typeface="Times New Roman" panose="02020603050405020304" pitchFamily="18" charset="0"/>
            </a:endParaRPr>
          </a:p>
          <a:p>
            <a:r>
              <a:rPr lang="uk-UA" sz="3200" b="1" i="1" dirty="0">
                <a:latin typeface="Times New Roman" panose="02020603050405020304" pitchFamily="18" charset="0"/>
                <a:cs typeface="Times New Roman" panose="02020603050405020304" pitchFamily="18" charset="0"/>
              </a:rPr>
              <a:t>Здулася кулька, ви бачите, діти?</a:t>
            </a:r>
            <a:endParaRPr lang="ru-RU" sz="3200" dirty="0">
              <a:latin typeface="Times New Roman" panose="02020603050405020304" pitchFamily="18" charset="0"/>
              <a:cs typeface="Times New Roman" panose="02020603050405020304" pitchFamily="18" charset="0"/>
            </a:endParaRPr>
          </a:p>
          <a:p>
            <a:r>
              <a:rPr lang="uk-UA" sz="3200" b="1" i="1" dirty="0">
                <a:latin typeface="Times New Roman" panose="02020603050405020304" pitchFamily="18" charset="0"/>
                <a:cs typeface="Times New Roman" panose="02020603050405020304" pitchFamily="18" charset="0"/>
              </a:rPr>
              <a:t>Спробуйте так, як вона посвистіти</a:t>
            </a:r>
            <a:r>
              <a:rPr lang="uk-UA" sz="3600" b="1" i="1" dirty="0">
                <a:latin typeface="Times New Roman" panose="02020603050405020304" pitchFamily="18" charset="0"/>
                <a:cs typeface="Times New Roman" panose="02020603050405020304" pitchFamily="18" charset="0"/>
              </a:rPr>
              <a:t>.</a:t>
            </a:r>
            <a:endParaRPr lang="ru-RU" sz="3600" dirty="0">
              <a:latin typeface="Times New Roman" panose="02020603050405020304" pitchFamily="18" charset="0"/>
              <a:cs typeface="Times New Roman" panose="02020603050405020304" pitchFamily="18" charset="0"/>
            </a:endParaRPr>
          </a:p>
        </p:txBody>
      </p:sp>
      <p:pic>
        <p:nvPicPr>
          <p:cNvPr id="4" name="Рисунок 3" descr="http://www.newdesignfile.com/postpic/2010/10/birthday-girl-vector_37642.jpg"/>
          <p:cNvPicPr/>
          <p:nvPr/>
        </p:nvPicPr>
        <p:blipFill rotWithShape="1">
          <a:blip r:embed="rId2">
            <a:clrChange>
              <a:clrFrom>
                <a:srgbClr val="FFFCD7"/>
              </a:clrFrom>
              <a:clrTo>
                <a:srgbClr val="FFFCD7">
                  <a:alpha val="0"/>
                </a:srgbClr>
              </a:clrTo>
            </a:clrChange>
            <a:extLst>
              <a:ext uri="{28A0092B-C50C-407E-A947-70E740481C1C}">
                <a14:useLocalDpi xmlns:a14="http://schemas.microsoft.com/office/drawing/2010/main" val="0"/>
              </a:ext>
            </a:extLst>
          </a:blip>
          <a:srcRect l="14099" r="25246"/>
          <a:stretch/>
        </p:blipFill>
        <p:spPr bwMode="auto">
          <a:xfrm>
            <a:off x="6732240" y="2885314"/>
            <a:ext cx="2196465" cy="3811270"/>
          </a:xfrm>
          <a:prstGeom prst="rect">
            <a:avLst/>
          </a:prstGeom>
          <a:noFill/>
          <a:ln>
            <a:noFill/>
          </a:ln>
          <a:extLst>
            <a:ext uri="{53640926-AAD7-44D8-BBD7-CCE9431645EC}">
              <a14:shadowObscured xmlns:a14="http://schemas.microsoft.com/office/drawing/2010/main"/>
            </a:ext>
          </a:extLst>
        </p:spPr>
      </p:pic>
      <p:pic>
        <p:nvPicPr>
          <p:cNvPr id="5" name="Рисунок 4" descr="https://www.is74.ru/upload/iblock/fad/fadfa6eb271a4e95dd0ca5e6880cd464.gif"/>
          <p:cNvPicPr/>
          <p:nvPr/>
        </p:nvPicPr>
        <p:blipFill>
          <a:blip r:embed="rId3">
            <a:extLst>
              <a:ext uri="{28A0092B-C50C-407E-A947-70E740481C1C}">
                <a14:useLocalDpi xmlns:a14="http://schemas.microsoft.com/office/drawing/2010/main" val="0"/>
              </a:ext>
            </a:extLst>
          </a:blip>
          <a:srcRect/>
          <a:stretch>
            <a:fillRect/>
          </a:stretch>
        </p:blipFill>
        <p:spPr bwMode="auto">
          <a:xfrm>
            <a:off x="1835696" y="3717032"/>
            <a:ext cx="2855347" cy="2849003"/>
          </a:xfrm>
          <a:prstGeom prst="rect">
            <a:avLst/>
          </a:prstGeom>
          <a:noFill/>
          <a:ln>
            <a:noFill/>
          </a:ln>
        </p:spPr>
      </p:pic>
    </p:spTree>
    <p:extLst>
      <p:ext uri="{BB962C8B-B14F-4D97-AF65-F5344CB8AC3E}">
        <p14:creationId xmlns:p14="http://schemas.microsoft.com/office/powerpoint/2010/main" val="4043982285"/>
      </p:ext>
    </p:extLst>
  </p:cSld>
  <p:clrMapOvr>
    <a:masterClrMapping/>
  </p:clrMapOvr>
  <p:transition spd="slow">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696" y="476672"/>
            <a:ext cx="5544616" cy="984885"/>
          </a:xfrm>
          <a:prstGeom prst="rect">
            <a:avLst/>
          </a:prstGeom>
          <a:noFill/>
        </p:spPr>
        <p:txBody>
          <a:bodyPr wrap="square" rtlCol="0">
            <a:spAutoFit/>
          </a:bodyPr>
          <a:lstStyle/>
          <a:p>
            <a:pPr algn="ctr"/>
            <a:r>
              <a:rPr lang="uk-UA" sz="4000" b="1" dirty="0">
                <a:solidFill>
                  <a:srgbClr val="00B050"/>
                </a:solidFill>
                <a:latin typeface="Monotype Corsiva" panose="03010101010201010101" pitchFamily="66" charset="0"/>
              </a:rPr>
              <a:t>Ізольована вимова звука </a:t>
            </a:r>
            <a:r>
              <a:rPr lang="ru-RU" sz="4000" b="1" dirty="0">
                <a:solidFill>
                  <a:srgbClr val="00B050"/>
                </a:solidFill>
                <a:latin typeface="Monotype Corsiva" panose="03010101010201010101" pitchFamily="66" charset="0"/>
              </a:rPr>
              <a:t>[</a:t>
            </a:r>
            <a:r>
              <a:rPr lang="uk-UA" sz="4000" b="1" dirty="0">
                <a:solidFill>
                  <a:srgbClr val="00B050"/>
                </a:solidFill>
                <a:latin typeface="Monotype Corsiva" panose="03010101010201010101" pitchFamily="66" charset="0"/>
              </a:rPr>
              <a:t>с</a:t>
            </a:r>
            <a:r>
              <a:rPr lang="ru-RU" sz="4000" b="1" dirty="0">
                <a:solidFill>
                  <a:srgbClr val="00B050"/>
                </a:solidFill>
                <a:latin typeface="Monotype Corsiva" panose="03010101010201010101" pitchFamily="66" charset="0"/>
              </a:rPr>
              <a:t>]</a:t>
            </a:r>
          </a:p>
          <a:p>
            <a:pPr algn="ctr"/>
            <a:endParaRPr lang="ru-RU" dirty="0"/>
          </a:p>
        </p:txBody>
      </p:sp>
      <p:sp>
        <p:nvSpPr>
          <p:cNvPr id="3" name="Прямоугольник 2"/>
          <p:cNvSpPr/>
          <p:nvPr/>
        </p:nvSpPr>
        <p:spPr>
          <a:xfrm>
            <a:off x="179512" y="1340768"/>
            <a:ext cx="7920880" cy="646331"/>
          </a:xfrm>
          <a:prstGeom prst="rect">
            <a:avLst/>
          </a:prstGeom>
        </p:spPr>
        <p:txBody>
          <a:bodyPr wrap="square">
            <a:spAutoFit/>
          </a:bodyPr>
          <a:lstStyle/>
          <a:p>
            <a:r>
              <a:rPr lang="uk-UA" sz="3600" b="1" i="1" dirty="0" smtClean="0">
                <a:latin typeface="Times New Roman" panose="02020603050405020304" pitchFamily="18" charset="0"/>
                <a:cs typeface="Times New Roman" panose="02020603050405020304" pitchFamily="18" charset="0"/>
              </a:rPr>
              <a:t>.</a:t>
            </a:r>
            <a:endParaRPr lang="ru-RU" sz="3600"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2195736" y="1621370"/>
            <a:ext cx="4932040" cy="2308324"/>
          </a:xfrm>
          <a:prstGeom prst="rect">
            <a:avLst/>
          </a:prstGeom>
        </p:spPr>
        <p:txBody>
          <a:bodyPr wrap="square">
            <a:spAutoFit/>
          </a:bodyPr>
          <a:lstStyle/>
          <a:p>
            <a:r>
              <a:rPr lang="uk-UA" sz="2400" dirty="0">
                <a:latin typeface="Times New Roman" panose="02020603050405020304" pitchFamily="18" charset="0"/>
                <a:cs typeface="Times New Roman" panose="02020603050405020304" pitchFamily="18" charset="0"/>
              </a:rPr>
              <a:t>З крану так біжить водичка – С-С-С</a:t>
            </a:r>
            <a:endParaRPr lang="ru-RU" sz="2400" dirty="0">
              <a:latin typeface="Times New Roman" panose="02020603050405020304" pitchFamily="18" charset="0"/>
              <a:cs typeface="Times New Roman" panose="02020603050405020304" pitchFamily="18" charset="0"/>
            </a:endParaRPr>
          </a:p>
          <a:p>
            <a:r>
              <a:rPr lang="uk-UA" sz="2400" dirty="0">
                <a:latin typeface="Times New Roman" panose="02020603050405020304" pitchFamily="18" charset="0"/>
                <a:cs typeface="Times New Roman" panose="02020603050405020304" pitchFamily="18" charset="0"/>
              </a:rPr>
              <a:t>Умиває руки й личко.</a:t>
            </a:r>
            <a:endParaRPr lang="ru-RU" sz="2400" dirty="0">
              <a:latin typeface="Times New Roman" panose="02020603050405020304" pitchFamily="18" charset="0"/>
              <a:cs typeface="Times New Roman" panose="02020603050405020304" pitchFamily="18" charset="0"/>
            </a:endParaRPr>
          </a:p>
          <a:p>
            <a:r>
              <a:rPr lang="uk-UA" sz="2400" dirty="0">
                <a:latin typeface="Times New Roman" panose="02020603050405020304" pitchFamily="18" charset="0"/>
                <a:cs typeface="Times New Roman" panose="02020603050405020304" pitchFamily="18" charset="0"/>
              </a:rPr>
              <a:t>Пробите колесо свистить – С-С-С,</a:t>
            </a:r>
            <a:endParaRPr lang="ru-RU" sz="2400" dirty="0">
              <a:latin typeface="Times New Roman" panose="02020603050405020304" pitchFamily="18" charset="0"/>
              <a:cs typeface="Times New Roman" panose="02020603050405020304" pitchFamily="18" charset="0"/>
            </a:endParaRPr>
          </a:p>
          <a:p>
            <a:r>
              <a:rPr lang="uk-UA" sz="2400" dirty="0">
                <a:latin typeface="Times New Roman" panose="02020603050405020304" pitchFamily="18" charset="0"/>
                <a:cs typeface="Times New Roman" panose="02020603050405020304" pitchFamily="18" charset="0"/>
              </a:rPr>
              <a:t>І гусак ось так сичить – С-С-С.</a:t>
            </a:r>
            <a:endParaRPr lang="ru-RU" sz="2400" dirty="0">
              <a:latin typeface="Times New Roman" panose="02020603050405020304" pitchFamily="18" charset="0"/>
              <a:cs typeface="Times New Roman" panose="02020603050405020304" pitchFamily="18" charset="0"/>
            </a:endParaRPr>
          </a:p>
          <a:p>
            <a:r>
              <a:rPr lang="uk-UA" sz="2400" dirty="0">
                <a:latin typeface="Times New Roman" panose="02020603050405020304" pitchFamily="18" charset="0"/>
                <a:cs typeface="Times New Roman" panose="02020603050405020304" pitchFamily="18" charset="0"/>
              </a:rPr>
              <a:t>Так накачує насос – С-С-С.</a:t>
            </a:r>
            <a:endParaRPr lang="ru-RU" sz="2400" dirty="0">
              <a:latin typeface="Times New Roman" panose="02020603050405020304" pitchFamily="18" charset="0"/>
              <a:cs typeface="Times New Roman" panose="02020603050405020304" pitchFamily="18" charset="0"/>
            </a:endParaRPr>
          </a:p>
          <a:p>
            <a:r>
              <a:rPr lang="uk-UA" sz="2400" dirty="0">
                <a:latin typeface="Times New Roman" panose="02020603050405020304" pitchFamily="18" charset="0"/>
                <a:cs typeface="Times New Roman" panose="02020603050405020304" pitchFamily="18" charset="0"/>
              </a:rPr>
              <a:t>Так працює пилосос –С-С-С.</a:t>
            </a:r>
            <a:endParaRPr lang="ru-RU" sz="2400" dirty="0">
              <a:latin typeface="Times New Roman" panose="02020603050405020304" pitchFamily="18" charset="0"/>
              <a:cs typeface="Times New Roman" panose="02020603050405020304" pitchFamily="18" charset="0"/>
            </a:endParaRPr>
          </a:p>
        </p:txBody>
      </p:sp>
      <p:pic>
        <p:nvPicPr>
          <p:cNvPr id="7" name="Рисунок 6" descr="http://www.bpstore.ru/images/g/336/G3361458.jpg"/>
          <p:cNvPicPr/>
          <p:nvPr/>
        </p:nvPicPr>
        <p:blipFill>
          <a:blip r:embed="rId2" cstate="print">
            <a:clrChange>
              <a:clrFrom>
                <a:srgbClr val="FCFCFC"/>
              </a:clrFrom>
              <a:clrTo>
                <a:srgbClr val="FCFCFC">
                  <a:alpha val="0"/>
                </a:srgbClr>
              </a:clrTo>
            </a:clrChange>
            <a:extLst>
              <a:ext uri="{28A0092B-C50C-407E-A947-70E740481C1C}">
                <a14:useLocalDpi xmlns:a14="http://schemas.microsoft.com/office/drawing/2010/main" val="0"/>
              </a:ext>
            </a:extLst>
          </a:blip>
          <a:srcRect/>
          <a:stretch>
            <a:fillRect/>
          </a:stretch>
        </p:blipFill>
        <p:spPr bwMode="auto">
          <a:xfrm>
            <a:off x="537712" y="4277845"/>
            <a:ext cx="1579245" cy="1579245"/>
          </a:xfrm>
          <a:prstGeom prst="rect">
            <a:avLst/>
          </a:prstGeom>
          <a:noFill/>
          <a:ln>
            <a:noFill/>
          </a:ln>
        </p:spPr>
      </p:pic>
      <p:pic>
        <p:nvPicPr>
          <p:cNvPr id="8" name="Рисунок 7" descr="https://im0-tub-ua.yandex.net/i?id=035433c53929a4f9a2e93f5a5b02a2a4&amp;n=33&amp;h=215&amp;w=215"/>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0423" y="1167949"/>
            <a:ext cx="1638300" cy="1638300"/>
          </a:xfrm>
          <a:prstGeom prst="rect">
            <a:avLst/>
          </a:prstGeom>
          <a:noFill/>
          <a:ln>
            <a:noFill/>
          </a:ln>
        </p:spPr>
      </p:pic>
      <p:pic>
        <p:nvPicPr>
          <p:cNvPr id="9" name="Рисунок 8" descr="http://kidwelcome.ru/risuem/dom/min/kak-narisovat-pilesos.jpg"/>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3122" y="1444045"/>
            <a:ext cx="1711960" cy="1650365"/>
          </a:xfrm>
          <a:prstGeom prst="rect">
            <a:avLst/>
          </a:prstGeom>
          <a:noFill/>
          <a:ln>
            <a:noFill/>
          </a:ln>
        </p:spPr>
      </p:pic>
      <p:pic>
        <p:nvPicPr>
          <p:cNvPr id="10" name="Рисунок 9" descr="http://img-fotki.yandex.ru/get/5009/16969765.1bc/0_88089_b151fb1c_orig.pn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872" y="4057818"/>
            <a:ext cx="1887855" cy="2019300"/>
          </a:xfrm>
          <a:prstGeom prst="rect">
            <a:avLst/>
          </a:prstGeom>
          <a:noFill/>
          <a:ln>
            <a:noFill/>
          </a:ln>
        </p:spPr>
      </p:pic>
      <p:pic>
        <p:nvPicPr>
          <p:cNvPr id="11" name="Рисунок 10" descr="http://mypresentation.ru/documents/82ef6ad6c32116a7b3cc88e9b68eff4c/img1.jpg"/>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7912" t="18711" r="18692" b="5611"/>
          <a:stretch/>
        </p:blipFill>
        <p:spPr bwMode="auto">
          <a:xfrm>
            <a:off x="6387623" y="3590335"/>
            <a:ext cx="2615565" cy="233934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639545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сполнительная">
  <a:themeElements>
    <a:clrScheme name="Исполнительная">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Исполнительн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Исполните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202</TotalTime>
  <Words>404</Words>
  <Application>Microsoft Office PowerPoint</Application>
  <PresentationFormat>Экран (4:3)</PresentationFormat>
  <Paragraphs>59</Paragraphs>
  <Slides>16</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Исполнительная</vt:lpstr>
      <vt:lpstr>Весела подорож до міста звуків. Автоматизація звука [C] в мовленні.</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Весела подорож до міста звуків. Автоматизація звука [C] в мовленні.</dc:title>
  <dc:creator>Asus</dc:creator>
  <cp:lastModifiedBy>Asus</cp:lastModifiedBy>
  <cp:revision>23</cp:revision>
  <dcterms:created xsi:type="dcterms:W3CDTF">2017-04-07T18:17:36Z</dcterms:created>
  <dcterms:modified xsi:type="dcterms:W3CDTF">2017-04-26T18:45:29Z</dcterms:modified>
</cp:coreProperties>
</file>