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  <p:sldMasterId id="2147483744" r:id="rId3"/>
  </p:sldMasterIdLst>
  <p:notesMasterIdLst>
    <p:notesMasterId r:id="rId21"/>
  </p:notesMasterIdLst>
  <p:sldIdLst>
    <p:sldId id="258" r:id="rId4"/>
    <p:sldId id="259" r:id="rId5"/>
    <p:sldId id="261" r:id="rId6"/>
    <p:sldId id="263" r:id="rId7"/>
    <p:sldId id="262" r:id="rId8"/>
    <p:sldId id="267" r:id="rId9"/>
    <p:sldId id="269" r:id="rId10"/>
    <p:sldId id="265" r:id="rId11"/>
    <p:sldId id="271" r:id="rId12"/>
    <p:sldId id="284" r:id="rId13"/>
    <p:sldId id="283" r:id="rId14"/>
    <p:sldId id="272" r:id="rId15"/>
    <p:sldId id="274" r:id="rId16"/>
    <p:sldId id="275" r:id="rId17"/>
    <p:sldId id="276" r:id="rId18"/>
    <p:sldId id="277" r:id="rId19"/>
    <p:sldId id="28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2B12BE"/>
    <a:srgbClr val="006600"/>
    <a:srgbClr val="0000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4" autoAdjust="0"/>
    <p:restoredTop sz="94613" autoAdjust="0"/>
  </p:normalViewPr>
  <p:slideViewPr>
    <p:cSldViewPr>
      <p:cViewPr varScale="1">
        <p:scale>
          <a:sx n="66" d="100"/>
          <a:sy n="66" d="100"/>
        </p:scale>
        <p:origin x="-145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75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0BCAD1-793A-4B40-8782-C8257C29CBFE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E7FC8-AD46-47F8-A49F-0C5F131971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499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E7FC8-AD46-47F8-A49F-0C5F131971A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94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76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2405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071546"/>
            <a:ext cx="3143272" cy="3071834"/>
          </a:xfrm>
        </p:spPr>
        <p:txBody>
          <a:bodyPr/>
          <a:lstStyle>
            <a:lvl1pPr>
              <a:defRPr sz="4800" b="1" cap="none" spc="0">
                <a:ln w="1905"/>
                <a:solidFill>
                  <a:srgbClr val="9966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29256" y="1214422"/>
            <a:ext cx="2928958" cy="2500330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99663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2028A-3BD7-4909-8CF2-D887757DBE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AEC6B-6171-4FE5-B5D6-0D7B8D72E2E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675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16A8B-2080-459A-B91C-1DD20666C9E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FC118-4DBC-4E7D-9908-4AB6B94A62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7598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18D16-41F8-4DBB-AC78-D0CB4AE0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836BA-2E03-48AE-AD21-FA682329899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15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47185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14942" y="1600200"/>
            <a:ext cx="347185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72D05-AB76-4FD4-9AD2-DB4FD77EC7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6858D-E622-4608-A828-395E1698D7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5814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090F6-8D78-4497-97CC-6BEB698D44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DDA23-260E-4BCB-A944-82AC60BF36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0986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9C688-D874-4E5E-A986-E9D8DF4F12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C1EBC-083D-43CA-9C05-FCB556A940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4244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0070E-EB35-4EBA-B3F9-488484B0375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ECF2B-DD1D-4777-B05C-50D046FFC59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1722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F498C-5168-4F61-99FF-25950BFF70D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07225-C32E-4049-AB0E-897143D46DB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644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5496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8BB4E-0891-432E-B12D-F2116A8F6C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0053F-1B3B-4C53-B37E-C54DA78142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038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6AF7A-B6A8-4D9C-9B09-7F92DF3C5D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A4DDA-EA8C-4B19-920D-2FF8EE7F8A8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2824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93C5C-73ED-4AF5-A8EA-4B605DA291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430BF-3B15-44CE-941E-88E550FFD1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5189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6538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407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0014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7459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2916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6781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9692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4018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216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1248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2218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959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391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34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133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804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328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643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928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00063" y="428625"/>
            <a:ext cx="3543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00063" y="1785938"/>
            <a:ext cx="3471862" cy="426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D54CA6-6EA9-4044-B075-65AF65698D0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978F1BE-5677-4175-BC30-E93CFB01727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759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85588-37EC-4D9C-91AA-88D02791AD6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4A39D-051D-4132-9848-8BE6A5D030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112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gif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5536" y="2636912"/>
            <a:ext cx="8748464" cy="1584176"/>
          </a:xfrm>
          <a:prstGeom prst="rect">
            <a:avLst/>
          </a:prstGeom>
          <a:noFill/>
          <a:ln>
            <a:solidFill>
              <a:srgbClr val="86E52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564904"/>
            <a:ext cx="8496944" cy="1872208"/>
          </a:xfrm>
        </p:spPr>
        <p:txBody>
          <a:bodyPr>
            <a:normAutofit/>
          </a:bodyPr>
          <a:lstStyle/>
          <a:p>
            <a:r>
              <a:rPr lang="uk-UA" dirty="0" smtClean="0"/>
              <a:t>Урок </a:t>
            </a:r>
            <a:r>
              <a:rPr lang="uk-UA" b="1" dirty="0" smtClean="0"/>
              <a:t>«Я у світі»</a:t>
            </a:r>
            <a:br>
              <a:rPr lang="uk-UA" b="1" dirty="0" smtClean="0"/>
            </a:br>
            <a:r>
              <a:rPr lang="uk-UA" dirty="0" smtClean="0"/>
              <a:t>3 клас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4581128"/>
            <a:ext cx="7092279" cy="2276872"/>
          </a:xfrm>
        </p:spPr>
        <p:txBody>
          <a:bodyPr>
            <a:normAutofit fontScale="92500" lnSpcReduction="10000"/>
          </a:bodyPr>
          <a:lstStyle/>
          <a:p>
            <a:pPr algn="r"/>
            <a:endParaRPr lang="uk-UA" sz="2000" dirty="0" smtClean="0">
              <a:solidFill>
                <a:schemeClr val="tx1"/>
              </a:solidFill>
            </a:endParaRPr>
          </a:p>
          <a:p>
            <a:pPr algn="r"/>
            <a:endParaRPr lang="uk-UA" sz="2000" dirty="0">
              <a:solidFill>
                <a:schemeClr val="tx1"/>
              </a:solidFill>
            </a:endParaRPr>
          </a:p>
          <a:p>
            <a:pPr algn="r"/>
            <a:endParaRPr lang="uk-UA" sz="2000" b="1" dirty="0" smtClean="0">
              <a:solidFill>
                <a:schemeClr val="tx1"/>
              </a:solidFill>
            </a:endParaRPr>
          </a:p>
          <a:p>
            <a:pPr algn="r"/>
            <a:r>
              <a:rPr lang="uk-UA" sz="2000" b="1" dirty="0" smtClean="0">
                <a:solidFill>
                  <a:schemeClr val="tx1"/>
                </a:solidFill>
              </a:rPr>
              <a:t>Підготувала</a:t>
            </a:r>
          </a:p>
          <a:p>
            <a:pPr algn="r"/>
            <a:r>
              <a:rPr lang="uk-UA" sz="2000" b="1" dirty="0">
                <a:solidFill>
                  <a:schemeClr val="tx1"/>
                </a:solidFill>
              </a:rPr>
              <a:t>у</a:t>
            </a:r>
            <a:r>
              <a:rPr lang="uk-UA" sz="2000" b="1" dirty="0" smtClean="0">
                <a:solidFill>
                  <a:schemeClr val="tx1"/>
                </a:solidFill>
              </a:rPr>
              <a:t>читель початкових класів</a:t>
            </a:r>
          </a:p>
          <a:p>
            <a:pPr algn="r"/>
            <a:r>
              <a:rPr lang="uk-UA" sz="2000" b="1" dirty="0" smtClean="0">
                <a:solidFill>
                  <a:schemeClr val="tx1"/>
                </a:solidFill>
              </a:rPr>
              <a:t>Бердянської ЗОШ І-ІІІ ст. № 7</a:t>
            </a:r>
          </a:p>
          <a:p>
            <a:pPr algn="r"/>
            <a:r>
              <a:rPr lang="uk-UA" sz="2000" b="1" dirty="0" smtClean="0">
                <a:solidFill>
                  <a:schemeClr val="tx1"/>
                </a:solidFill>
              </a:rPr>
              <a:t>О. О. БАТАЛОВА</a:t>
            </a:r>
            <a:r>
              <a:rPr lang="uk-UA" sz="2000" dirty="0" smtClean="0">
                <a:solidFill>
                  <a:schemeClr val="tx1"/>
                </a:solidFill>
              </a:rPr>
              <a:t> 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79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Ф</a:t>
            </a:r>
            <a:r>
              <a:rPr lang="uk-UA" sz="7200" dirty="0" smtClean="0">
                <a:solidFill>
                  <a:srgbClr val="FF0000"/>
                </a:solidFill>
              </a:rPr>
              <a:t>ІЗКУЛЬТХВИЛИНКА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33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Фильм Физминутка Зайка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20000" contrast="20000"/>
          </a:blip>
          <a:srcRect t="11874" r="-62" b="11786"/>
          <a:stretch/>
        </p:blipFill>
        <p:spPr>
          <a:xfrm>
            <a:off x="0" y="-45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498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ои документы\дети ученики 1\24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125876"/>
            <a:ext cx="2804576" cy="12906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7220"/>
            <a:ext cx="8229600" cy="859532"/>
          </a:xfrm>
        </p:spPr>
        <p:txBody>
          <a:bodyPr>
            <a:normAutofit/>
          </a:bodyPr>
          <a:lstStyle/>
          <a:p>
            <a:pPr indent="2786063" algn="l"/>
            <a:r>
              <a:rPr lang="uk-UA" sz="3600" b="1" i="1" dirty="0" smtClean="0"/>
              <a:t>«Оцініть </a:t>
            </a:r>
            <a:r>
              <a:rPr lang="uk-UA" sz="3600" b="1" i="1" dirty="0"/>
              <a:t>учинки дітей</a:t>
            </a:r>
            <a:r>
              <a:rPr lang="uk-UA" sz="3600" b="1" i="1" dirty="0" smtClean="0"/>
              <a:t>» </a:t>
            </a:r>
            <a:endParaRPr lang="ru-RU" sz="3600" i="1" dirty="0"/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5141168"/>
          </a:xfrm>
        </p:spPr>
        <p:txBody>
          <a:bodyPr>
            <a:normAutofit fontScale="70000" lnSpcReduction="20000"/>
          </a:bodyPr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sz="3900" dirty="0" smtClean="0"/>
          </a:p>
          <a:p>
            <a:r>
              <a:rPr lang="uk-UA" sz="3900" dirty="0" smtClean="0">
                <a:solidFill>
                  <a:srgbClr val="0000FF"/>
                </a:solidFill>
              </a:rPr>
              <a:t>Про які чесноти вони свідчать?</a:t>
            </a:r>
          </a:p>
          <a:p>
            <a:pPr marL="0" indent="0">
              <a:buNone/>
            </a:pPr>
            <a:endParaRPr lang="uk-UA" dirty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sz="3900" dirty="0" smtClean="0"/>
          </a:p>
          <a:p>
            <a:endParaRPr lang="uk-UA" sz="3900" dirty="0"/>
          </a:p>
          <a:p>
            <a:r>
              <a:rPr lang="uk-UA" sz="3900" dirty="0" smtClean="0">
                <a:solidFill>
                  <a:srgbClr val="0000FF"/>
                </a:solidFill>
              </a:rPr>
              <a:t>Про які вади вони свідчать?</a:t>
            </a:r>
          </a:p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196752"/>
            <a:ext cx="4727757" cy="208823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769680"/>
            <a:ext cx="4680520" cy="21254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0652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2" name="Рисунок 1" descr="xdfsrte.png"/>
          <p:cNvPicPr>
            <a:picLocks noChangeAspect="1"/>
          </p:cNvPicPr>
          <p:nvPr/>
        </p:nvPicPr>
        <p:blipFill>
          <a:blip r:embed="rId2" cstate="screen"/>
          <a:srcRect t="7335" b="4022"/>
          <a:stretch>
            <a:fillRect/>
          </a:stretch>
        </p:blipFill>
        <p:spPr>
          <a:xfrm flipH="1">
            <a:off x="467543" y="296264"/>
            <a:ext cx="1430043" cy="2088232"/>
          </a:xfrm>
          <a:prstGeom prst="rect">
            <a:avLst/>
          </a:prstGeom>
        </p:spPr>
      </p:pic>
      <p:pic>
        <p:nvPicPr>
          <p:cNvPr id="4" name="Рисунок 3" descr="tre.png"/>
          <p:cNvPicPr>
            <a:picLocks noChangeAspect="1"/>
          </p:cNvPicPr>
          <p:nvPr/>
        </p:nvPicPr>
        <p:blipFill>
          <a:blip r:embed="rId3" cstate="screen"/>
          <a:srcRect t="6786" b="3462"/>
          <a:stretch>
            <a:fillRect/>
          </a:stretch>
        </p:blipFill>
        <p:spPr>
          <a:xfrm>
            <a:off x="342311" y="2492896"/>
            <a:ext cx="1259193" cy="2060848"/>
          </a:xfrm>
          <a:prstGeom prst="rect">
            <a:avLst/>
          </a:prstGeom>
        </p:spPr>
      </p:pic>
      <p:pic>
        <p:nvPicPr>
          <p:cNvPr id="5" name="Рисунок 4" descr="sdre54.png"/>
          <p:cNvPicPr>
            <a:picLocks noChangeAspect="1"/>
          </p:cNvPicPr>
          <p:nvPr/>
        </p:nvPicPr>
        <p:blipFill>
          <a:blip r:embed="rId4" cstate="screen"/>
          <a:srcRect t="7012"/>
          <a:stretch>
            <a:fillRect/>
          </a:stretch>
        </p:blipFill>
        <p:spPr>
          <a:xfrm>
            <a:off x="188876" y="4651164"/>
            <a:ext cx="1393845" cy="1985781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00B050"/>
                </a:solidFill>
              </a:rPr>
              <a:t>         </a:t>
            </a:r>
            <a:r>
              <a:rPr lang="uk-UA" b="1" i="1" dirty="0" smtClean="0"/>
              <a:t>Вправа </a:t>
            </a:r>
            <a:r>
              <a:rPr lang="uk-UA" b="1" i="1" dirty="0"/>
              <a:t>«Продовж речення»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512201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uk-UA" i="1" dirty="0" smtClean="0"/>
              <a:t>           </a:t>
            </a:r>
            <a:r>
              <a:rPr lang="uk-UA" b="1" i="1" dirty="0" smtClean="0">
                <a:solidFill>
                  <a:srgbClr val="006600"/>
                </a:solidFill>
              </a:rPr>
              <a:t>Чого </a:t>
            </a:r>
            <a:r>
              <a:rPr lang="uk-UA" b="1" i="1" dirty="0">
                <a:solidFill>
                  <a:srgbClr val="006600"/>
                </a:solidFill>
              </a:rPr>
              <a:t>сам собі не зичиш, </a:t>
            </a:r>
            <a:r>
              <a:rPr lang="uk-UA" b="1" i="1" dirty="0" smtClean="0">
                <a:solidFill>
                  <a:srgbClr val="006600"/>
                </a:solidFill>
              </a:rPr>
              <a:t>того </a:t>
            </a:r>
            <a:r>
              <a:rPr lang="uk-UA" b="1" i="1" dirty="0">
                <a:solidFill>
                  <a:srgbClr val="006600"/>
                </a:solidFill>
              </a:rPr>
              <a:t>й </a:t>
            </a:r>
            <a:r>
              <a:rPr lang="uk-UA" b="1" i="1" dirty="0" smtClean="0">
                <a:solidFill>
                  <a:srgbClr val="006600"/>
                </a:solidFill>
              </a:rPr>
              <a:t>іншому…</a:t>
            </a:r>
          </a:p>
          <a:p>
            <a:pPr marL="0" indent="0" algn="ctr">
              <a:buNone/>
            </a:pPr>
            <a:r>
              <a:rPr lang="uk-UA" b="1" i="1" dirty="0" smtClean="0">
                <a:solidFill>
                  <a:srgbClr val="C00000"/>
                </a:solidFill>
              </a:rPr>
              <a:t>             </a:t>
            </a:r>
            <a:r>
              <a:rPr lang="uk-UA" b="1" i="1" dirty="0" smtClean="0">
                <a:solidFill>
                  <a:srgbClr val="0000FF"/>
                </a:solidFill>
              </a:rPr>
              <a:t>не бажай.</a:t>
            </a:r>
          </a:p>
          <a:p>
            <a:pPr marL="0" indent="0">
              <a:buNone/>
            </a:pPr>
            <a:endParaRPr lang="uk-UA" dirty="0">
              <a:solidFill>
                <a:srgbClr val="0000FF"/>
              </a:solidFill>
            </a:endParaRPr>
          </a:p>
          <a:p>
            <a:pPr marL="0" indent="0" algn="ctr">
              <a:buNone/>
            </a:pPr>
            <a:r>
              <a:rPr lang="uk-UA" b="1" i="1" dirty="0" smtClean="0">
                <a:solidFill>
                  <a:srgbClr val="C00000"/>
                </a:solidFill>
              </a:rPr>
              <a:t>           </a:t>
            </a:r>
            <a:r>
              <a:rPr lang="uk-UA" b="1" i="1" dirty="0" smtClean="0">
                <a:solidFill>
                  <a:srgbClr val="006600"/>
                </a:solidFill>
              </a:rPr>
              <a:t>Чини </a:t>
            </a:r>
            <a:r>
              <a:rPr lang="uk-UA" b="1" i="1" dirty="0">
                <a:solidFill>
                  <a:srgbClr val="006600"/>
                </a:solidFill>
              </a:rPr>
              <a:t>з іншими так, як </a:t>
            </a:r>
            <a:r>
              <a:rPr lang="uk-UA" b="1" i="1" dirty="0" smtClean="0">
                <a:solidFill>
                  <a:srgbClr val="006600"/>
                </a:solidFill>
              </a:rPr>
              <a:t>ти </a:t>
            </a:r>
            <a:r>
              <a:rPr lang="uk-UA" b="1" i="1" dirty="0">
                <a:solidFill>
                  <a:srgbClr val="006600"/>
                </a:solidFill>
              </a:rPr>
              <a:t>бажаєш </a:t>
            </a:r>
            <a:r>
              <a:rPr lang="uk-UA" b="1" i="1" dirty="0" smtClean="0">
                <a:solidFill>
                  <a:srgbClr val="006600"/>
                </a:solidFill>
              </a:rPr>
              <a:t>щоб...</a:t>
            </a:r>
          </a:p>
          <a:p>
            <a:pPr marL="0" indent="0" algn="ctr">
              <a:buNone/>
            </a:pPr>
            <a:r>
              <a:rPr lang="uk-UA" i="1" dirty="0">
                <a:solidFill>
                  <a:srgbClr val="006600"/>
                </a:solidFill>
              </a:rPr>
              <a:t> </a:t>
            </a:r>
            <a:r>
              <a:rPr lang="uk-UA" i="1" dirty="0" smtClean="0">
                <a:solidFill>
                  <a:srgbClr val="006600"/>
                </a:solidFill>
              </a:rPr>
              <a:t>                </a:t>
            </a:r>
            <a:r>
              <a:rPr lang="uk-UA" b="1" i="1" dirty="0">
                <a:solidFill>
                  <a:srgbClr val="0000FF"/>
                </a:solidFill>
              </a:rPr>
              <a:t>чинили з </a:t>
            </a:r>
            <a:r>
              <a:rPr lang="uk-UA" b="1" i="1" dirty="0" smtClean="0">
                <a:solidFill>
                  <a:srgbClr val="0000FF"/>
                </a:solidFill>
              </a:rPr>
              <a:t>тобою.</a:t>
            </a:r>
          </a:p>
          <a:p>
            <a:pPr marL="0" indent="0">
              <a:buNone/>
            </a:pPr>
            <a:endParaRPr lang="uk-UA" i="1" dirty="0" smtClean="0"/>
          </a:p>
          <a:p>
            <a:pPr marL="0" indent="0">
              <a:buNone/>
            </a:pPr>
            <a:endParaRPr lang="uk-UA" sz="1700" i="1" dirty="0" smtClean="0"/>
          </a:p>
          <a:p>
            <a:pPr marL="0" indent="0" algn="ctr">
              <a:buNone/>
            </a:pPr>
            <a:r>
              <a:rPr lang="uk-UA" b="1" i="1" dirty="0" smtClean="0">
                <a:solidFill>
                  <a:srgbClr val="006600"/>
                </a:solidFill>
              </a:rPr>
              <a:t>           Не </a:t>
            </a:r>
            <a:r>
              <a:rPr lang="uk-UA" b="1" i="1" dirty="0">
                <a:solidFill>
                  <a:srgbClr val="006600"/>
                </a:solidFill>
              </a:rPr>
              <a:t>роби іншому того, чого не хочеш, </a:t>
            </a:r>
            <a:r>
              <a:rPr lang="uk-UA" b="1" i="1" dirty="0" smtClean="0">
                <a:solidFill>
                  <a:srgbClr val="006600"/>
                </a:solidFill>
              </a:rPr>
              <a:t>щоб… </a:t>
            </a:r>
          </a:p>
          <a:p>
            <a:pPr marL="0" indent="0" algn="ctr">
              <a:buNone/>
            </a:pPr>
            <a:r>
              <a:rPr lang="uk-UA" i="1" dirty="0" smtClean="0">
                <a:solidFill>
                  <a:srgbClr val="006600"/>
                </a:solidFill>
              </a:rPr>
              <a:t>              </a:t>
            </a:r>
            <a:r>
              <a:rPr lang="uk-UA" b="1" i="1" dirty="0" smtClean="0">
                <a:solidFill>
                  <a:srgbClr val="0000FF"/>
                </a:solidFill>
              </a:rPr>
              <a:t>зробили тобі.</a:t>
            </a:r>
            <a:endParaRPr lang="ru-RU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1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82" y="0"/>
            <a:ext cx="9144000" cy="6858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12" name="Рисунок 11" descr="sdrew423.png"/>
          <p:cNvPicPr>
            <a:picLocks noChangeAspect="1"/>
          </p:cNvPicPr>
          <p:nvPr/>
        </p:nvPicPr>
        <p:blipFill>
          <a:blip r:embed="rId2" cstate="screen"/>
          <a:srcRect l="4974"/>
          <a:stretch>
            <a:fillRect/>
          </a:stretch>
        </p:blipFill>
        <p:spPr>
          <a:xfrm>
            <a:off x="250236" y="1945135"/>
            <a:ext cx="1071926" cy="2084554"/>
          </a:xfrm>
          <a:prstGeom prst="rect">
            <a:avLst/>
          </a:prstGeom>
          <a:effectLst/>
        </p:spPr>
      </p:pic>
      <p:pic>
        <p:nvPicPr>
          <p:cNvPr id="13" name="Рисунок 12" descr="xzdsew432.png"/>
          <p:cNvPicPr>
            <a:picLocks noChangeAspect="1"/>
          </p:cNvPicPr>
          <p:nvPr/>
        </p:nvPicPr>
        <p:blipFill>
          <a:blip r:embed="rId3" cstate="screen"/>
          <a:srcRect l="4841"/>
          <a:stretch>
            <a:fillRect/>
          </a:stretch>
        </p:blipFill>
        <p:spPr>
          <a:xfrm>
            <a:off x="940991" y="3140968"/>
            <a:ext cx="1078888" cy="2062579"/>
          </a:xfrm>
          <a:prstGeom prst="rect">
            <a:avLst/>
          </a:prstGeom>
          <a:effectLst/>
        </p:spPr>
      </p:pic>
      <p:pic>
        <p:nvPicPr>
          <p:cNvPr id="14" name="Рисунок 13" descr="s cvf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562588" y="4725144"/>
            <a:ext cx="1065196" cy="1736240"/>
          </a:xfrm>
          <a:prstGeom prst="rect">
            <a:avLst/>
          </a:prstGeom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782" y="332656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uk-UA" sz="4000" b="1" i="1" dirty="0" smtClean="0"/>
              <a:t/>
            </a:r>
            <a:br>
              <a:rPr lang="uk-UA" sz="4000" b="1" i="1" dirty="0" smtClean="0"/>
            </a:br>
            <a:r>
              <a:rPr lang="uk-UA" sz="4000" b="1" i="1" dirty="0"/>
              <a:t> </a:t>
            </a:r>
            <a:r>
              <a:rPr lang="uk-UA" sz="4000" b="1" i="1" dirty="0" smtClean="0"/>
              <a:t> </a:t>
            </a:r>
            <a:r>
              <a:rPr lang="uk-UA" sz="3600" b="1" i="1" dirty="0" smtClean="0"/>
              <a:t>Вправа «Скарбниця </a:t>
            </a:r>
            <a:r>
              <a:rPr lang="uk-UA" sz="3600" b="1" i="1" dirty="0"/>
              <a:t>народної </a:t>
            </a:r>
            <a:r>
              <a:rPr lang="uk-UA" sz="3600" b="1" i="1" dirty="0" smtClean="0"/>
              <a:t>мудрості»</a:t>
            </a:r>
            <a:r>
              <a:rPr lang="uk-UA" sz="3600" i="1" dirty="0" smtClean="0"/>
              <a:t> </a:t>
            </a:r>
            <a:br>
              <a:rPr lang="uk-UA" sz="3600" i="1" dirty="0" smtClean="0"/>
            </a:br>
            <a:r>
              <a:rPr lang="uk-UA" sz="3600" i="1" dirty="0" smtClean="0"/>
              <a:t>(робота </a:t>
            </a:r>
            <a:r>
              <a:rPr lang="uk-UA" sz="3600" i="1" dirty="0"/>
              <a:t>в </a:t>
            </a:r>
            <a:r>
              <a:rPr lang="uk-UA" sz="3600" i="1" dirty="0" smtClean="0"/>
              <a:t>групах)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0236" y="1600200"/>
            <a:ext cx="8642244" cy="499715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uk-UA" sz="1100" b="1" dirty="0" smtClean="0"/>
          </a:p>
          <a:p>
            <a:pPr marL="0" indent="0" algn="ctr">
              <a:buNone/>
            </a:pPr>
            <a:r>
              <a:rPr lang="uk-UA" b="1" dirty="0"/>
              <a:t> </a:t>
            </a:r>
            <a:r>
              <a:rPr lang="uk-UA" b="1" dirty="0" smtClean="0"/>
              <a:t>        Той</a:t>
            </a:r>
            <a:r>
              <a:rPr lang="uk-UA" b="1" dirty="0"/>
              <a:t>, добра, має, хто, бажає, людям, собі, і</a:t>
            </a:r>
            <a:r>
              <a:rPr lang="uk-UA" b="1" dirty="0" smtClean="0"/>
              <a:t>.</a:t>
            </a:r>
          </a:p>
          <a:p>
            <a:pPr marL="0" indent="0" algn="ctr">
              <a:buNone/>
            </a:pPr>
            <a:r>
              <a:rPr lang="uk-UA" b="1" i="1" dirty="0" smtClean="0">
                <a:solidFill>
                  <a:srgbClr val="006600"/>
                </a:solidFill>
              </a:rPr>
              <a:t>          </a:t>
            </a:r>
            <a:r>
              <a:rPr lang="uk-UA" b="1" i="1" dirty="0" smtClean="0">
                <a:solidFill>
                  <a:srgbClr val="0000FF"/>
                </a:solidFill>
              </a:rPr>
              <a:t>Хто </a:t>
            </a:r>
            <a:r>
              <a:rPr lang="uk-UA" b="1" i="1" dirty="0">
                <a:solidFill>
                  <a:srgbClr val="0000FF"/>
                </a:solidFill>
              </a:rPr>
              <a:t>людям добра бажає, той і собі має</a:t>
            </a:r>
            <a:r>
              <a:rPr lang="uk-UA" b="1" i="1" dirty="0" smtClean="0">
                <a:solidFill>
                  <a:srgbClr val="0000FF"/>
                </a:solidFill>
              </a:rPr>
              <a:t>.</a:t>
            </a:r>
          </a:p>
          <a:p>
            <a:pPr marL="0" indent="0" algn="ctr">
              <a:buNone/>
            </a:pPr>
            <a:endParaRPr lang="uk-UA" sz="1700" dirty="0">
              <a:solidFill>
                <a:srgbClr val="0000FF"/>
              </a:solidFill>
            </a:endParaRPr>
          </a:p>
          <a:p>
            <a:pPr marL="0" indent="0" algn="ctr">
              <a:buNone/>
            </a:pPr>
            <a:r>
              <a:rPr lang="uk-UA" sz="2200" b="1" dirty="0" smtClean="0"/>
              <a:t>                            </a:t>
            </a:r>
            <a:r>
              <a:rPr lang="uk-UA" b="1" dirty="0" err="1" smtClean="0"/>
              <a:t>Яяяявсяяеяядобяреяяпеяреяйямайяяя</a:t>
            </a:r>
            <a:endParaRPr lang="uk-UA" b="1" dirty="0"/>
          </a:p>
          <a:p>
            <a:pPr marL="0" indent="0" algn="ctr">
              <a:buNone/>
            </a:pPr>
            <a:r>
              <a:rPr lang="uk-UA" b="1" dirty="0" err="1" smtClean="0"/>
              <a:t>аяязлоягояунияяякайя</a:t>
            </a:r>
            <a:r>
              <a:rPr lang="uk-UA" b="1" dirty="0" smtClean="0"/>
              <a:t>.</a:t>
            </a:r>
          </a:p>
          <a:p>
            <a:pPr marL="0" indent="0" algn="ctr">
              <a:buNone/>
            </a:pPr>
            <a:r>
              <a:rPr lang="uk-UA" b="1" i="1" dirty="0" smtClean="0">
                <a:solidFill>
                  <a:srgbClr val="C00000"/>
                </a:solidFill>
              </a:rPr>
              <a:t>                           </a:t>
            </a:r>
            <a:r>
              <a:rPr lang="uk-UA" b="1" i="1" dirty="0" smtClean="0">
                <a:solidFill>
                  <a:srgbClr val="0000FF"/>
                </a:solidFill>
              </a:rPr>
              <a:t>Все </a:t>
            </a:r>
            <a:r>
              <a:rPr lang="uk-UA" b="1" i="1" dirty="0">
                <a:solidFill>
                  <a:srgbClr val="0000FF"/>
                </a:solidFill>
              </a:rPr>
              <a:t>добре переймай, а злого уникай</a:t>
            </a:r>
            <a:r>
              <a:rPr lang="uk-UA" b="1" i="1" dirty="0" smtClean="0">
                <a:solidFill>
                  <a:srgbClr val="0000FF"/>
                </a:solidFill>
              </a:rPr>
              <a:t>.</a:t>
            </a:r>
          </a:p>
          <a:p>
            <a:pPr marL="0" indent="0" algn="ctr">
              <a:spcBef>
                <a:spcPts val="0"/>
              </a:spcBef>
              <a:buNone/>
            </a:pPr>
            <a:endParaRPr lang="uk-UA" sz="1700" b="1" dirty="0" smtClean="0"/>
          </a:p>
          <a:p>
            <a:pPr marL="0" indent="0">
              <a:buNone/>
            </a:pPr>
            <a:r>
              <a:rPr lang="uk-UA" b="1" dirty="0" smtClean="0"/>
              <a:t>                	        П…</a:t>
            </a:r>
            <a:r>
              <a:rPr lang="uk-UA" b="1" dirty="0" err="1" smtClean="0"/>
              <a:t>рш</a:t>
            </a:r>
            <a:r>
              <a:rPr lang="uk-UA" b="1" dirty="0" smtClean="0"/>
              <a:t>…й   </a:t>
            </a:r>
            <a:r>
              <a:rPr lang="uk-UA" b="1" dirty="0" err="1"/>
              <a:t>кр</a:t>
            </a:r>
            <a:r>
              <a:rPr lang="uk-UA" b="1" dirty="0"/>
              <a:t>…к   д…   д..</a:t>
            </a:r>
            <a:r>
              <a:rPr lang="uk-UA" b="1" dirty="0" err="1"/>
              <a:t>бр</a:t>
            </a:r>
            <a:r>
              <a:rPr lang="uk-UA" b="1" dirty="0"/>
              <a:t>.. -  </a:t>
            </a:r>
            <a:endParaRPr lang="uk-UA" b="1" dirty="0" smtClean="0"/>
          </a:p>
          <a:p>
            <a:pPr marL="0" indent="0">
              <a:buNone/>
            </a:pPr>
            <a:r>
              <a:rPr lang="uk-UA" b="1" dirty="0" smtClean="0"/>
              <a:t>						н</a:t>
            </a:r>
            <a:r>
              <a:rPr lang="uk-UA" b="1" dirty="0"/>
              <a:t>..   р…б…   </a:t>
            </a:r>
            <a:r>
              <a:rPr lang="uk-UA" b="1" dirty="0" err="1"/>
              <a:t>зл</a:t>
            </a:r>
            <a:r>
              <a:rPr lang="uk-UA" b="1" dirty="0"/>
              <a:t>…</a:t>
            </a:r>
            <a:endParaRPr lang="ru-RU" b="1" dirty="0"/>
          </a:p>
          <a:p>
            <a:pPr marL="0" indent="0" algn="ctr">
              <a:buNone/>
            </a:pPr>
            <a:r>
              <a:rPr lang="uk-UA" b="1" i="1" dirty="0" smtClean="0">
                <a:solidFill>
                  <a:srgbClr val="C00000"/>
                </a:solidFill>
              </a:rPr>
              <a:t>                     </a:t>
            </a:r>
            <a:r>
              <a:rPr lang="uk-UA" b="1" i="1" dirty="0" smtClean="0">
                <a:solidFill>
                  <a:srgbClr val="0000FF"/>
                </a:solidFill>
              </a:rPr>
              <a:t>Перший </a:t>
            </a:r>
            <a:r>
              <a:rPr lang="uk-UA" b="1" i="1" dirty="0">
                <a:solidFill>
                  <a:srgbClr val="0000FF"/>
                </a:solidFill>
              </a:rPr>
              <a:t>крок до добра – не роби зла.</a:t>
            </a:r>
            <a:endParaRPr lang="ru-RU" dirty="0">
              <a:solidFill>
                <a:srgbClr val="0000FF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404664"/>
            <a:ext cx="12382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99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44018" y="0"/>
            <a:ext cx="9288017" cy="6858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204629"/>
            <a:ext cx="5328591" cy="460063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i="1" dirty="0"/>
              <a:t>Вправа « Серце доброти»</a:t>
            </a:r>
            <a:r>
              <a:rPr lang="ru-RU" sz="3600" b="1" i="1" dirty="0"/>
              <a:t/>
            </a:r>
            <a:br>
              <a:rPr lang="ru-RU" sz="3600" b="1" i="1" dirty="0"/>
            </a:br>
            <a:endParaRPr lang="ru-RU" sz="3600" b="1" i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7" y="1204629"/>
            <a:ext cx="5328591" cy="4751717"/>
          </a:xfrm>
        </p:spPr>
      </p:pic>
    </p:spTree>
    <p:extLst>
      <p:ext uri="{BB962C8B-B14F-4D97-AF65-F5344CB8AC3E}">
        <p14:creationId xmlns:p14="http://schemas.microsoft.com/office/powerpoint/2010/main" val="16297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repeatCount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uk-UA" b="1" i="1" dirty="0" smtClean="0">
                <a:solidFill>
                  <a:srgbClr val="006600"/>
                </a:solidFill>
              </a:rPr>
              <a:t>       </a:t>
            </a:r>
            <a:r>
              <a:rPr lang="uk-UA" b="1" i="1" dirty="0" smtClean="0"/>
              <a:t>Рефлексія роботи на </a:t>
            </a:r>
            <a:r>
              <a:rPr lang="uk-UA" b="1" i="1" dirty="0" err="1" smtClean="0"/>
              <a:t>уроці</a:t>
            </a:r>
            <a:r>
              <a:rPr lang="uk-UA" b="1" i="1" dirty="0" smtClean="0"/>
              <a:t>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rmAutofit fontScale="92500" lnSpcReduction="10000"/>
          </a:bodyPr>
          <a:lstStyle/>
          <a:p>
            <a:pPr marL="0" lvl="0" indent="1436688">
              <a:buNone/>
            </a:pPr>
            <a:endParaRPr lang="uk-UA" sz="2000" b="1" dirty="0" smtClean="0">
              <a:solidFill>
                <a:srgbClr val="2B12BE"/>
              </a:solidFill>
            </a:endParaRPr>
          </a:p>
          <a:p>
            <a:pPr marL="0" lvl="0" indent="1436688">
              <a:buNone/>
            </a:pPr>
            <a:r>
              <a:rPr lang="uk-UA" sz="3400" b="1" dirty="0" smtClean="0">
                <a:solidFill>
                  <a:srgbClr val="2B12BE"/>
                </a:solidFill>
              </a:rPr>
              <a:t>Чи </a:t>
            </a:r>
            <a:r>
              <a:rPr lang="uk-UA" sz="3400" b="1" dirty="0">
                <a:solidFill>
                  <a:srgbClr val="2B12BE"/>
                </a:solidFill>
              </a:rPr>
              <a:t>здійснились ваші очікування?</a:t>
            </a:r>
            <a:endParaRPr lang="ru-RU" sz="3400" b="1" dirty="0">
              <a:solidFill>
                <a:srgbClr val="2B12BE"/>
              </a:solidFill>
            </a:endParaRPr>
          </a:p>
          <a:p>
            <a:pPr marL="0" lvl="0" indent="1436688">
              <a:buNone/>
            </a:pPr>
            <a:endParaRPr lang="uk-UA" sz="2000" b="1" dirty="0" smtClean="0">
              <a:solidFill>
                <a:srgbClr val="2B12BE"/>
              </a:solidFill>
            </a:endParaRPr>
          </a:p>
          <a:p>
            <a:pPr marL="0" lvl="0" indent="1436688">
              <a:buNone/>
            </a:pPr>
            <a:endParaRPr lang="uk-UA" sz="2000" b="1" dirty="0" smtClean="0">
              <a:solidFill>
                <a:srgbClr val="2B12BE"/>
              </a:solidFill>
            </a:endParaRPr>
          </a:p>
          <a:p>
            <a:pPr marL="0" lvl="0" indent="1436688">
              <a:buNone/>
            </a:pPr>
            <a:r>
              <a:rPr lang="uk-UA" sz="3400" b="1" dirty="0" smtClean="0">
                <a:solidFill>
                  <a:srgbClr val="2B12BE"/>
                </a:solidFill>
              </a:rPr>
              <a:t>Що </a:t>
            </a:r>
            <a:r>
              <a:rPr lang="uk-UA" sz="3400" b="1" dirty="0">
                <a:solidFill>
                  <a:srgbClr val="2B12BE"/>
                </a:solidFill>
              </a:rPr>
              <a:t>вам найбільше </a:t>
            </a:r>
            <a:r>
              <a:rPr lang="uk-UA" sz="3400" b="1" dirty="0" err="1">
                <a:solidFill>
                  <a:srgbClr val="2B12BE"/>
                </a:solidFill>
              </a:rPr>
              <a:t>запам</a:t>
            </a:r>
            <a:r>
              <a:rPr lang="ru-RU" sz="3400" b="1" dirty="0">
                <a:solidFill>
                  <a:srgbClr val="2B12BE"/>
                </a:solidFill>
              </a:rPr>
              <a:t>`</a:t>
            </a:r>
            <a:r>
              <a:rPr lang="uk-UA" sz="3400" b="1" dirty="0" err="1">
                <a:solidFill>
                  <a:srgbClr val="2B12BE"/>
                </a:solidFill>
              </a:rPr>
              <a:t>яталось</a:t>
            </a:r>
            <a:r>
              <a:rPr lang="uk-UA" sz="3400" b="1" dirty="0">
                <a:solidFill>
                  <a:srgbClr val="2B12BE"/>
                </a:solidFill>
              </a:rPr>
              <a:t>?</a:t>
            </a:r>
            <a:endParaRPr lang="ru-RU" sz="3400" b="1" dirty="0">
              <a:solidFill>
                <a:srgbClr val="2B12BE"/>
              </a:solidFill>
            </a:endParaRPr>
          </a:p>
          <a:p>
            <a:pPr marL="0" lvl="0" indent="1436688">
              <a:buNone/>
            </a:pPr>
            <a:endParaRPr lang="uk-UA" sz="2000" b="1" dirty="0" smtClean="0">
              <a:solidFill>
                <a:srgbClr val="2B12BE"/>
              </a:solidFill>
            </a:endParaRPr>
          </a:p>
          <a:p>
            <a:pPr marL="0" lvl="0" indent="1436688">
              <a:buNone/>
            </a:pPr>
            <a:endParaRPr lang="uk-UA" sz="2000" b="1" dirty="0" smtClean="0">
              <a:solidFill>
                <a:srgbClr val="2B12BE"/>
              </a:solidFill>
            </a:endParaRPr>
          </a:p>
          <a:p>
            <a:pPr marL="0" lvl="0" indent="1436688">
              <a:buNone/>
            </a:pPr>
            <a:r>
              <a:rPr lang="uk-UA" sz="3400" b="1" dirty="0" smtClean="0">
                <a:solidFill>
                  <a:srgbClr val="2B12BE"/>
                </a:solidFill>
              </a:rPr>
              <a:t>Яку </a:t>
            </a:r>
            <a:r>
              <a:rPr lang="uk-UA" sz="3400" b="1" dirty="0">
                <a:solidFill>
                  <a:srgbClr val="2B12BE"/>
                </a:solidFill>
              </a:rPr>
              <a:t>чесноту хочете виробити в </a:t>
            </a:r>
            <a:r>
              <a:rPr lang="uk-UA" sz="3400" b="1" dirty="0" smtClean="0">
                <a:solidFill>
                  <a:srgbClr val="2B12BE"/>
                </a:solidFill>
              </a:rPr>
              <a:t>                   	     собі</a:t>
            </a:r>
            <a:r>
              <a:rPr lang="uk-UA" sz="3400" b="1" dirty="0">
                <a:solidFill>
                  <a:srgbClr val="2B12BE"/>
                </a:solidFill>
              </a:rPr>
              <a:t>?</a:t>
            </a:r>
            <a:endParaRPr lang="ru-RU" sz="3400" b="1" dirty="0">
              <a:solidFill>
                <a:srgbClr val="2B12BE"/>
              </a:solidFill>
            </a:endParaRPr>
          </a:p>
          <a:p>
            <a:pPr marL="0" lvl="0" indent="1436688">
              <a:buNone/>
            </a:pPr>
            <a:endParaRPr lang="uk-UA" sz="2000" b="1" dirty="0" smtClean="0">
              <a:solidFill>
                <a:srgbClr val="2B12BE"/>
              </a:solidFill>
            </a:endParaRPr>
          </a:p>
          <a:p>
            <a:pPr marL="0" lvl="0" indent="1436688">
              <a:buNone/>
            </a:pPr>
            <a:endParaRPr lang="uk-UA" sz="2000" b="1" dirty="0" smtClean="0">
              <a:solidFill>
                <a:srgbClr val="2B12BE"/>
              </a:solidFill>
            </a:endParaRPr>
          </a:p>
          <a:p>
            <a:pPr marL="0" lvl="0" indent="1436688">
              <a:buNone/>
            </a:pPr>
            <a:r>
              <a:rPr lang="uk-UA" sz="3400" b="1" dirty="0" smtClean="0">
                <a:solidFill>
                  <a:srgbClr val="2B12BE"/>
                </a:solidFill>
              </a:rPr>
              <a:t>Чого </a:t>
            </a:r>
            <a:r>
              <a:rPr lang="uk-UA" sz="3400" b="1" dirty="0">
                <a:solidFill>
                  <a:srgbClr val="2B12BE"/>
                </a:solidFill>
              </a:rPr>
              <a:t>позбутися?</a:t>
            </a:r>
            <a:endParaRPr lang="ru-RU" sz="3400" b="1" dirty="0">
              <a:solidFill>
                <a:srgbClr val="2B12BE"/>
              </a:solidFill>
            </a:endParaRPr>
          </a:p>
          <a:p>
            <a:pPr algn="ctr"/>
            <a:endParaRPr lang="ru-RU" sz="4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13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земной-шар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795152" y="1428016"/>
            <a:ext cx="1548172" cy="1548172"/>
          </a:xfrm>
          <a:prstGeom prst="rect">
            <a:avLst/>
          </a:prstGeom>
        </p:spPr>
      </p:pic>
      <p:pic>
        <p:nvPicPr>
          <p:cNvPr id="5" name="Рисунок 4" descr="детский-хоровод-руки-вверх.png"/>
          <p:cNvPicPr>
            <a:picLocks noChangeAspect="1"/>
          </p:cNvPicPr>
          <p:nvPr/>
        </p:nvPicPr>
        <p:blipFill>
          <a:blip r:embed="rId4" cstate="print"/>
          <a:srcRect r="31888" b="7686"/>
          <a:stretch>
            <a:fillRect/>
          </a:stretch>
        </p:blipFill>
        <p:spPr>
          <a:xfrm>
            <a:off x="3086120" y="815266"/>
            <a:ext cx="2952328" cy="282975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06885" y="188640"/>
            <a:ext cx="6264696" cy="626626"/>
          </a:xfrm>
          <a:prstGeom prst="rect">
            <a:avLst/>
          </a:prstGeom>
          <a:solidFill>
            <a:srgbClr val="99FF66"/>
          </a:solidFill>
        </p:spPr>
        <p:txBody>
          <a:bodyPr vert="horz" lIns="91440" tIns="45720" rIns="91440" bIns="45720" rtlCol="0">
            <a:noAutofit/>
          </a:bodyPr>
          <a:lstStyle>
            <a:lvl1pPr indent="0" algn="ctr">
              <a:spcBef>
                <a:spcPts val="0"/>
              </a:spcBef>
              <a:buFont typeface="Arial" pitchFamily="34" charset="0"/>
              <a:buNone/>
              <a:defRPr sz="3200"/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ru-RU" dirty="0" err="1"/>
              <a:t>Добрим</a:t>
            </a:r>
            <a:r>
              <a:rPr lang="ru-RU" dirty="0"/>
              <a:t> бути так не просто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06886" y="630600"/>
            <a:ext cx="6264694" cy="584775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Добро не </a:t>
            </a:r>
            <a:r>
              <a:rPr lang="ru-RU" sz="3200" dirty="0" err="1"/>
              <a:t>залежить</a:t>
            </a:r>
            <a:r>
              <a:rPr lang="ru-RU" sz="3200" dirty="0"/>
              <a:t> в</a:t>
            </a:r>
            <a:r>
              <a:rPr lang="uk-UA" sz="3200" dirty="0"/>
              <a:t>і</a:t>
            </a:r>
            <a:r>
              <a:rPr lang="ru-RU" sz="3200" dirty="0"/>
              <a:t>д </a:t>
            </a:r>
            <a:r>
              <a:rPr lang="ru-RU" sz="3200" dirty="0" err="1"/>
              <a:t>зросту</a:t>
            </a:r>
            <a:r>
              <a:rPr lang="ru-RU" sz="3200" dirty="0"/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06885" y="1135628"/>
            <a:ext cx="6264695" cy="584775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 Добро </a:t>
            </a:r>
            <a:r>
              <a:rPr lang="ru-RU" sz="3200" dirty="0" err="1"/>
              <a:t>виростає</a:t>
            </a:r>
            <a:r>
              <a:rPr lang="ru-RU" sz="3200" dirty="0"/>
              <a:t> </a:t>
            </a:r>
            <a:r>
              <a:rPr lang="ru-RU" sz="3200" dirty="0" err="1"/>
              <a:t>із</a:t>
            </a:r>
            <a:r>
              <a:rPr lang="ru-RU" sz="3200" dirty="0"/>
              <a:t> </a:t>
            </a:r>
            <a:r>
              <a:rPr lang="ru-RU" sz="3200" dirty="0" err="1" smtClean="0"/>
              <a:t>серця</a:t>
            </a:r>
            <a:r>
              <a:rPr lang="ru-RU" sz="3200" dirty="0" smtClean="0"/>
              <a:t>,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406885" y="1692342"/>
            <a:ext cx="6281078" cy="716478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 Його </a:t>
            </a:r>
            <a:r>
              <a:rPr lang="uk-UA" sz="3200" dirty="0"/>
              <a:t>не </a:t>
            </a:r>
            <a:r>
              <a:rPr lang="uk-UA" sz="3200" dirty="0" err="1"/>
              <a:t>збереш</a:t>
            </a:r>
            <a:r>
              <a:rPr lang="uk-UA" sz="3200" dirty="0"/>
              <a:t> у </a:t>
            </a:r>
            <a:r>
              <a:rPr lang="uk-UA" sz="3200" dirty="0" smtClean="0"/>
              <a:t>відерце</a:t>
            </a:r>
            <a:r>
              <a:rPr lang="uk-UA" sz="3200" dirty="0"/>
              <a:t>.</a:t>
            </a:r>
          </a:p>
          <a:p>
            <a:pPr algn="ctr"/>
            <a:endParaRPr lang="ru-RU" sz="900" dirty="0"/>
          </a:p>
        </p:txBody>
      </p:sp>
      <p:sp>
        <p:nvSpPr>
          <p:cNvPr id="9" name="TextBox 8"/>
          <p:cNvSpPr txBox="1"/>
          <p:nvPr/>
        </p:nvSpPr>
        <p:spPr>
          <a:xfrm>
            <a:off x="1406885" y="2166519"/>
            <a:ext cx="6264696" cy="723275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3200" dirty="0"/>
              <a:t>Так потрібно добрим бути,</a:t>
            </a:r>
          </a:p>
          <a:p>
            <a:pPr algn="ctr"/>
            <a:endParaRPr lang="ru-RU" sz="900" dirty="0"/>
          </a:p>
        </p:txBody>
      </p:sp>
      <p:sp>
        <p:nvSpPr>
          <p:cNvPr id="10" name="TextBox 9"/>
          <p:cNvSpPr txBox="1"/>
          <p:nvPr/>
        </p:nvSpPr>
        <p:spPr>
          <a:xfrm>
            <a:off x="1406885" y="2727582"/>
            <a:ext cx="6264695" cy="723275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3200" dirty="0"/>
              <a:t>Одне одного в біді, щоб </a:t>
            </a:r>
            <a:r>
              <a:rPr lang="uk-UA" sz="3200" dirty="0" smtClean="0"/>
              <a:t>не забути</a:t>
            </a:r>
            <a:r>
              <a:rPr lang="uk-UA" sz="3200" dirty="0"/>
              <a:t>.</a:t>
            </a:r>
          </a:p>
          <a:p>
            <a:pPr algn="ctr"/>
            <a:endParaRPr lang="ru-RU" sz="900" dirty="0"/>
          </a:p>
        </p:txBody>
      </p:sp>
      <p:sp>
        <p:nvSpPr>
          <p:cNvPr id="11" name="TextBox 10"/>
          <p:cNvSpPr txBox="1"/>
          <p:nvPr/>
        </p:nvSpPr>
        <p:spPr>
          <a:xfrm>
            <a:off x="1406886" y="3334265"/>
            <a:ext cx="6264694" cy="723275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3200" dirty="0"/>
              <a:t>І земля закрутиться скоріше, </a:t>
            </a:r>
          </a:p>
          <a:p>
            <a:pPr algn="ctr"/>
            <a:endParaRPr lang="ru-RU" sz="900" dirty="0"/>
          </a:p>
        </p:txBody>
      </p:sp>
      <p:sp>
        <p:nvSpPr>
          <p:cNvPr id="12" name="TextBox 11"/>
          <p:cNvSpPr txBox="1"/>
          <p:nvPr/>
        </p:nvSpPr>
        <p:spPr>
          <a:xfrm>
            <a:off x="1406885" y="3861048"/>
            <a:ext cx="6264696" cy="723275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r>
              <a:rPr lang="uk-UA" sz="3200" dirty="0"/>
              <a:t>Коли будемо з тобою ми добріше.</a:t>
            </a:r>
            <a:endParaRPr lang="ru-RU" sz="3200" dirty="0"/>
          </a:p>
          <a:p>
            <a:endParaRPr lang="ru-RU" sz="9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11856" y="188640"/>
            <a:ext cx="57008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Дякуємо за увагу!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803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" presetID="42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1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1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800"/>
                            </p:stCondLst>
                            <p:childTnLst>
                              <p:par>
                                <p:cTn id="17" presetID="42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800"/>
                            </p:stCondLst>
                            <p:childTnLst>
                              <p:par>
                                <p:cTn id="23" presetID="42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900"/>
                            </p:stCondLst>
                            <p:childTnLst>
                              <p:par>
                                <p:cTn id="29" presetID="42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900"/>
                            </p:stCondLst>
                            <p:childTnLst>
                              <p:par>
                                <p:cTn id="41" presetID="42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2" presetClass="exit" presetSubtype="0" fill="hold" grpId="0" nodeType="after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2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9500"/>
                            </p:stCondLst>
                            <p:childTnLst>
                              <p:par>
                                <p:cTn id="5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4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692697"/>
            <a:ext cx="6768752" cy="864096"/>
          </a:xfrm>
        </p:spPr>
        <p:txBody>
          <a:bodyPr>
            <a:noAutofit/>
          </a:bodyPr>
          <a:lstStyle/>
          <a:p>
            <a:r>
              <a:rPr lang="uk-UA" sz="3600" b="1" i="1" dirty="0"/>
              <a:t>Вправа «Передай настрій»</a:t>
            </a:r>
            <a:r>
              <a:rPr lang="ru-RU" sz="3600" b="1" i="1" dirty="0"/>
              <a:t/>
            </a:r>
            <a:br>
              <a:rPr lang="ru-RU" sz="3600" b="1" i="1" dirty="0"/>
            </a:br>
            <a:endParaRPr lang="ru-RU" sz="36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556792"/>
            <a:ext cx="7056784" cy="2160240"/>
          </a:xfrm>
        </p:spPr>
        <p:txBody>
          <a:bodyPr>
            <a:noAutofit/>
          </a:bodyPr>
          <a:lstStyle/>
          <a:p>
            <a:r>
              <a:rPr lang="uk-UA" sz="4000" b="1" i="1" dirty="0">
                <a:solidFill>
                  <a:srgbClr val="00B050"/>
                </a:solidFill>
              </a:rPr>
              <a:t>Хочеш, щоб світ тобі всміхнувся, - усміхнися спочатку йому.</a:t>
            </a:r>
            <a:r>
              <a:rPr lang="uk-UA" sz="4000" b="1" dirty="0">
                <a:solidFill>
                  <a:srgbClr val="00B050"/>
                </a:solidFill>
              </a:rPr>
              <a:t> </a:t>
            </a:r>
            <a:endParaRPr lang="ru-RU" sz="4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55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7" y="1628800"/>
            <a:ext cx="479840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/>
              <a:t>Девіз </a:t>
            </a:r>
            <a:r>
              <a:rPr lang="uk-UA" sz="3600" b="1" i="1" dirty="0"/>
              <a:t>уроку: </a:t>
            </a:r>
            <a:endParaRPr lang="uk-UA" sz="3600" b="1" i="1" dirty="0" smtClean="0"/>
          </a:p>
          <a:p>
            <a:pPr algn="ctr"/>
            <a:endParaRPr lang="uk-UA" sz="1600" b="1" i="1" dirty="0" smtClean="0">
              <a:solidFill>
                <a:srgbClr val="00B050"/>
              </a:solidFill>
            </a:endParaRPr>
          </a:p>
          <a:p>
            <a:pPr algn="ctr"/>
            <a:r>
              <a:rPr lang="uk-UA" sz="3400" b="1" i="1" dirty="0" smtClean="0">
                <a:solidFill>
                  <a:srgbClr val="00B050"/>
                </a:solidFill>
              </a:rPr>
              <a:t>«</a:t>
            </a:r>
            <a:r>
              <a:rPr lang="uk-UA" sz="3400" b="1" i="1" dirty="0">
                <a:solidFill>
                  <a:srgbClr val="00B050"/>
                </a:solidFill>
              </a:rPr>
              <a:t>Навчатись, </a:t>
            </a:r>
            <a:endParaRPr lang="uk-UA" sz="3400" b="1" i="1" dirty="0" smtClean="0">
              <a:solidFill>
                <a:srgbClr val="00B050"/>
              </a:solidFill>
            </a:endParaRPr>
          </a:p>
          <a:p>
            <a:pPr algn="ctr"/>
            <a:r>
              <a:rPr lang="uk-UA" sz="3400" b="1" i="1" dirty="0" smtClean="0">
                <a:solidFill>
                  <a:srgbClr val="00B050"/>
                </a:solidFill>
              </a:rPr>
              <a:t>пізнавати</a:t>
            </a:r>
            <a:r>
              <a:rPr lang="uk-UA" sz="3400" b="1" i="1" dirty="0">
                <a:solidFill>
                  <a:srgbClr val="00B050"/>
                </a:solidFill>
              </a:rPr>
              <a:t>, </a:t>
            </a:r>
            <a:endParaRPr lang="uk-UA" sz="3400" b="1" i="1" dirty="0" smtClean="0">
              <a:solidFill>
                <a:srgbClr val="00B050"/>
              </a:solidFill>
            </a:endParaRPr>
          </a:p>
          <a:p>
            <a:pPr algn="ctr"/>
            <a:r>
              <a:rPr lang="uk-UA" sz="3400" b="1" i="1" dirty="0" smtClean="0">
                <a:solidFill>
                  <a:srgbClr val="00B050"/>
                </a:solidFill>
              </a:rPr>
              <a:t>міркувати </a:t>
            </a:r>
          </a:p>
          <a:p>
            <a:pPr algn="ctr"/>
            <a:r>
              <a:rPr lang="uk-UA" sz="3400" b="1" i="1" dirty="0" smtClean="0">
                <a:solidFill>
                  <a:srgbClr val="00B050"/>
                </a:solidFill>
              </a:rPr>
              <a:t>і </a:t>
            </a:r>
            <a:r>
              <a:rPr lang="uk-UA" sz="3400" b="1" i="1" dirty="0">
                <a:solidFill>
                  <a:srgbClr val="00B050"/>
                </a:solidFill>
              </a:rPr>
              <a:t>доброю людиною ставати»</a:t>
            </a:r>
            <a:endParaRPr lang="ru-RU" sz="3400" dirty="0">
              <a:solidFill>
                <a:srgbClr val="00B050"/>
              </a:solidFill>
            </a:endParaRP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2632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60648"/>
            <a:ext cx="5112568" cy="504056"/>
          </a:xfrm>
          <a:noFill/>
        </p:spPr>
        <p:txBody>
          <a:bodyPr>
            <a:normAutofit fontScale="90000"/>
          </a:bodyPr>
          <a:lstStyle/>
          <a:p>
            <a:r>
              <a:rPr lang="uk-UA" sz="4000" b="1" i="1" dirty="0" smtClean="0">
                <a:solidFill>
                  <a:schemeClr val="accent5">
                    <a:lumMod val="10000"/>
                  </a:schemeClr>
                </a:solidFill>
              </a:rPr>
              <a:t/>
            </a:r>
            <a:br>
              <a:rPr lang="uk-UA" sz="4000" b="1" i="1" dirty="0" smtClean="0">
                <a:solidFill>
                  <a:schemeClr val="accent5">
                    <a:lumMod val="10000"/>
                  </a:schemeClr>
                </a:solidFill>
              </a:rPr>
            </a:br>
            <a:r>
              <a:rPr lang="uk-UA" sz="4000" b="1" i="1" dirty="0" smtClean="0"/>
              <a:t>Вправа </a:t>
            </a:r>
            <a:r>
              <a:rPr lang="uk-UA" sz="4000" b="1" i="1" dirty="0"/>
              <a:t>«Асоціація»</a:t>
            </a:r>
            <a:r>
              <a:rPr lang="ru-RU" dirty="0">
                <a:solidFill>
                  <a:schemeClr val="accent5">
                    <a:lumMod val="10000"/>
                  </a:schemeClr>
                </a:solidFill>
              </a:rPr>
              <a:t/>
            </a:r>
            <a:br>
              <a:rPr lang="ru-RU" dirty="0">
                <a:solidFill>
                  <a:schemeClr val="accent5">
                    <a:lumMod val="10000"/>
                  </a:schemeClr>
                </a:solidFill>
              </a:rPr>
            </a:br>
            <a:endParaRPr lang="ru-RU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84684"/>
            <a:ext cx="9144000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uk-UA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0" indent="0">
              <a:buNone/>
            </a:pPr>
            <a:r>
              <a:rPr lang="uk-UA" b="1" dirty="0" smtClean="0">
                <a:solidFill>
                  <a:srgbClr val="0000FF"/>
                </a:solidFill>
              </a:rPr>
              <a:t>           </a:t>
            </a:r>
          </a:p>
          <a:p>
            <a:pPr marL="0" indent="0">
              <a:buNone/>
            </a:pPr>
            <a:endParaRPr lang="uk-UA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0" indent="0">
              <a:buNone/>
            </a:pPr>
            <a:r>
              <a:rPr lang="uk-UA" b="1" dirty="0" smtClean="0">
                <a:solidFill>
                  <a:srgbClr val="FF0000"/>
                </a:solidFill>
              </a:rPr>
              <a:t>                                         </a:t>
            </a:r>
            <a:endParaRPr lang="uk-UA" sz="9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uk-UA" dirty="0" smtClean="0">
                <a:solidFill>
                  <a:srgbClr val="0000FF"/>
                </a:solidFill>
              </a:rPr>
              <a:t>  </a:t>
            </a:r>
          </a:p>
          <a:p>
            <a:pPr marL="0" indent="0">
              <a:buNone/>
            </a:pP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26204" y="2644170"/>
            <a:ext cx="8915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Я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8" y="2780928"/>
            <a:ext cx="349008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000" b="1" dirty="0" smtClean="0">
                <a:solidFill>
                  <a:srgbClr val="FF0000"/>
                </a:solidFill>
              </a:rPr>
              <a:t>Людина</a:t>
            </a:r>
            <a:endParaRPr lang="ru-RU" sz="7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52320" y="1340768"/>
            <a:ext cx="15055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solidFill>
                  <a:srgbClr val="0000FF"/>
                </a:solidFill>
              </a:rPr>
              <a:t>Дитина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340767"/>
            <a:ext cx="15075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solidFill>
                  <a:srgbClr val="0000FF"/>
                </a:solidFill>
              </a:rPr>
              <a:t>Донька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7557693" y="3208439"/>
            <a:ext cx="12376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solidFill>
                  <a:srgbClr val="0000FF"/>
                </a:solidFill>
              </a:rPr>
              <a:t>Учень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394842" y="2346665"/>
            <a:ext cx="108395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solidFill>
                  <a:srgbClr val="0000FF"/>
                </a:solidFill>
              </a:rPr>
              <a:t>Онук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164288" y="4900170"/>
            <a:ext cx="136287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solidFill>
                  <a:srgbClr val="0000FF"/>
                </a:solidFill>
              </a:rPr>
              <a:t>Сестра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56132" y="3429000"/>
            <a:ext cx="85632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solidFill>
                  <a:srgbClr val="0000FF"/>
                </a:solidFill>
              </a:rPr>
              <a:t>Син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923928" y="6228019"/>
            <a:ext cx="992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Брат</a:t>
            </a:r>
            <a:endParaRPr lang="ru-RU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831466" y="4957885"/>
            <a:ext cx="128073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Онука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712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4000" fill="hold"/>
                                        <p:tgtEl>
                                          <p:spTgt spid="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xit" presetSubtype="0" fill="hold" grpId="0" nodeType="after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3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3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 smtClean="0"/>
              <a:t>Вправа </a:t>
            </a:r>
            <a:r>
              <a:rPr lang="uk-UA" b="1" i="1" dirty="0"/>
              <a:t>«Казковий герой</a:t>
            </a:r>
            <a:r>
              <a:rPr lang="uk-UA" b="1" i="1" dirty="0" smtClean="0"/>
              <a:t>» 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196752"/>
            <a:ext cx="8363272" cy="5112568"/>
          </a:xfrm>
        </p:spPr>
        <p:txBody>
          <a:bodyPr numCol="1">
            <a:normAutofit lnSpcReduction="1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endParaRPr lang="uk-UA" sz="41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 algn="ctr">
              <a:buNone/>
            </a:pPr>
            <a:r>
              <a:rPr lang="uk-UA" sz="41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</a:p>
          <a:p>
            <a:pPr marL="0" indent="0" algn="ctr">
              <a:buNone/>
            </a:pPr>
            <a:endParaRPr lang="uk-UA" sz="4100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 algn="ctr">
              <a:buNone/>
            </a:pPr>
            <a:r>
              <a:rPr lang="uk-UA" sz="41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marL="0" indent="0" algn="ctr">
              <a:buNone/>
            </a:pPr>
            <a:endParaRPr lang="uk-UA" sz="4100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 algn="ctr">
              <a:buNone/>
            </a:pPr>
            <a:r>
              <a:rPr lang="uk-UA" sz="41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</a:t>
            </a:r>
          </a:p>
          <a:p>
            <a:pPr marL="0" indent="0" algn="ctr">
              <a:buNone/>
            </a:pPr>
            <a:r>
              <a:rPr lang="uk-UA" sz="41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779" y="1894702"/>
            <a:ext cx="3960439" cy="30569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19519" y="1337438"/>
            <a:ext cx="25330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0000FF"/>
                </a:solidFill>
              </a:rPr>
              <a:t>працьовитий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51198" y="1199129"/>
            <a:ext cx="1641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0000FF"/>
                </a:solidFill>
              </a:rPr>
              <a:t>веселий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31342" y="1337439"/>
            <a:ext cx="14911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0000FF"/>
                </a:solidFill>
              </a:rPr>
              <a:t>чуйний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121" y="2242885"/>
            <a:ext cx="27360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solidFill>
                  <a:srgbClr val="0000FF"/>
                </a:solidFill>
              </a:rPr>
              <a:t>б</a:t>
            </a:r>
            <a:r>
              <a:rPr lang="uk-UA" sz="3200" b="1" dirty="0" smtClean="0">
                <a:solidFill>
                  <a:srgbClr val="0000FF"/>
                </a:solidFill>
              </a:rPr>
              <a:t>лакитноокий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79084" y="2132856"/>
            <a:ext cx="19251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0000FF"/>
                </a:solidFill>
              </a:rPr>
              <a:t>жадібний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89959" y="5044994"/>
            <a:ext cx="16301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русявий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14133" y="2936587"/>
            <a:ext cx="1622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щедрий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6927379" y="3717032"/>
            <a:ext cx="14927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міцний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2396" y="3750136"/>
            <a:ext cx="18582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сміливий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371787" y="3012787"/>
            <a:ext cx="20794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балакучий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24495" y="5044993"/>
            <a:ext cx="19647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скромний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220185" y="5629769"/>
            <a:ext cx="27054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наполегливий</a:t>
            </a:r>
            <a:endParaRPr lang="ru-RU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2272657" y="5608327"/>
            <a:ext cx="21479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заздрісний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95090" y="4376771"/>
            <a:ext cx="16419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0000FF"/>
                </a:solidFill>
              </a:rPr>
              <a:t>пихатий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9110" y="4376770"/>
            <a:ext cx="2022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0000FF"/>
                </a:solidFill>
              </a:rPr>
              <a:t>байдужий</a:t>
            </a:r>
            <a:endParaRPr lang="ru-RU" sz="32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12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634082"/>
          </a:xfrm>
        </p:spPr>
        <p:txBody>
          <a:bodyPr>
            <a:noAutofit/>
          </a:bodyPr>
          <a:lstStyle/>
          <a:p>
            <a:r>
              <a:rPr lang="uk-UA" sz="3200" b="1" i="1" dirty="0" smtClean="0"/>
              <a:t/>
            </a:r>
            <a:br>
              <a:rPr lang="uk-UA" sz="3200" b="1" i="1" dirty="0" smtClean="0"/>
            </a:br>
            <a:r>
              <a:rPr lang="uk-UA" sz="3200" b="1" i="1" dirty="0" smtClean="0"/>
              <a:t>Вправа </a:t>
            </a:r>
            <a:r>
              <a:rPr lang="uk-UA" sz="3200" b="1" i="1" dirty="0"/>
              <a:t>«Пильне око» </a:t>
            </a:r>
            <a:r>
              <a:rPr lang="uk-UA" sz="3200" b="1" i="1" dirty="0" smtClean="0"/>
              <a:t/>
            </a:r>
            <a:br>
              <a:rPr lang="uk-UA" sz="3200" b="1" i="1" dirty="0" smtClean="0"/>
            </a:br>
            <a:r>
              <a:rPr lang="uk-UA" sz="3200" i="1" dirty="0" smtClean="0"/>
              <a:t>(робота </a:t>
            </a:r>
            <a:r>
              <a:rPr lang="uk-UA" sz="3200" i="1" dirty="0"/>
              <a:t>в </a:t>
            </a:r>
            <a:r>
              <a:rPr lang="uk-UA" sz="3200" i="1" dirty="0" smtClean="0"/>
              <a:t>парі)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284984"/>
            <a:ext cx="8219256" cy="284117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uk-UA" sz="3600" dirty="0" smtClean="0"/>
          </a:p>
          <a:p>
            <a:pPr marL="0" indent="0" algn="ctr">
              <a:buNone/>
            </a:pPr>
            <a:r>
              <a:rPr lang="uk-UA" sz="3600" dirty="0" smtClean="0"/>
              <a:t>1234Л587Ю788Д55551С9876Ь235К947І7</a:t>
            </a:r>
            <a:endParaRPr lang="ru-RU" sz="3600" dirty="0"/>
          </a:p>
          <a:p>
            <a:pPr marL="0" indent="0" algn="ctr">
              <a:buNone/>
            </a:pPr>
            <a:r>
              <a:rPr lang="uk-UA" sz="3600" dirty="0" smtClean="0"/>
              <a:t>765Ч934Е56С123Н941О246Т1357И88</a:t>
            </a:r>
          </a:p>
          <a:p>
            <a:pPr marL="0" indent="0" algn="ctr">
              <a:buNone/>
            </a:pPr>
            <a:r>
              <a:rPr lang="uk-UA" sz="6000" b="1" dirty="0" smtClean="0">
                <a:solidFill>
                  <a:srgbClr val="FFFF00"/>
                </a:solidFill>
              </a:rPr>
              <a:t>Людські чесноти</a:t>
            </a:r>
            <a:endParaRPr lang="ru-RU" sz="6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57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altLang="ru-RU" b="1" i="1" dirty="0" smtClean="0"/>
              <a:t>Словник</a:t>
            </a:r>
            <a:endParaRPr lang="ru-RU" altLang="ru-RU" b="1" i="1" dirty="0" smtClean="0"/>
          </a:p>
        </p:txBody>
      </p:sp>
      <p:sp>
        <p:nvSpPr>
          <p:cNvPr id="4099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471863" cy="4525963"/>
          </a:xfrm>
        </p:spPr>
        <p:txBody>
          <a:bodyPr/>
          <a:lstStyle/>
          <a:p>
            <a:pPr algn="ctr" eaLnBrk="1" hangingPunct="1"/>
            <a:endParaRPr lang="uk-UA" sz="3600" b="1" dirty="0" smtClean="0"/>
          </a:p>
          <a:p>
            <a:pPr marL="0" indent="0" eaLnBrk="1" hangingPunct="1">
              <a:buNone/>
            </a:pPr>
            <a:r>
              <a:rPr lang="uk-UA" sz="3600" b="1" i="1" dirty="0" err="1" smtClean="0">
                <a:solidFill>
                  <a:srgbClr val="0000FF"/>
                </a:solidFill>
              </a:rPr>
              <a:t>Чесно́та</a:t>
            </a:r>
            <a:r>
              <a:rPr lang="ru-RU" sz="3600" i="1" dirty="0"/>
              <a:t>— </a:t>
            </a:r>
            <a:r>
              <a:rPr lang="ru-RU" sz="3600" i="1" dirty="0" err="1"/>
              <a:t>це</a:t>
            </a:r>
            <a:r>
              <a:rPr lang="ru-RU" sz="3600" i="1" dirty="0"/>
              <a:t> </a:t>
            </a:r>
            <a:r>
              <a:rPr lang="ru-RU" sz="3600" i="1" dirty="0" smtClean="0"/>
              <a:t>позитивна  моральна </a:t>
            </a:r>
            <a:r>
              <a:rPr lang="ru-RU" sz="3600" i="1" dirty="0" err="1" smtClean="0"/>
              <a:t>якість</a:t>
            </a:r>
            <a:r>
              <a:rPr lang="ru-RU" sz="3600" i="1" dirty="0" smtClean="0"/>
              <a:t> </a:t>
            </a:r>
            <a:r>
              <a:rPr lang="ru-RU" sz="3600" i="1" dirty="0" err="1" smtClean="0"/>
              <a:t>людини</a:t>
            </a:r>
            <a:r>
              <a:rPr lang="ru-RU" sz="3600" i="1" dirty="0"/>
              <a:t>. </a:t>
            </a:r>
            <a:endParaRPr lang="ru-RU" altLang="ru-RU" sz="3600" i="1" dirty="0" smtClean="0"/>
          </a:p>
        </p:txBody>
      </p:sp>
      <p:sp>
        <p:nvSpPr>
          <p:cNvPr id="4100" name="Содержимое 5"/>
          <p:cNvSpPr>
            <a:spLocks noGrp="1"/>
          </p:cNvSpPr>
          <p:nvPr>
            <p:ph sz="half" idx="2"/>
          </p:nvPr>
        </p:nvSpPr>
        <p:spPr>
          <a:xfrm>
            <a:off x="5214938" y="1600200"/>
            <a:ext cx="3471862" cy="452596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dirty="0" smtClean="0"/>
              <a:t> </a:t>
            </a:r>
            <a:r>
              <a:rPr lang="ru-RU" b="1" i="1" dirty="0" err="1">
                <a:solidFill>
                  <a:srgbClr val="0000FF"/>
                </a:solidFill>
              </a:rPr>
              <a:t>Чеснота</a:t>
            </a:r>
            <a:r>
              <a:rPr lang="ru-RU" i="1" dirty="0"/>
              <a:t> є </a:t>
            </a:r>
            <a:r>
              <a:rPr lang="ru-RU" i="1" dirty="0" err="1"/>
              <a:t>рисою</a:t>
            </a:r>
            <a:r>
              <a:rPr lang="ru-RU" i="1" dirty="0"/>
              <a:t> </a:t>
            </a:r>
            <a:r>
              <a:rPr lang="ru-RU" i="1" dirty="0" err="1"/>
              <a:t>або</a:t>
            </a:r>
            <a:r>
              <a:rPr lang="ru-RU" i="1" dirty="0"/>
              <a:t> </a:t>
            </a:r>
            <a:r>
              <a:rPr lang="ru-RU" i="1" dirty="0" err="1"/>
              <a:t>властивістю</a:t>
            </a:r>
            <a:r>
              <a:rPr lang="ru-RU" i="1" dirty="0"/>
              <a:t>, яка </a:t>
            </a:r>
            <a:r>
              <a:rPr lang="ru-RU" i="1" dirty="0" err="1"/>
              <a:t>вважається</a:t>
            </a:r>
            <a:r>
              <a:rPr lang="ru-RU" i="1" dirty="0"/>
              <a:t> морально </a:t>
            </a:r>
            <a:r>
              <a:rPr lang="ru-RU" i="1" dirty="0" smtClean="0"/>
              <a:t>доброю і, </a:t>
            </a:r>
            <a:r>
              <a:rPr lang="ru-RU" i="1" dirty="0"/>
              <a:t>таким чином,  </a:t>
            </a:r>
            <a:r>
              <a:rPr lang="ru-RU" i="1" dirty="0" err="1"/>
              <a:t>оцінюється</a:t>
            </a:r>
            <a:r>
              <a:rPr lang="ru-RU" i="1" dirty="0"/>
              <a:t> як основа </a:t>
            </a:r>
            <a:r>
              <a:rPr lang="ru-RU" i="1" dirty="0" err="1"/>
              <a:t>моральних</a:t>
            </a:r>
            <a:r>
              <a:rPr lang="ru-RU" i="1" dirty="0"/>
              <a:t> </a:t>
            </a:r>
            <a:r>
              <a:rPr lang="ru-RU" i="1" dirty="0" err="1"/>
              <a:t>законів</a:t>
            </a:r>
            <a:r>
              <a:rPr lang="ru-RU" i="1" dirty="0"/>
              <a:t>, </a:t>
            </a:r>
            <a:r>
              <a:rPr lang="ru-RU" i="1" dirty="0" err="1"/>
              <a:t>принципів</a:t>
            </a:r>
            <a:r>
              <a:rPr lang="ru-RU" i="1" dirty="0"/>
              <a:t> і </a:t>
            </a:r>
            <a:r>
              <a:rPr lang="ru-RU" i="1" dirty="0" err="1"/>
              <a:t>цінностей</a:t>
            </a:r>
            <a:r>
              <a:rPr lang="uk-UA" i="1" dirty="0" smtClean="0"/>
              <a:t>.</a:t>
            </a:r>
            <a:endParaRPr lang="ru-RU" altLang="ru-RU" i="1" dirty="0"/>
          </a:p>
          <a:p>
            <a:pPr eaLnBrk="1" hangingPunct="1"/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207467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Мои документы\дети ученики 1\1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6551"/>
            <a:ext cx="1380971" cy="1930825"/>
          </a:xfrm>
          <a:prstGeom prst="rect">
            <a:avLst/>
          </a:prstGeom>
          <a:noFill/>
        </p:spPr>
      </p:pic>
      <p:pic>
        <p:nvPicPr>
          <p:cNvPr id="7" name="Picture 4" descr="D:\Мои документы\дети ученики 1\1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1380849"/>
            <a:ext cx="1486297" cy="196652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i="1" dirty="0" smtClean="0"/>
              <a:t>Риси характеру</a:t>
            </a:r>
            <a:endParaRPr lang="ru-RU" sz="36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006600"/>
                </a:solidFill>
              </a:rPr>
              <a:t>   </a:t>
            </a:r>
            <a:r>
              <a:rPr lang="uk-UA" dirty="0" smtClean="0">
                <a:solidFill>
                  <a:srgbClr val="006600"/>
                </a:solidFill>
              </a:rPr>
              <a:t>                             </a:t>
            </a:r>
          </a:p>
          <a:p>
            <a:pPr marL="0" indent="0">
              <a:buNone/>
            </a:pPr>
            <a:endParaRPr lang="uk-UA" b="1" dirty="0">
              <a:solidFill>
                <a:srgbClr val="006600"/>
              </a:solidFill>
            </a:endParaRPr>
          </a:p>
          <a:p>
            <a:pPr marL="0" indent="0">
              <a:buNone/>
            </a:pPr>
            <a:r>
              <a:rPr lang="uk-UA" dirty="0" smtClean="0"/>
              <a:t>             </a:t>
            </a:r>
          </a:p>
          <a:p>
            <a:pPr marL="0" indent="0">
              <a:buNone/>
            </a:pPr>
            <a:r>
              <a:rPr lang="uk-UA" dirty="0" smtClean="0"/>
              <a:t>             </a:t>
            </a:r>
          </a:p>
          <a:p>
            <a:pPr marL="0" indent="0">
              <a:buNone/>
            </a:pPr>
            <a:r>
              <a:rPr lang="uk-UA" dirty="0"/>
              <a:t>                                                     </a:t>
            </a:r>
            <a:endParaRPr lang="uk-UA" dirty="0" smtClean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508104" y="2586320"/>
            <a:ext cx="1842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НЕГАТИВНІ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2074685" y="2586320"/>
            <a:ext cx="252028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6600"/>
                </a:solidFill>
              </a:rPr>
              <a:t>ПОЗИТИВН</a:t>
            </a:r>
            <a:r>
              <a:rPr lang="uk-UA" sz="2800" b="1" dirty="0" smtClean="0">
                <a:solidFill>
                  <a:srgbClr val="006600"/>
                </a:solidFill>
              </a:rPr>
              <a:t>І    </a:t>
            </a:r>
            <a:r>
              <a:rPr lang="uk-UA" sz="2800" dirty="0" smtClean="0">
                <a:solidFill>
                  <a:srgbClr val="006600"/>
                </a:solidFill>
              </a:rPr>
              <a:t>                             </a:t>
            </a:r>
          </a:p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714" y="1124744"/>
            <a:ext cx="2169406" cy="160786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71136" y="3606715"/>
            <a:ext cx="34694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006600"/>
                </a:solidFill>
              </a:rPr>
              <a:t>ЧУЙНИЙ </a:t>
            </a:r>
          </a:p>
          <a:p>
            <a:r>
              <a:rPr lang="uk-UA" sz="2800" b="1" dirty="0" smtClean="0">
                <a:solidFill>
                  <a:srgbClr val="006600"/>
                </a:solidFill>
              </a:rPr>
              <a:t>СМІЛИВИЙ </a:t>
            </a:r>
          </a:p>
          <a:p>
            <a:r>
              <a:rPr lang="uk-UA" sz="2800" b="1" dirty="0" smtClean="0">
                <a:solidFill>
                  <a:srgbClr val="006600"/>
                </a:solidFill>
              </a:rPr>
              <a:t>СКРОМНИЙ</a:t>
            </a:r>
          </a:p>
          <a:p>
            <a:r>
              <a:rPr lang="uk-UA" sz="2800" b="1" dirty="0" smtClean="0">
                <a:solidFill>
                  <a:srgbClr val="006600"/>
                </a:solidFill>
              </a:rPr>
              <a:t>ПРАЦЬОВИТИЙ НАПОЛЕГЛИВИЙ</a:t>
            </a:r>
          </a:p>
          <a:p>
            <a:r>
              <a:rPr lang="uk-UA" sz="2800" b="1" dirty="0" smtClean="0">
                <a:solidFill>
                  <a:srgbClr val="006600"/>
                </a:solidFill>
              </a:rPr>
              <a:t>ЩЕДРИЙ</a:t>
            </a:r>
            <a:endParaRPr lang="uk-UA" sz="2800" b="1" dirty="0">
              <a:solidFill>
                <a:srgbClr val="0066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08104" y="3645604"/>
            <a:ext cx="2159822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ЖАДІБНИЙ</a:t>
            </a:r>
          </a:p>
          <a:p>
            <a:r>
              <a:rPr lang="uk-UA" sz="2800" b="1" dirty="0" smtClean="0">
                <a:solidFill>
                  <a:srgbClr val="C00000"/>
                </a:solidFill>
              </a:rPr>
              <a:t>ЗАЗДРІСНИЙ</a:t>
            </a:r>
          </a:p>
          <a:p>
            <a:r>
              <a:rPr lang="uk-UA" sz="2800" b="1" dirty="0" smtClean="0">
                <a:solidFill>
                  <a:srgbClr val="C00000"/>
                </a:solidFill>
              </a:rPr>
              <a:t>БАЛАКУЧИЙ</a:t>
            </a:r>
          </a:p>
          <a:p>
            <a:r>
              <a:rPr lang="uk-UA" sz="2800" b="1" dirty="0" smtClean="0">
                <a:solidFill>
                  <a:srgbClr val="C00000"/>
                </a:solidFill>
              </a:rPr>
              <a:t>БАЙДУЖИЙ</a:t>
            </a:r>
          </a:p>
          <a:p>
            <a:r>
              <a:rPr lang="uk-UA" sz="2800" b="1" dirty="0" smtClean="0">
                <a:solidFill>
                  <a:srgbClr val="C00000"/>
                </a:solidFill>
              </a:rPr>
              <a:t>ПИХАТИЙ</a:t>
            </a:r>
          </a:p>
          <a:p>
            <a:endParaRPr lang="uk-UA" b="1" dirty="0">
              <a:solidFill>
                <a:srgbClr val="C00000"/>
              </a:solidFill>
            </a:endParaRPr>
          </a:p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85357" y="2602288"/>
            <a:ext cx="33068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6600"/>
                </a:solidFill>
              </a:rPr>
              <a:t>ЛЮДСЬКИ ЧЕСНОТИ</a:t>
            </a:r>
            <a:endParaRPr lang="ru-RU" sz="2800" b="1" dirty="0">
              <a:solidFill>
                <a:srgbClr val="0066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91060" y="2603596"/>
            <a:ext cx="10765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ВАДИ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91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     </a:t>
            </a:r>
            <a:r>
              <a:rPr lang="uk-UA" sz="3600" b="1" i="1" dirty="0" smtClean="0"/>
              <a:t>Робота з підручником (с. 59-61)</a:t>
            </a:r>
            <a:endParaRPr lang="ru-RU" sz="3600" b="1" i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uk-UA" b="1" dirty="0" smtClean="0">
                <a:solidFill>
                  <a:srgbClr val="0000FF"/>
                </a:solidFill>
              </a:rPr>
              <a:t>                 Що </a:t>
            </a:r>
            <a:r>
              <a:rPr lang="uk-UA" b="1" dirty="0">
                <a:solidFill>
                  <a:srgbClr val="0000FF"/>
                </a:solidFill>
              </a:rPr>
              <a:t>називають чеснотами?</a:t>
            </a:r>
            <a:endParaRPr lang="ru-RU" b="1" dirty="0">
              <a:solidFill>
                <a:srgbClr val="0000FF"/>
              </a:solidFill>
            </a:endParaRPr>
          </a:p>
          <a:p>
            <a:pPr marL="0" lvl="0" indent="0">
              <a:buNone/>
            </a:pPr>
            <a:endParaRPr lang="uk-UA" b="1" dirty="0" smtClean="0">
              <a:solidFill>
                <a:srgbClr val="0000FF"/>
              </a:solidFill>
            </a:endParaRPr>
          </a:p>
          <a:p>
            <a:pPr marL="0" lvl="0" indent="0" algn="ctr">
              <a:buNone/>
            </a:pPr>
            <a:r>
              <a:rPr lang="uk-UA" dirty="0" smtClean="0">
                <a:solidFill>
                  <a:srgbClr val="0000FF"/>
                </a:solidFill>
              </a:rPr>
              <a:t>           </a:t>
            </a:r>
            <a:r>
              <a:rPr lang="uk-UA" b="1" dirty="0" smtClean="0">
                <a:solidFill>
                  <a:srgbClr val="0000FF"/>
                </a:solidFill>
              </a:rPr>
              <a:t>Які риси український народ вважає чеснотами?</a:t>
            </a:r>
            <a:endParaRPr lang="ru-RU" b="1" dirty="0" smtClean="0">
              <a:solidFill>
                <a:srgbClr val="0000FF"/>
              </a:solidFill>
            </a:endParaRPr>
          </a:p>
          <a:p>
            <a:pPr marL="0" lvl="0" indent="0">
              <a:buNone/>
            </a:pPr>
            <a:r>
              <a:rPr lang="uk-UA" dirty="0" smtClean="0">
                <a:solidFill>
                  <a:srgbClr val="0000FF"/>
                </a:solidFill>
              </a:rPr>
              <a:t>       </a:t>
            </a:r>
          </a:p>
          <a:p>
            <a:pPr marL="0" lvl="0" indent="0">
              <a:buNone/>
            </a:pPr>
            <a:r>
              <a:rPr lang="uk-UA" dirty="0">
                <a:solidFill>
                  <a:srgbClr val="0000FF"/>
                </a:solidFill>
              </a:rPr>
              <a:t> </a:t>
            </a:r>
            <a:r>
              <a:rPr lang="uk-UA" dirty="0" smtClean="0">
                <a:solidFill>
                  <a:srgbClr val="0000FF"/>
                </a:solidFill>
              </a:rPr>
              <a:t>               </a:t>
            </a:r>
            <a:r>
              <a:rPr lang="uk-UA" b="1" dirty="0" smtClean="0">
                <a:solidFill>
                  <a:srgbClr val="0000FF"/>
                </a:solidFill>
              </a:rPr>
              <a:t>Прочитайте </a:t>
            </a:r>
            <a:r>
              <a:rPr lang="uk-UA" b="1" dirty="0">
                <a:solidFill>
                  <a:srgbClr val="0000FF"/>
                </a:solidFill>
              </a:rPr>
              <a:t>що таке вади?</a:t>
            </a:r>
            <a:endParaRPr lang="ru-RU" b="1" dirty="0">
              <a:solidFill>
                <a:srgbClr val="0000FF"/>
              </a:solidFill>
            </a:endParaRPr>
          </a:p>
          <a:p>
            <a:endParaRPr lang="uk-UA" dirty="0" smtClean="0">
              <a:solidFill>
                <a:srgbClr val="0000FF"/>
              </a:solidFill>
            </a:endParaRPr>
          </a:p>
          <a:p>
            <a:pPr marL="0" lvl="0" indent="0">
              <a:buNone/>
            </a:pPr>
            <a:r>
              <a:rPr lang="uk-UA" dirty="0" smtClean="0">
                <a:solidFill>
                  <a:srgbClr val="0000FF"/>
                </a:solidFill>
              </a:rPr>
              <a:t>                   </a:t>
            </a:r>
            <a:r>
              <a:rPr lang="uk-UA" b="1" dirty="0">
                <a:solidFill>
                  <a:srgbClr val="0000FF"/>
                </a:solidFill>
              </a:rPr>
              <a:t>Що таке вчинок?</a:t>
            </a:r>
            <a:endParaRPr lang="ru-RU" b="1" dirty="0">
              <a:solidFill>
                <a:srgbClr val="0000FF"/>
              </a:solidFill>
            </a:endParaRPr>
          </a:p>
          <a:p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4653136"/>
            <a:ext cx="1334838" cy="203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65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резентация ОТКРЫТАЯ КНИГ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1413</TotalTime>
  <Words>383</Words>
  <Application>Microsoft Office PowerPoint</Application>
  <PresentationFormat>Экран (4:3)</PresentationFormat>
  <Paragraphs>154</Paragraphs>
  <Slides>17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Тема Office</vt:lpstr>
      <vt:lpstr>Презентация ОТКРЫТАЯ КНИГА</vt:lpstr>
      <vt:lpstr>1_Тема Office</vt:lpstr>
      <vt:lpstr>Урок «Я у світі» 3 клас</vt:lpstr>
      <vt:lpstr>Вправа «Передай настрій» </vt:lpstr>
      <vt:lpstr>Презентация PowerPoint</vt:lpstr>
      <vt:lpstr> Вправа «Асоціація» </vt:lpstr>
      <vt:lpstr> Вправа «Казковий герой»  </vt:lpstr>
      <vt:lpstr> Вправа «Пильне око»  (робота в парі) </vt:lpstr>
      <vt:lpstr>Словник</vt:lpstr>
      <vt:lpstr>Риси характеру</vt:lpstr>
      <vt:lpstr>     Робота з підручником (с. 59-61)</vt:lpstr>
      <vt:lpstr>ФІЗКУЛЬТХВИЛИНКА</vt:lpstr>
      <vt:lpstr>Презентация PowerPoint</vt:lpstr>
      <vt:lpstr>«Оцініть учинки дітей» </vt:lpstr>
      <vt:lpstr>         Вправа «Продовж речення» </vt:lpstr>
      <vt:lpstr>   Вправа «Скарбниця народної мудрості»  (робота в групах) </vt:lpstr>
      <vt:lpstr>Вправа « Серце доброти» </vt:lpstr>
      <vt:lpstr>       Рефлексія роботи на уроці. </vt:lpstr>
      <vt:lpstr>Презентация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«Я у світі» 3 клас</dc:title>
  <dc:creator>Lena</dc:creator>
  <cp:lastModifiedBy>Lena</cp:lastModifiedBy>
  <cp:revision>95</cp:revision>
  <dcterms:created xsi:type="dcterms:W3CDTF">2016-11-19T16:49:38Z</dcterms:created>
  <dcterms:modified xsi:type="dcterms:W3CDTF">2016-12-07T18:27:02Z</dcterms:modified>
</cp:coreProperties>
</file>