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272" r:id="rId2"/>
    <p:sldId id="299" r:id="rId3"/>
    <p:sldId id="275" r:id="rId4"/>
    <p:sldId id="276" r:id="rId5"/>
    <p:sldId id="284" r:id="rId6"/>
    <p:sldId id="263" r:id="rId7"/>
    <p:sldId id="266" r:id="rId8"/>
    <p:sldId id="271" r:id="rId9"/>
    <p:sldId id="305" r:id="rId10"/>
    <p:sldId id="283" r:id="rId11"/>
    <p:sldId id="290" r:id="rId12"/>
    <p:sldId id="287" r:id="rId13"/>
    <p:sldId id="285" r:id="rId14"/>
    <p:sldId id="292" r:id="rId15"/>
    <p:sldId id="294" r:id="rId16"/>
    <p:sldId id="296" r:id="rId17"/>
    <p:sldId id="303" r:id="rId18"/>
    <p:sldId id="298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2" autoAdjust="0"/>
    <p:restoredTop sz="85747" autoAdjust="0"/>
  </p:normalViewPr>
  <p:slideViewPr>
    <p:cSldViewPr>
      <p:cViewPr varScale="1">
        <p:scale>
          <a:sx n="65" d="100"/>
          <a:sy n="65" d="100"/>
        </p:scale>
        <p:origin x="-20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C1241-EC3D-4BE1-B364-4F80D8E92C40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C7942-6B47-4886-A4D2-EA33038CBF1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C7942-6B47-4886-A4D2-EA33038CBF1B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C59AA-0E43-4699-A4E7-504BCB0939CB}" type="datetimeFigureOut">
              <a:rPr lang="uk-UA" smtClean="0"/>
              <a:pPr/>
              <a:t>25.10.2016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60C0C-068F-4587-89DB-B0795FB62D8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isk%20C\Downloads\&#1092;&#1110;&#1079;&#1084;&#1110;&#1085;&#1091;&#1090;&#1082;&#1072;.mp3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с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40"/>
            <a:ext cx="9144000" cy="6863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maxresdefault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35825" t="31294" r="34250" b="20707"/>
          <a:stretch>
            <a:fillRect/>
          </a:stretch>
        </p:blipFill>
        <p:spPr bwMode="auto">
          <a:xfrm>
            <a:off x="179512" y="3789040"/>
            <a:ext cx="2736304" cy="2880320"/>
          </a:xfrm>
          <a:prstGeom prst="rect">
            <a:avLst/>
          </a:prstGeom>
          <a:noFill/>
        </p:spPr>
      </p:pic>
      <p:pic>
        <p:nvPicPr>
          <p:cNvPr id="5" name="Picture 2" descr="C:\Users\User\Desktop\maxresdefault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69687" t="21694" r="388" b="18307"/>
          <a:stretch>
            <a:fillRect/>
          </a:stretch>
        </p:blipFill>
        <p:spPr bwMode="auto">
          <a:xfrm>
            <a:off x="6084168" y="116632"/>
            <a:ext cx="2736304" cy="3600400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 rot="-7860000">
            <a:off x="1001734" y="-149592"/>
            <a:ext cx="3396116" cy="3726607"/>
          </a:xfrm>
          <a:prstGeom prst="wedgeEllipseCallout">
            <a:avLst>
              <a:gd name="adj1" fmla="val -67822"/>
              <a:gd name="adj2" fmla="val 82818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644008" y="3861048"/>
            <a:ext cx="4284984" cy="2232248"/>
          </a:xfrm>
          <a:prstGeom prst="wedgeRoundRectCallout">
            <a:avLst>
              <a:gd name="adj1" fmla="val -99490"/>
              <a:gd name="adj2" fmla="val -453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4550043" y="4077072"/>
            <a:ext cx="4521687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Вимовляємо</a:t>
            </a:r>
            <a:r>
              <a:rPr lang="ru-RU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плавно,ніжно</a:t>
            </a:r>
            <a:r>
              <a:rPr lang="ru-RU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/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свято,мавпячий,зоря</a:t>
            </a:r>
            <a:r>
              <a:rPr lang="ru-RU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/>
            <a:r>
              <a:rPr lang="ru-RU" sz="2800" b="1" dirty="0" smtClean="0">
                <a:ln w="190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Але</a:t>
            </a:r>
            <a:r>
              <a:rPr lang="ru-RU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рвучно</a:t>
            </a:r>
            <a:r>
              <a:rPr lang="ru-RU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</a:t>
            </a:r>
            <a:r>
              <a:rPr lang="ru-RU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неспокійно</a:t>
            </a:r>
            <a:r>
              <a:rPr lang="ru-RU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/>
            <a:r>
              <a:rPr lang="uk-UA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en-US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ю,в</a:t>
            </a:r>
            <a:r>
              <a:rPr lang="en-US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ю,в</a:t>
            </a:r>
            <a:r>
              <a:rPr lang="en-US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янути,бур</a:t>
            </a:r>
            <a:r>
              <a:rPr lang="en-US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2800" b="1" dirty="0" err="1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ян</a:t>
            </a:r>
            <a:r>
              <a:rPr lang="ru-RU" sz="2800" b="1" dirty="0" smtClean="0">
                <a:ln w="190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692696"/>
            <a:ext cx="326403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Знак апострофа у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слові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лиш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тоді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поставиться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</a:p>
          <a:p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якщо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голос через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uk-UA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]</a:t>
            </a:r>
            <a:endParaRPr lang="uk-UA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раптом спотикається.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maxresdefault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t="10801" r="73625" b="16400"/>
          <a:stretch>
            <a:fillRect/>
          </a:stretch>
        </p:blipFill>
        <p:spPr bwMode="auto">
          <a:xfrm>
            <a:off x="251520" y="116632"/>
            <a:ext cx="1947960" cy="3024336"/>
          </a:xfrm>
          <a:prstGeom prst="rect">
            <a:avLst/>
          </a:prstGeom>
          <a:noFill/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3779912" y="2348880"/>
            <a:ext cx="4789040" cy="3672408"/>
          </a:xfrm>
          <a:prstGeom prst="wedgeRoundRectCallout">
            <a:avLst>
              <a:gd name="adj1" fmla="val -87124"/>
              <a:gd name="adj2" fmla="val -610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139952" y="2758861"/>
            <a:ext cx="4320480" cy="26161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вдягайте колір тьмяний,</a:t>
            </a:r>
            <a:b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Як на свято ідете!</a:t>
            </a:r>
            <a:b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Пийте, діти, сік  морквяний,</a:t>
            </a:r>
            <a:b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забудьте і про те, </a:t>
            </a:r>
            <a:endParaRPr kumimoji="0" lang="uk-UA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Що апострофа немає</a:t>
            </a:r>
            <a:b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Ще у деяких словах.</a:t>
            </a:r>
            <a:b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Ці слова хай кожен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знає:</a:t>
            </a:r>
            <a: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uk-UA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Мавпячий, бюро і цвях!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332656"/>
            <a:ext cx="6382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АПОСТРОФ НЕ </a:t>
            </a:r>
            <a:r>
              <a:rPr lang="uk-U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ставим</a:t>
            </a:r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endParaRPr lang="uk-UA" sz="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908720"/>
            <a:ext cx="5760640" cy="70788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/>
              <a:t>«Допитливі» Впр.135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 descr="C:\Users\Comp\Pictures\1370368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8142" t="2110" r="5840" b="13961"/>
          <a:stretch/>
        </p:blipFill>
        <p:spPr bwMode="auto">
          <a:xfrm>
            <a:off x="323528" y="0"/>
            <a:ext cx="1296144" cy="1253629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6775" y="0"/>
            <a:ext cx="40196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Робота в </a:t>
            </a:r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групах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501008"/>
            <a:ext cx="7981287" cy="2862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r>
              <a:rPr lang="uk-UA" sz="3600" b="1" dirty="0" smtClean="0"/>
              <a:t>«Старанні» </a:t>
            </a:r>
          </a:p>
          <a:p>
            <a:r>
              <a:rPr lang="uk-UA" sz="3600" b="1" dirty="0" smtClean="0"/>
              <a:t>Списати </a:t>
            </a:r>
            <a:r>
              <a:rPr lang="uk-UA" sz="3600" b="1" dirty="0" err="1" smtClean="0"/>
              <a:t>прислів</a:t>
            </a:r>
            <a:r>
              <a:rPr lang="ru-RU" sz="3600" b="1" dirty="0" smtClean="0"/>
              <a:t>’</a:t>
            </a:r>
            <a:r>
              <a:rPr lang="uk-UA" sz="3600" b="1" dirty="0" smtClean="0"/>
              <a:t>я. Вставити слова</a:t>
            </a:r>
          </a:p>
          <a:p>
            <a:r>
              <a:rPr lang="uk-UA" sz="3600" b="1" dirty="0" smtClean="0"/>
              <a:t> з апострофом. Пояснити правила  </a:t>
            </a:r>
          </a:p>
          <a:p>
            <a:r>
              <a:rPr lang="uk-UA" sz="3600" b="1" dirty="0" smtClean="0"/>
              <a:t>у словах з пропущеним літерами. </a:t>
            </a:r>
          </a:p>
          <a:p>
            <a:r>
              <a:rPr lang="uk-UA" sz="3600" b="1" dirty="0" smtClean="0"/>
              <a:t>Пояснити значення кожного </a:t>
            </a:r>
            <a:r>
              <a:rPr lang="uk-UA" sz="3600" b="1" dirty="0" err="1" smtClean="0"/>
              <a:t>прислів</a:t>
            </a:r>
            <a:r>
              <a:rPr lang="ru-RU" sz="3600" b="1" dirty="0" smtClean="0"/>
              <a:t>’</a:t>
            </a:r>
            <a:r>
              <a:rPr lang="uk-UA" sz="3600" b="1" dirty="0" smtClean="0"/>
              <a:t>я.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844824"/>
            <a:ext cx="8758423" cy="1446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uk-UA" sz="4400" b="1" dirty="0" smtClean="0"/>
              <a:t>«Наполегливі». </a:t>
            </a:r>
            <a:r>
              <a:rPr lang="uk-UA" sz="4400" b="1" dirty="0" err="1" smtClean="0"/>
              <a:t>Впр</a:t>
            </a:r>
            <a:r>
              <a:rPr lang="uk-UA" sz="4400" b="1" dirty="0" smtClean="0"/>
              <a:t>. 136  </a:t>
            </a:r>
          </a:p>
          <a:p>
            <a:r>
              <a:rPr lang="uk-UA" sz="4400" b="1" dirty="0" smtClean="0"/>
              <a:t>Складання послідовних  асоціацій.</a:t>
            </a:r>
            <a:endParaRPr lang="uk-U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203848" y="188640"/>
            <a:ext cx="40206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«Старанні»</a:t>
            </a:r>
            <a:endParaRPr lang="uk-UA" sz="5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467544" y="1916832"/>
            <a:ext cx="8424936" cy="2376264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980728"/>
            <a:ext cx="8964489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fontAlgn="base"/>
            <a:endParaRPr lang="ru-RU" sz="4800" b="1" dirty="0" smtClean="0"/>
          </a:p>
          <a:p>
            <a:pPr fontAlgn="base"/>
            <a:r>
              <a:rPr lang="ru-RU" sz="4800" b="1" dirty="0" smtClean="0"/>
              <a:t>   </a:t>
            </a:r>
          </a:p>
          <a:p>
            <a:pPr fontAlgn="base"/>
            <a:r>
              <a:rPr lang="ru-RU" sz="4800" b="1" dirty="0" smtClean="0"/>
              <a:t>   </a:t>
            </a:r>
            <a:r>
              <a:rPr lang="ru-RU" sz="5400" b="1" dirty="0" err="1" smtClean="0"/>
              <a:t>Бережи</a:t>
            </a:r>
            <a:r>
              <a:rPr lang="ru-RU" sz="5400" b="1" dirty="0" smtClean="0"/>
              <a:t>  </a:t>
            </a:r>
            <a:r>
              <a:rPr lang="ru-RU" sz="5400" b="1" dirty="0" err="1" smtClean="0"/>
              <a:t>одяг</a:t>
            </a:r>
            <a:r>
              <a:rPr lang="ru-RU" sz="5400" b="1" dirty="0" smtClean="0"/>
              <a:t>, </a:t>
            </a:r>
            <a:r>
              <a:rPr lang="ru-RU" sz="5400" b="1" dirty="0" err="1" smtClean="0"/>
              <a:t>поки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новий</a:t>
            </a:r>
            <a:r>
              <a:rPr lang="ru-RU" sz="5400" b="1" dirty="0" smtClean="0"/>
              <a:t>,</a:t>
            </a:r>
          </a:p>
          <a:p>
            <a:pPr fontAlgn="base"/>
            <a:r>
              <a:rPr lang="ru-RU" sz="5400" b="1" dirty="0" smtClean="0"/>
              <a:t>   а ________ </a:t>
            </a:r>
            <a:r>
              <a:rPr lang="ru-RU" sz="5400" b="1" dirty="0" err="1" smtClean="0"/>
              <a:t>поки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молодий</a:t>
            </a:r>
            <a:r>
              <a:rPr lang="ru-RU" sz="5400" b="1" dirty="0" smtClean="0"/>
              <a:t>.</a:t>
            </a:r>
            <a:r>
              <a:rPr lang="ru-RU" sz="4800" b="1" dirty="0" smtClean="0"/>
              <a:t>  </a:t>
            </a:r>
            <a:endParaRPr lang="ru-RU" sz="4800" b="1" dirty="0"/>
          </a:p>
        </p:txBody>
      </p:sp>
      <p:sp>
        <p:nvSpPr>
          <p:cNvPr id="18" name="Загнутый угол 17"/>
          <p:cNvSpPr/>
          <p:nvPr/>
        </p:nvSpPr>
        <p:spPr>
          <a:xfrm>
            <a:off x="395536" y="4437112"/>
            <a:ext cx="8568952" cy="1944216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Прямоугольник 18"/>
          <p:cNvSpPr/>
          <p:nvPr/>
        </p:nvSpPr>
        <p:spPr>
          <a:xfrm>
            <a:off x="611560" y="4581128"/>
            <a:ext cx="915776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fontAlgn="base"/>
            <a:r>
              <a:rPr lang="uk-UA" sz="6000" b="1" dirty="0" err="1" smtClean="0"/>
              <a:t>Ра</a:t>
            </a:r>
            <a:r>
              <a:rPr lang="uk-UA" sz="6000" b="1" dirty="0" smtClean="0"/>
              <a:t> … і пташки росу _____, </a:t>
            </a:r>
          </a:p>
          <a:p>
            <a:pPr fontAlgn="base"/>
            <a:r>
              <a:rPr lang="uk-UA" sz="6000" b="1" dirty="0" smtClean="0"/>
              <a:t>а пізні  </a:t>
            </a:r>
            <a:r>
              <a:rPr lang="uk-UA" sz="6000" b="1" dirty="0" err="1" smtClean="0"/>
              <a:t>сл</a:t>
            </a:r>
            <a:r>
              <a:rPr lang="uk-UA" sz="6000" b="1" dirty="0" smtClean="0"/>
              <a:t>… </a:t>
            </a:r>
            <a:r>
              <a:rPr lang="uk-UA" sz="6000" b="1" dirty="0" err="1" smtClean="0"/>
              <a:t>зи</a:t>
            </a:r>
            <a:r>
              <a:rPr lang="uk-UA" sz="6000" b="1" dirty="0" smtClean="0"/>
              <a:t>  ллють.</a:t>
            </a:r>
            <a:endParaRPr lang="en-US" sz="6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87624" y="3212976"/>
            <a:ext cx="2853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доров</a:t>
            </a:r>
            <a:r>
              <a:rPr lang="en-US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endParaRPr lang="uk-UA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87624" y="4581128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нн</a:t>
            </a:r>
            <a:endParaRPr lang="ru-RU" sz="60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76256" y="4653136"/>
            <a:ext cx="18632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en-US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5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ють</a:t>
            </a:r>
            <a:endParaRPr lang="uk-UA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07904" y="5517232"/>
            <a:ext cx="899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ьо</a:t>
            </a:r>
            <a:endParaRPr lang="ru-RU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5" name="Рисунок 24" descr="C:\Users\Comp\Pictures\1370368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8142" t="2110" r="5840" b="13961"/>
          <a:stretch/>
        </p:blipFill>
        <p:spPr bwMode="auto">
          <a:xfrm>
            <a:off x="827584" y="0"/>
            <a:ext cx="2232248" cy="184482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971600" y="0"/>
            <a:ext cx="7956376" cy="98072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88639"/>
            <a:ext cx="6408712" cy="14157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dirty="0" smtClean="0"/>
              <a:t>   Склади словосполучення</a:t>
            </a:r>
            <a:endParaRPr lang="uk-UA" sz="5400" b="1" dirty="0" smtClean="0"/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C:\Users\User\Desktop\Lyudyam_nravitsya_slushat_kak_kvakayut_lyagushki_v_prudu_O_chyom_oni_vedut_besedi.jpg"/>
          <p:cNvPicPr>
            <a:picLocks noChangeAspect="1" noChangeArrowheads="1"/>
          </p:cNvPicPr>
          <p:nvPr/>
        </p:nvPicPr>
        <p:blipFill>
          <a:blip r:embed="rId2" cstate="print"/>
          <a:srcRect l="167" t="26026" r="6811"/>
          <a:stretch>
            <a:fillRect/>
          </a:stretch>
        </p:blipFill>
        <p:spPr bwMode="auto">
          <a:xfrm>
            <a:off x="1619672" y="4077072"/>
            <a:ext cx="1722177" cy="126521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4149080"/>
            <a:ext cx="1661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ім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4221088"/>
            <a:ext cx="47480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-ж</a:t>
            </a:r>
            <a:r>
              <a:rPr lang="uk-UA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аб</a:t>
            </a:r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яча</a:t>
            </a:r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ім</a:t>
            </a:r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2852936"/>
            <a:ext cx="1737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пісня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1" name="Picture 3" descr="C:\Users\User\Desktop\bird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564904"/>
            <a:ext cx="1008112" cy="140994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464375" y="2924944"/>
            <a:ext cx="50811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солов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їна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пісня,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2" name="Picture 4" descr="C:\Users\User\Desktop\school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5373216"/>
            <a:ext cx="1709546" cy="117958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5517232"/>
            <a:ext cx="1471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двір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31840" y="5589240"/>
            <a:ext cx="5741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кільне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подвір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3" name="Picture 5" descr="C:\Users\User\Desktop\97162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124744"/>
            <a:ext cx="1335537" cy="1268760"/>
          </a:xfrm>
          <a:prstGeom prst="rect">
            <a:avLst/>
          </a:prstGeom>
          <a:noFill/>
        </p:spPr>
      </p:pic>
      <p:pic>
        <p:nvPicPr>
          <p:cNvPr id="2054" name="Picture 6" descr="C:\Users\User\Desktop\images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1196752"/>
            <a:ext cx="1368152" cy="116163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618938" y="1340768"/>
            <a:ext cx="40563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гусяче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пір</a:t>
            </a:r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я,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  <p:bldP spid="12" grpId="0"/>
      <p:bldP spid="13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"/>
            <a:ext cx="8496944" cy="113877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Рефлексія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600" dirty="0" smtClean="0"/>
              <a:t>Метод «Прес»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-Коли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пишуть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апостроф?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2204864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0" y="1124744"/>
            <a:ext cx="8964488" cy="573325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340768"/>
            <a:ext cx="8964488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dirty="0" smtClean="0">
                <a:solidFill>
                  <a:srgbClr val="00B0F0"/>
                </a:solidFill>
              </a:rPr>
              <a:t>  Я вважаю,</a:t>
            </a:r>
          </a:p>
          <a:p>
            <a:r>
              <a:rPr lang="uk-UA" sz="3200" b="1" dirty="0" smtClean="0">
                <a:solidFill>
                  <a:srgbClr val="00B0F0"/>
                </a:solidFill>
              </a:rPr>
              <a:t>      що</a:t>
            </a:r>
            <a:r>
              <a:rPr lang="uk-UA" sz="2800" b="1" dirty="0" smtClean="0">
                <a:solidFill>
                  <a:srgbClr val="00B0F0"/>
                </a:solidFill>
              </a:rPr>
              <a:t>…</a:t>
            </a:r>
            <a:endParaRPr lang="uk-UA" sz="2800" b="1" dirty="0" smtClean="0"/>
          </a:p>
          <a:p>
            <a:endParaRPr lang="uk-UA" sz="3200" b="1" dirty="0" smtClean="0">
              <a:solidFill>
                <a:srgbClr val="00B0F0"/>
              </a:solidFill>
            </a:endParaRPr>
          </a:p>
          <a:p>
            <a:r>
              <a:rPr lang="uk-UA" sz="3200" b="1" dirty="0" smtClean="0">
                <a:solidFill>
                  <a:srgbClr val="00B0F0"/>
                </a:solidFill>
              </a:rPr>
              <a:t>Тому, </a:t>
            </a:r>
          </a:p>
          <a:p>
            <a:r>
              <a:rPr lang="uk-UA" sz="3200" b="1" dirty="0" smtClean="0">
                <a:solidFill>
                  <a:srgbClr val="00B0F0"/>
                </a:solidFill>
              </a:rPr>
              <a:t>що букви…</a:t>
            </a:r>
          </a:p>
          <a:p>
            <a:endParaRPr lang="uk-UA" sz="3200" b="1" dirty="0" smtClean="0">
              <a:solidFill>
                <a:srgbClr val="00B0F0"/>
              </a:solidFill>
            </a:endParaRPr>
          </a:p>
          <a:p>
            <a:endParaRPr lang="uk-UA" sz="3200" b="1" dirty="0" smtClean="0">
              <a:solidFill>
                <a:srgbClr val="00B0F0"/>
              </a:solidFill>
            </a:endParaRPr>
          </a:p>
          <a:p>
            <a:r>
              <a:rPr lang="uk-UA" sz="3200" b="1" dirty="0" smtClean="0">
                <a:solidFill>
                  <a:srgbClr val="00B0F0"/>
                </a:solidFill>
              </a:rPr>
              <a:t>Наприклад…</a:t>
            </a:r>
            <a:endParaRPr lang="uk-UA" sz="3200" b="1" dirty="0" smtClean="0"/>
          </a:p>
          <a:p>
            <a:endParaRPr lang="ru-RU" sz="3200" b="1" dirty="0" smtClean="0">
              <a:solidFill>
                <a:srgbClr val="00B0F0"/>
              </a:solidFill>
            </a:endParaRPr>
          </a:p>
          <a:p>
            <a:r>
              <a:rPr lang="ru-RU" sz="3200" b="1" dirty="0" smtClean="0">
                <a:solidFill>
                  <a:srgbClr val="00B0F0"/>
                </a:solidFill>
              </a:rPr>
              <a:t>Таким чином..</a:t>
            </a:r>
            <a:endParaRPr lang="uk-UA" sz="3200" b="1" dirty="0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1916832"/>
            <a:ext cx="604867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dirty="0" smtClean="0"/>
              <a:t>перед буквами…,якщо </a:t>
            </a:r>
          </a:p>
          <a:p>
            <a:r>
              <a:rPr lang="uk-UA" sz="2800" b="1" dirty="0" smtClean="0"/>
              <a:t>вони позначають два звуки.</a:t>
            </a:r>
            <a:endParaRPr lang="uk-UA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39752" y="3717032"/>
            <a:ext cx="619268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dirty="0" smtClean="0"/>
              <a:t>допомагає промовляти слова </a:t>
            </a:r>
            <a:r>
              <a:rPr lang="uk-UA" sz="2800" b="1" dirty="0" err="1" smtClean="0"/>
              <a:t>урвисто</a:t>
            </a:r>
            <a:r>
              <a:rPr lang="uk-UA" sz="2800" b="1" dirty="0" smtClean="0"/>
              <a:t>,</a:t>
            </a:r>
          </a:p>
          <a:p>
            <a:r>
              <a:rPr lang="uk-UA" sz="2800" b="1" dirty="0" smtClean="0"/>
              <a:t>роздільно.</a:t>
            </a:r>
            <a:endParaRPr lang="uk-UA" sz="2400" b="1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2645290" y="4725144"/>
            <a:ext cx="23535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err="1" smtClean="0"/>
              <a:t>в’яже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в’юн</a:t>
            </a:r>
            <a:r>
              <a:rPr lang="ru-RU" sz="3200" b="1" dirty="0" smtClean="0"/>
              <a:t>.</a:t>
            </a:r>
            <a:endParaRPr lang="uk-UA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99792" y="5661248"/>
            <a:ext cx="442089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/>
              <a:t>слова </a:t>
            </a:r>
            <a:r>
              <a:rPr lang="ru-RU" sz="2800" b="1" dirty="0" err="1" smtClean="0"/>
              <a:t>в’яже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в’юн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пишемо</a:t>
            </a:r>
            <a:r>
              <a:rPr lang="ru-RU" sz="2800" b="1" dirty="0" smtClean="0"/>
              <a:t> </a:t>
            </a:r>
          </a:p>
          <a:p>
            <a:r>
              <a:rPr lang="ru-RU" sz="2800" b="1" dirty="0" err="1" smtClean="0"/>
              <a:t>з</a:t>
            </a:r>
            <a:r>
              <a:rPr lang="ru-RU" sz="2800" b="1" dirty="0" smtClean="0"/>
              <a:t> апострофом.</a:t>
            </a:r>
            <a:endParaRPr lang="uk-UA" sz="2800" b="1" dirty="0" smtClean="0"/>
          </a:p>
        </p:txBody>
      </p:sp>
      <p:pic>
        <p:nvPicPr>
          <p:cNvPr id="21" name="Picture 2" descr="C:\Users\Use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725144"/>
            <a:ext cx="1857982" cy="1916832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267744" y="1412776"/>
            <a:ext cx="70248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3200" b="1" dirty="0" smtClean="0"/>
              <a:t>апостроф будемо писати після букв…,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123728" y="2780928"/>
            <a:ext cx="590465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dirty="0" smtClean="0"/>
              <a:t>«б»,«п»,«в»,«м»,«ф»,«р»</a:t>
            </a:r>
          </a:p>
          <a:p>
            <a:r>
              <a:rPr lang="uk-UA" sz="2800" b="1" dirty="0" smtClean="0"/>
              <a:t> ми промовляємо</a:t>
            </a:r>
            <a:endParaRPr lang="uk-UA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51149" y="3140968"/>
            <a:ext cx="15301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твердо,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516216" y="3140968"/>
            <a:ext cx="21500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3600" b="1" dirty="0" smtClean="0"/>
              <a:t>а звук </a:t>
            </a:r>
            <a:r>
              <a:rPr lang="ru-RU" sz="3600" b="1" dirty="0" smtClean="0"/>
              <a:t>[</a:t>
            </a:r>
            <a:r>
              <a:rPr lang="uk-UA" sz="3600" b="1" dirty="0" smtClean="0"/>
              <a:t>й</a:t>
            </a:r>
            <a:r>
              <a:rPr lang="ru-RU" sz="3600" b="1" dirty="0" smtClean="0"/>
              <a:t>]</a:t>
            </a:r>
            <a:r>
              <a:rPr lang="uk-UA" sz="3600" b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соседними углами 1"/>
          <p:cNvSpPr/>
          <p:nvPr/>
        </p:nvSpPr>
        <p:spPr>
          <a:xfrm>
            <a:off x="1043608" y="188640"/>
            <a:ext cx="6264696" cy="1080120"/>
          </a:xfrm>
          <a:prstGeom prst="round2Same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60648"/>
            <a:ext cx="579479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Домашнє</a:t>
            </a:r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2708920"/>
            <a:ext cx="40580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/>
              <a:t>«Промінчики» Впр.135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1628800"/>
            <a:ext cx="8352928" cy="1584176"/>
          </a:xfrm>
          <a:prstGeom prst="roundRect">
            <a:avLst>
              <a:gd name="adj" fmla="val 5146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3573016"/>
            <a:ext cx="8064896" cy="16344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5301208"/>
            <a:ext cx="7560840" cy="15567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1628800"/>
            <a:ext cx="735720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«Допитливі» </a:t>
            </a:r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Впр.138</a:t>
            </a:r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писати </a:t>
            </a:r>
            <a:r>
              <a:rPr lang="uk-UA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прислів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’</a:t>
            </a:r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я,вставити пропущені літери.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3573016"/>
            <a:ext cx="6984776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Старанні»Впр.137 </a:t>
            </a: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Виписати </a:t>
            </a: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 орфографічного словника або з </a:t>
            </a: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читанки 5 слів з апострофом. Побудувати </a:t>
            </a: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до них звукові </a:t>
            </a: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моделі. </a:t>
            </a:r>
            <a:endParaRPr lang="uk-UA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5373216"/>
            <a:ext cx="6414469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Наполегливі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Скласти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ланцюжок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асоціацій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5 словами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апострофом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yak-namalyuvati-sonech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1512168" cy="1134126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627784" y="260648"/>
            <a:ext cx="5580112" cy="17064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92696"/>
            <a:ext cx="4609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Оцініть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роботу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060848"/>
            <a:ext cx="724550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Оживіть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сонечко,намалюйте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настрій</a:t>
            </a:r>
            <a:r>
              <a:rPr lang="ru-RU" sz="54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uk-U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User\Desktop\images (1).jpg"/>
          <p:cNvPicPr>
            <a:picLocks noChangeAspect="1" noChangeArrowheads="1"/>
          </p:cNvPicPr>
          <p:nvPr/>
        </p:nvPicPr>
        <p:blipFill>
          <a:blip r:embed="rId2" cstate="print"/>
          <a:srcRect l="20103" t="20689" r="17477"/>
          <a:stretch>
            <a:fillRect/>
          </a:stretch>
        </p:blipFill>
        <p:spPr bwMode="auto">
          <a:xfrm>
            <a:off x="323528" y="188640"/>
            <a:ext cx="2846290" cy="2708920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 rot="4980000">
            <a:off x="3482805" y="1524701"/>
            <a:ext cx="5376629" cy="5330246"/>
          </a:xfrm>
          <a:prstGeom prst="wedgeEllipseCallout">
            <a:avLst>
              <a:gd name="adj1" fmla="val -39781"/>
              <a:gd name="adj2" fmla="val 7711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4067945" y="2276872"/>
            <a:ext cx="5472608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ова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наша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калинова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r>
              <a:rPr lang="ru-RU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ксамитова,чудова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юбимо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її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вивчаєм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береги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визначаєм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умаєм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про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завжди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  <a:p>
            <a:r>
              <a:rPr lang="ru-RU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ілоденно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вночі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пишаємось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душі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  <a:endParaRPr lang="ru-RU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3" descr="C:\Users\User\Desktop\images (1).jpg"/>
          <p:cNvPicPr>
            <a:picLocks noChangeAspect="1" noChangeArrowheads="1"/>
          </p:cNvPicPr>
          <p:nvPr/>
        </p:nvPicPr>
        <p:blipFill>
          <a:blip r:embed="rId2" cstate="print"/>
          <a:srcRect l="20103" t="20689" r="17477"/>
          <a:stretch>
            <a:fillRect/>
          </a:stretch>
        </p:blipFill>
        <p:spPr bwMode="auto">
          <a:xfrm>
            <a:off x="107505" y="1"/>
            <a:ext cx="3224586" cy="3068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- лес.jpg"/>
          <p:cNvPicPr>
            <a:picLocks noChangeAspect="1" noChangeArrowheads="1"/>
          </p:cNvPicPr>
          <p:nvPr/>
        </p:nvPicPr>
        <p:blipFill>
          <a:blip r:embed="rId2" cstate="print"/>
          <a:srcRect l="14563" t="1038"/>
          <a:stretch>
            <a:fillRect/>
          </a:stretch>
        </p:blipFill>
        <p:spPr bwMode="auto">
          <a:xfrm>
            <a:off x="0" y="-715738"/>
            <a:ext cx="9144000" cy="7573737"/>
          </a:xfrm>
          <a:prstGeom prst="rect">
            <a:avLst/>
          </a:prstGeom>
          <a:noFill/>
        </p:spPr>
      </p:pic>
      <p:sp useBgFill="1">
        <p:nvSpPr>
          <p:cNvPr id="3" name="Овальная выноска 2"/>
          <p:cNvSpPr/>
          <p:nvPr/>
        </p:nvSpPr>
        <p:spPr>
          <a:xfrm rot="7020000" flipV="1">
            <a:off x="10633" y="321652"/>
            <a:ext cx="4914977" cy="4895687"/>
          </a:xfrm>
          <a:prstGeom prst="wedgeEllipseCallout">
            <a:avLst>
              <a:gd name="adj1" fmla="val 2400"/>
              <a:gd name="adj2" fmla="val 102615"/>
            </a:avLst>
          </a:prstGeom>
          <a:scene3d>
            <a:camera prst="orthographicFront">
              <a:rot lat="21299999" lon="3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92696"/>
            <a:ext cx="4032448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6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uk-UA" sz="4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бажання,</a:t>
            </a:r>
            <a:endParaRPr lang="uk-UA" sz="32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uk-UA" sz="32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sz="4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уважність,</a:t>
            </a:r>
            <a:r>
              <a:rPr lang="uk-UA" sz="36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</a:t>
            </a:r>
          </a:p>
          <a:p>
            <a:r>
              <a:rPr lang="uk-UA" sz="36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uk-UA" sz="4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наполегливість, </a:t>
            </a:r>
            <a:br>
              <a:rPr lang="uk-UA" sz="4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терпіння, </a:t>
            </a:r>
          </a:p>
          <a:p>
            <a:r>
              <a:rPr lang="uk-UA" sz="4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працьовитість,</a:t>
            </a:r>
          </a:p>
          <a:p>
            <a:endParaRPr lang="uk-UA" sz="48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0281" y="1268760"/>
            <a:ext cx="25680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ru-RU" sz="3600" b="1" cap="none" spc="0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айдужість</a:t>
            </a:r>
            <a:r>
              <a:rPr lang="ru-RU" sz="36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36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4149080"/>
            <a:ext cx="11144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лінь</a:t>
            </a:r>
            <a:endParaRPr lang="ru-RU" sz="40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сова.jpg"/>
          <p:cNvPicPr>
            <a:picLocks noChangeAspect="1" noChangeArrowheads="1"/>
          </p:cNvPicPr>
          <p:nvPr/>
        </p:nvPicPr>
        <p:blipFill>
          <a:blip r:embed="rId2" cstate="print"/>
          <a:srcRect l="16925" t="37"/>
          <a:stretch>
            <a:fillRect/>
          </a:stretch>
        </p:blipFill>
        <p:spPr bwMode="auto">
          <a:xfrm>
            <a:off x="-108520" y="0"/>
            <a:ext cx="9252520" cy="686054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-180528" y="476672"/>
            <a:ext cx="6768752" cy="43924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548680"/>
            <a:ext cx="4320480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        </a:t>
            </a:r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Девіз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endParaRPr lang="ru-RU" sz="4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1200" b="1" i="1" dirty="0" smtClean="0">
                <a:solidFill>
                  <a:srgbClr val="00000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uk-UA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Ми сходинки мовні всі </a:t>
            </a:r>
            <a:r>
              <a:rPr lang="uk-UA" sz="3600" b="1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подолаєм</a:t>
            </a:r>
            <a:r>
              <a:rPr lang="uk-UA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br>
              <a:rPr lang="uk-UA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uk-UA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багато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uk-UA" sz="36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цікавого </a:t>
            </a:r>
            <a:r>
              <a:rPr lang="uk-UA" sz="3600" b="1" i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взнаєм</a:t>
            </a:r>
            <a:r>
              <a:rPr lang="uk-UA" sz="24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uk-UA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сова.jpg"/>
          <p:cNvPicPr>
            <a:picLocks noChangeAspect="1" noChangeArrowheads="1"/>
          </p:cNvPicPr>
          <p:nvPr/>
        </p:nvPicPr>
        <p:blipFill>
          <a:blip r:embed="rId2" cstate="print"/>
          <a:srcRect l="16924" t="144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нутый угол 3"/>
          <p:cNvSpPr/>
          <p:nvPr/>
        </p:nvSpPr>
        <p:spPr>
          <a:xfrm>
            <a:off x="323528" y="620688"/>
            <a:ext cx="5400600" cy="4392488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340768"/>
            <a:ext cx="5832648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600" b="1" dirty="0" smtClean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6000" b="1" dirty="0" err="1" smtClean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Правопис</a:t>
            </a:r>
            <a:r>
              <a:rPr lang="ru-RU" sz="6000" b="1" dirty="0" smtClean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6000" b="1" dirty="0" err="1" smtClean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слів</a:t>
            </a:r>
            <a:r>
              <a:rPr lang="ru-RU" sz="6000" b="1" dirty="0" smtClean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r>
              <a:rPr lang="ru-RU" sz="6000" b="1" dirty="0" err="1" smtClean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6000" b="1" dirty="0" smtClean="0">
                <a:ln w="1905"/>
                <a:solidFill>
                  <a:schemeClr val="accent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апострофом</a:t>
            </a:r>
            <a:endParaRPr lang="ru-RU" sz="6000" b="1" dirty="0">
              <a:ln w="1905"/>
              <a:solidFill>
                <a:schemeClr val="accent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5055"/>
            <a:ext cx="9144000" cy="600075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1115616" y="0"/>
            <a:ext cx="7128792" cy="1196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2001824" y="188641"/>
            <a:ext cx="64586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Каліграфічна</a:t>
            </a:r>
            <a:r>
              <a:rPr lang="ru-RU" sz="4400" b="1" i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400" b="1" i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хвилинка</a:t>
            </a:r>
            <a:endParaRPr lang="ru-RU" sz="4400" b="1" i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ьная выноска 5"/>
          <p:cNvSpPr/>
          <p:nvPr/>
        </p:nvSpPr>
        <p:spPr>
          <a:xfrm rot="-240000" flipV="1">
            <a:off x="1001972" y="3339474"/>
            <a:ext cx="7887687" cy="3772794"/>
          </a:xfrm>
          <a:prstGeom prst="wedgeEllipseCallout">
            <a:avLst>
              <a:gd name="adj1" fmla="val -13462"/>
              <a:gd name="adj2" fmla="val 8094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7" name="Picture 3" descr="C:\Users\User\Desktop\images (1).jpg"/>
          <p:cNvPicPr>
            <a:picLocks noChangeAspect="1" noChangeArrowheads="1"/>
          </p:cNvPicPr>
          <p:nvPr/>
        </p:nvPicPr>
        <p:blipFill>
          <a:blip r:embed="rId3" cstate="print"/>
          <a:srcRect l="20103" t="20689" r="17477"/>
          <a:stretch>
            <a:fillRect/>
          </a:stretch>
        </p:blipFill>
        <p:spPr bwMode="auto">
          <a:xfrm>
            <a:off x="107504" y="1"/>
            <a:ext cx="3678545" cy="350100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87824" y="3429000"/>
            <a:ext cx="4320480" cy="17281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-Вимовте</a:t>
            </a:r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звуки,</a:t>
            </a:r>
          </a:p>
          <a:p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які позначені буквами</a:t>
            </a:r>
          </a:p>
          <a:p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«я» «ю» «є» «ї».</a:t>
            </a:r>
            <a:endParaRPr lang="uk-UA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4869160"/>
            <a:ext cx="7319824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uk-UA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Поставте</a:t>
            </a:r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перед ними приголосний «</a:t>
            </a:r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</a:p>
          <a:p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 повторіть їх вимову разом:</a:t>
            </a:r>
          </a:p>
          <a:p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[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йа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],[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йу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],[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йе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], [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йі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].</a:t>
            </a:r>
            <a:endParaRPr lang="ru-RU" sz="4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endParaRPr lang="uk-UA" sz="36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pull dir="d"/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Comp\Pictures\squirrel_with_book_tile_coaster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3750" t="16250" r="15417" b="17917"/>
          <a:stretch/>
        </p:blipFill>
        <p:spPr bwMode="auto">
          <a:xfrm>
            <a:off x="6012160" y="332656"/>
            <a:ext cx="1944216" cy="20162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24328" y="116632"/>
            <a:ext cx="10801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Це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60232" y="1700808"/>
            <a:ext cx="2134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цікаво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3068960"/>
            <a:ext cx="7685758" cy="35702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3200" b="1" dirty="0"/>
              <a:t>Це наймолодший знак нашого письма. </a:t>
            </a:r>
            <a:br>
              <a:rPr lang="uk-UA" sz="3200" b="1" dirty="0"/>
            </a:br>
            <a:r>
              <a:rPr lang="uk-UA" sz="3200" b="1" dirty="0"/>
              <a:t>З’явився в українській граматиці </a:t>
            </a:r>
            <a:endParaRPr lang="uk-UA" sz="3200" b="1" dirty="0" smtClean="0"/>
          </a:p>
          <a:p>
            <a:r>
              <a:rPr lang="uk-UA" sz="3200" b="1" dirty="0" smtClean="0"/>
              <a:t>для </a:t>
            </a:r>
            <a:r>
              <a:rPr lang="uk-UA" sz="3200" b="1" dirty="0"/>
              <a:t>позначення роздільної вимови. </a:t>
            </a:r>
            <a:br>
              <a:rPr lang="uk-UA" sz="3200" b="1" dirty="0"/>
            </a:br>
            <a:r>
              <a:rPr lang="uk-UA" sz="3200" b="1" dirty="0"/>
              <a:t>Назва знака взята з давньогрецької </a:t>
            </a:r>
            <a:r>
              <a:rPr lang="uk-UA" sz="3200" b="1" dirty="0" smtClean="0"/>
              <a:t>мови,</a:t>
            </a:r>
          </a:p>
          <a:p>
            <a:r>
              <a:rPr lang="uk-UA" sz="3200" b="1" dirty="0" smtClean="0"/>
              <a:t>Що означає:</a:t>
            </a:r>
            <a:r>
              <a:rPr lang="uk-UA" sz="3200" b="1" dirty="0" smtClean="0">
                <a:solidFill>
                  <a:srgbClr val="FF0000"/>
                </a:solidFill>
              </a:rPr>
              <a:t>кривий,зігнутий,повернутий</a:t>
            </a:r>
            <a:r>
              <a:rPr lang="uk-UA" sz="3200" b="1" dirty="0" smtClean="0"/>
              <a:t>.</a:t>
            </a:r>
          </a:p>
          <a:p>
            <a:r>
              <a:rPr lang="uk-UA" sz="6600" b="1" dirty="0" smtClean="0"/>
              <a:t> </a:t>
            </a:r>
            <a:endParaRPr lang="uk-UA" sz="6600" dirty="0"/>
          </a:p>
        </p:txBody>
      </p:sp>
      <p:pic>
        <p:nvPicPr>
          <p:cNvPr id="21506" name="Picture 2" descr="C:\Users\User\Desktop\завантаженн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48680"/>
            <a:ext cx="151216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Малюнковий диктант </a:t>
            </a: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b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uk-UA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554" name="Picture 2" descr="C:\Users\User\Desktop\yX72wg1vZh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2876548" cy="1909762"/>
          </a:xfrm>
          <a:prstGeom prst="rect">
            <a:avLst/>
          </a:prstGeom>
          <a:noFill/>
        </p:spPr>
      </p:pic>
      <p:pic>
        <p:nvPicPr>
          <p:cNvPr id="23556" name="Picture 4" descr="C:\Users\User\Desktop\1285287494_24-09-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606739"/>
            <a:ext cx="3384376" cy="2558589"/>
          </a:xfrm>
          <a:prstGeom prst="rect">
            <a:avLst/>
          </a:prstGeom>
          <a:noFill/>
        </p:spPr>
      </p:pic>
      <p:pic>
        <p:nvPicPr>
          <p:cNvPr id="23557" name="Picture 5" descr="C:\Users\User\Desktop\250px-Girls_heel.jpg"/>
          <p:cNvPicPr>
            <a:picLocks noChangeAspect="1" noChangeArrowheads="1"/>
          </p:cNvPicPr>
          <p:nvPr/>
        </p:nvPicPr>
        <p:blipFill>
          <a:blip r:embed="rId4" cstate="print">
            <a:lum bright="20000" contrast="10000"/>
          </a:blip>
          <a:srcRect/>
          <a:stretch>
            <a:fillRect/>
          </a:stretch>
        </p:blipFill>
        <p:spPr bwMode="auto">
          <a:xfrm>
            <a:off x="5258274" y="3645024"/>
            <a:ext cx="3640854" cy="2592288"/>
          </a:xfrm>
          <a:prstGeom prst="rect">
            <a:avLst/>
          </a:prstGeom>
          <a:noFill/>
        </p:spPr>
      </p:pic>
      <p:pic>
        <p:nvPicPr>
          <p:cNvPr id="23560" name="Picture 8" descr="C:\Users\User\Desktop\Види-мязів-300x2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1334" y="332656"/>
            <a:ext cx="3000333" cy="2160240"/>
          </a:xfrm>
          <a:prstGeom prst="rect">
            <a:avLst/>
          </a:prstGeom>
          <a:noFill/>
        </p:spPr>
      </p:pic>
      <p:pic>
        <p:nvPicPr>
          <p:cNvPr id="7170" name="Picture 2" descr="C:\Users\User\Desktop\buria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980728"/>
            <a:ext cx="255270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ізміну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76456" y="5517232"/>
            <a:ext cx="304800" cy="304800"/>
          </a:xfrm>
          <a:prstGeom prst="rect">
            <a:avLst/>
          </a:prstGeom>
        </p:spPr>
      </p:pic>
      <p:pic>
        <p:nvPicPr>
          <p:cNvPr id="5122" name="Picture 2" descr="C:\Users\User\Desktop\фізкультхвилинка з лисичкою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32656"/>
            <a:ext cx="8019725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1325</TotalTime>
  <Words>414</Words>
  <Application>Microsoft Office PowerPoint</Application>
  <PresentationFormat>Экран (4:3)</PresentationFormat>
  <Paragraphs>109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132</cp:revision>
  <dcterms:created xsi:type="dcterms:W3CDTF">2016-07-14T10:06:43Z</dcterms:created>
  <dcterms:modified xsi:type="dcterms:W3CDTF">2016-10-25T18:59:26Z</dcterms:modified>
</cp:coreProperties>
</file>