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299" r:id="rId3"/>
    <p:sldId id="282" r:id="rId4"/>
    <p:sldId id="304" r:id="rId5"/>
    <p:sldId id="256" r:id="rId6"/>
    <p:sldId id="283" r:id="rId7"/>
    <p:sldId id="289" r:id="rId8"/>
    <p:sldId id="277" r:id="rId9"/>
    <p:sldId id="278" r:id="rId10"/>
    <p:sldId id="275" r:id="rId11"/>
    <p:sldId id="274" r:id="rId12"/>
    <p:sldId id="273" r:id="rId13"/>
    <p:sldId id="257" r:id="rId14"/>
    <p:sldId id="258" r:id="rId15"/>
    <p:sldId id="259" r:id="rId16"/>
    <p:sldId id="279" r:id="rId17"/>
    <p:sldId id="261" r:id="rId18"/>
    <p:sldId id="290" r:id="rId19"/>
    <p:sldId id="303" r:id="rId20"/>
    <p:sldId id="319" r:id="rId21"/>
    <p:sldId id="286" r:id="rId22"/>
    <p:sldId id="265" r:id="rId23"/>
    <p:sldId id="288" r:id="rId24"/>
    <p:sldId id="297" r:id="rId25"/>
    <p:sldId id="264" r:id="rId26"/>
    <p:sldId id="284" r:id="rId27"/>
    <p:sldId id="302" r:id="rId28"/>
    <p:sldId id="285" r:id="rId29"/>
    <p:sldId id="291" r:id="rId30"/>
    <p:sldId id="292" r:id="rId31"/>
    <p:sldId id="313" r:id="rId32"/>
    <p:sldId id="322" r:id="rId33"/>
    <p:sldId id="307" r:id="rId34"/>
    <p:sldId id="308" r:id="rId35"/>
    <p:sldId id="309" r:id="rId36"/>
    <p:sldId id="310" r:id="rId37"/>
    <p:sldId id="315" r:id="rId38"/>
    <p:sldId id="316" r:id="rId39"/>
    <p:sldId id="318" r:id="rId40"/>
    <p:sldId id="263" r:id="rId4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uk.wikipedia.org/wiki/%D0%92%D0%B7%D1%83%D1%82%D1%82%D1%8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52400"/>
            <a:ext cx="7772400" cy="1470025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Міні-проект 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err="1" smtClean="0">
                <a:solidFill>
                  <a:srgbClr val="C00000"/>
                </a:solidFill>
              </a:rPr>
              <a:t>“Лісова</a:t>
            </a:r>
            <a:r>
              <a:rPr lang="uk-UA" dirty="0" smtClean="0">
                <a:solidFill>
                  <a:srgbClr val="C00000"/>
                </a:solidFill>
              </a:rPr>
              <a:t> аптека. </a:t>
            </a:r>
            <a:r>
              <a:rPr lang="uk-UA" dirty="0" err="1" smtClean="0">
                <a:solidFill>
                  <a:srgbClr val="C00000"/>
                </a:solidFill>
              </a:rPr>
              <a:t>Дерева”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181600" y="4724400"/>
            <a:ext cx="3657600" cy="1752600"/>
          </a:xfrm>
        </p:spPr>
        <p:txBody>
          <a:bodyPr>
            <a:noAutofit/>
          </a:bodyPr>
          <a:lstStyle/>
          <a:p>
            <a:pPr algn="r"/>
            <a:r>
              <a:rPr lang="uk-UA" sz="2000" dirty="0" smtClean="0">
                <a:solidFill>
                  <a:srgbClr val="C00000"/>
                </a:solidFill>
              </a:rPr>
              <a:t>Підготувала </a:t>
            </a:r>
          </a:p>
          <a:p>
            <a:pPr algn="r"/>
            <a:r>
              <a:rPr lang="uk-UA" sz="2000" dirty="0" smtClean="0">
                <a:solidFill>
                  <a:srgbClr val="C00000"/>
                </a:solidFill>
              </a:rPr>
              <a:t>вчитель </a:t>
            </a:r>
            <a:r>
              <a:rPr lang="uk-UA" sz="2000" dirty="0" smtClean="0">
                <a:solidFill>
                  <a:srgbClr val="C00000"/>
                </a:solidFill>
              </a:rPr>
              <a:t>початкових класів</a:t>
            </a:r>
          </a:p>
          <a:p>
            <a:pPr algn="r"/>
            <a:r>
              <a:rPr lang="uk-UA" sz="2000" dirty="0" err="1" smtClean="0">
                <a:solidFill>
                  <a:srgbClr val="C00000"/>
                </a:solidFill>
              </a:rPr>
              <a:t>Рудківської</a:t>
            </a:r>
            <a:r>
              <a:rPr lang="uk-UA" sz="2000" dirty="0" smtClean="0">
                <a:solidFill>
                  <a:srgbClr val="C00000"/>
                </a:solidFill>
              </a:rPr>
              <a:t> СЗШ </a:t>
            </a:r>
            <a:r>
              <a:rPr lang="en-US" sz="2000" dirty="0" smtClean="0">
                <a:solidFill>
                  <a:srgbClr val="C00000"/>
                </a:solidFill>
              </a:rPr>
              <a:t>I – III </a:t>
            </a:r>
            <a:r>
              <a:rPr lang="uk-UA" sz="2000" dirty="0" smtClean="0">
                <a:solidFill>
                  <a:srgbClr val="C00000"/>
                </a:solidFill>
              </a:rPr>
              <a:t>ступенів імені В. </a:t>
            </a:r>
            <a:r>
              <a:rPr lang="uk-UA" sz="2000" dirty="0" err="1" smtClean="0">
                <a:solidFill>
                  <a:srgbClr val="C00000"/>
                </a:solidFill>
              </a:rPr>
              <a:t>Жеребного</a:t>
            </a:r>
            <a:endParaRPr lang="uk-UA" sz="2000" dirty="0" smtClean="0">
              <a:solidFill>
                <a:srgbClr val="C00000"/>
              </a:solidFill>
            </a:endParaRPr>
          </a:p>
          <a:p>
            <a:pPr algn="r"/>
            <a:r>
              <a:rPr lang="uk-UA" sz="2000" dirty="0" smtClean="0">
                <a:solidFill>
                  <a:srgbClr val="C00000"/>
                </a:solidFill>
              </a:rPr>
              <a:t>Самбірського району</a:t>
            </a:r>
            <a:endParaRPr lang="uk-UA" sz="2000" dirty="0" smtClean="0">
              <a:solidFill>
                <a:srgbClr val="C00000"/>
              </a:solidFill>
            </a:endParaRPr>
          </a:p>
          <a:p>
            <a:pPr algn="r"/>
            <a:r>
              <a:rPr lang="uk-UA" sz="2000" dirty="0" smtClean="0">
                <a:solidFill>
                  <a:srgbClr val="C00000"/>
                </a:solidFill>
              </a:rPr>
              <a:t>Ярема </a:t>
            </a:r>
            <a:r>
              <a:rPr lang="uk-UA" sz="2000" dirty="0" smtClean="0">
                <a:solidFill>
                  <a:srgbClr val="C00000"/>
                </a:solidFill>
              </a:rPr>
              <a:t>Любов </a:t>
            </a:r>
            <a:r>
              <a:rPr lang="uk-UA" sz="2000" dirty="0" smtClean="0">
                <a:solidFill>
                  <a:srgbClr val="C00000"/>
                </a:solidFill>
              </a:rPr>
              <a:t>Ігорівна</a:t>
            </a:r>
            <a:endParaRPr lang="uk-UA" sz="2000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admin\Desktop\apteka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524000"/>
            <a:ext cx="3981450" cy="52050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Прислів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b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uk-UA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6962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Де ростуть дуби, там немає біди</a:t>
            </a:r>
            <a:r>
              <a:rPr lang="uk-UA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Щоб здоров</a:t>
            </a:r>
            <a:r>
              <a:rPr lang="en-US" b="1" dirty="0" smtClean="0">
                <a:solidFill>
                  <a:srgbClr val="C00000"/>
                </a:solidFill>
              </a:rPr>
              <a:t>’</a:t>
            </a:r>
            <a:r>
              <a:rPr lang="uk-UA" b="1" dirty="0" smtClean="0">
                <a:solidFill>
                  <a:srgbClr val="C00000"/>
                </a:solidFill>
              </a:rPr>
              <a:t>я добре мати, треба дуба не рубати</a:t>
            </a:r>
            <a:r>
              <a:rPr lang="uk-UA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З дубом подружиш – хворіти не будеш</a:t>
            </a:r>
            <a:r>
              <a:rPr lang="uk-UA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Посадиш дубочок – виросте міцний синочок</a:t>
            </a:r>
            <a:r>
              <a:rPr lang="uk-UA" b="1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Де дуби-там і гриби.</a:t>
            </a:r>
            <a:endParaRPr lang="uk-UA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Лікувальні властивості</a:t>
            </a: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7543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3600" dirty="0" smtClean="0">
                <a:solidFill>
                  <a:srgbClr val="C00000"/>
                </a:solidFill>
              </a:rPr>
              <a:t>   У </a:t>
            </a:r>
            <a:r>
              <a:rPr lang="uk-UA" sz="3600" dirty="0" smtClean="0">
                <a:solidFill>
                  <a:srgbClr val="C00000"/>
                </a:solidFill>
              </a:rPr>
              <a:t>лікувальних цілях використовують кору дуба.  Відвар з кори дуба використовують при опіках, шкірних захворюваннях, </a:t>
            </a:r>
            <a:r>
              <a:rPr lang="ru-RU" sz="3600" dirty="0" smtClean="0">
                <a:solidFill>
                  <a:srgbClr val="C00000"/>
                </a:solidFill>
              </a:rPr>
              <a:t> при </a:t>
            </a:r>
            <a:r>
              <a:rPr lang="ru-RU" sz="3600" dirty="0" err="1" smtClean="0">
                <a:solidFill>
                  <a:srgbClr val="C00000"/>
                </a:solidFill>
              </a:rPr>
              <a:t>запаленнях</a:t>
            </a:r>
            <a:r>
              <a:rPr lang="ru-RU" sz="3600" dirty="0" smtClean="0">
                <a:solidFill>
                  <a:srgbClr val="C00000"/>
                </a:solidFill>
              </a:rPr>
              <a:t> ясен, </a:t>
            </a:r>
            <a:r>
              <a:rPr lang="ru-RU" sz="3600" dirty="0" err="1" smtClean="0">
                <a:solidFill>
                  <a:srgbClr val="C00000"/>
                </a:solidFill>
              </a:rPr>
              <a:t>ангінах</a:t>
            </a:r>
            <a:r>
              <a:rPr lang="ru-RU" sz="3600" dirty="0" smtClean="0">
                <a:solidFill>
                  <a:srgbClr val="C00000"/>
                </a:solidFill>
              </a:rPr>
              <a:t>,  при </a:t>
            </a:r>
            <a:r>
              <a:rPr lang="ru-RU" sz="3600" dirty="0" err="1" smtClean="0">
                <a:solidFill>
                  <a:srgbClr val="C00000"/>
                </a:solidFill>
              </a:rPr>
              <a:t>отруєнні</a:t>
            </a:r>
            <a:r>
              <a:rPr lang="ru-RU" sz="3600" dirty="0" smtClean="0">
                <a:solidFill>
                  <a:srgbClr val="C00000"/>
                </a:solidFill>
              </a:rPr>
              <a:t> солями </a:t>
            </a:r>
            <a:r>
              <a:rPr lang="ru-RU" sz="3600" dirty="0" err="1" smtClean="0">
                <a:solidFill>
                  <a:srgbClr val="C00000"/>
                </a:solidFill>
              </a:rPr>
              <a:t>важких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</a:rPr>
              <a:t>металів</a:t>
            </a:r>
            <a:r>
              <a:rPr lang="ru-RU" sz="3600" dirty="0" smtClean="0">
                <a:solidFill>
                  <a:srgbClr val="C00000"/>
                </a:solidFill>
              </a:rPr>
              <a:t>.</a:t>
            </a:r>
            <a:endParaRPr lang="uk-UA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Картина Шишкіна </a:t>
            </a:r>
            <a:r>
              <a:rPr lang="uk-UA" dirty="0" err="1" smtClean="0">
                <a:solidFill>
                  <a:schemeClr val="accent3">
                    <a:lumMod val="50000"/>
                  </a:schemeClr>
                </a:solidFill>
              </a:rPr>
              <a:t>“Дуби”</a:t>
            </a: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\Desktop\атестація\міні-проекти\лісова аптека\шишкін дуби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90600" y="1295400"/>
            <a:ext cx="6858000" cy="52609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II </a:t>
            </a:r>
            <a:r>
              <a:rPr lang="uk-UA" dirty="0" smtClean="0">
                <a:solidFill>
                  <a:srgbClr val="C00000"/>
                </a:solidFill>
              </a:rPr>
              <a:t>група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Хто у нашому гайочку</a:t>
            </a:r>
          </a:p>
          <a:p>
            <a:pPr>
              <a:buNone/>
            </a:pPr>
            <a:r>
              <a:rPr lang="uk-UA" dirty="0" smtClean="0"/>
              <a:t>Носить біленьку сорочку?</a:t>
            </a:r>
          </a:p>
          <a:p>
            <a:pPr>
              <a:buNone/>
            </a:pPr>
            <a:r>
              <a:rPr lang="uk-UA" dirty="0" smtClean="0"/>
              <a:t>У тоненькі кіски   </a:t>
            </a:r>
          </a:p>
          <a:p>
            <a:pPr>
              <a:buNone/>
            </a:pPr>
            <a:r>
              <a:rPr lang="uk-UA" dirty="0" smtClean="0"/>
              <a:t>Вплітає жовті стрічки,</a:t>
            </a:r>
          </a:p>
          <a:p>
            <a:pPr>
              <a:buNone/>
            </a:pPr>
            <a:r>
              <a:rPr lang="uk-UA" dirty="0" smtClean="0"/>
              <a:t>А панчішки в чорну риску</a:t>
            </a:r>
          </a:p>
          <a:p>
            <a:pPr>
              <a:buNone/>
            </a:pPr>
            <a:r>
              <a:rPr lang="uk-UA" dirty="0" smtClean="0"/>
              <a:t>Прикривають її взимку.</a:t>
            </a:r>
          </a:p>
          <a:p>
            <a:pPr>
              <a:buNone/>
            </a:pPr>
            <a:r>
              <a:rPr lang="uk-UA" dirty="0" smtClean="0"/>
              <a:t>В неї листячко, мов слізка.</a:t>
            </a:r>
          </a:p>
          <a:p>
            <a:pPr>
              <a:buNone/>
            </a:pPr>
            <a:r>
              <a:rPr lang="uk-UA" dirty="0" smtClean="0"/>
              <a:t>Як зовуть її ? </a:t>
            </a:r>
            <a:endParaRPr lang="uk-UA" dirty="0"/>
          </a:p>
        </p:txBody>
      </p:sp>
      <p:pic>
        <p:nvPicPr>
          <p:cNvPr id="5" name="Picture 9" descr="C:\Users\admin\Desktop\атестація\міні-проекти\лісова аптека\bereza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5644" y="1600200"/>
            <a:ext cx="3501712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Знайомтесь. Береза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Береза - красиве дерево. У неї білий стрункий стовбур. Кора на березі гладенька, листя широке й коротке. По краях у листочка - дрібні зубчики. </a:t>
            </a:r>
          </a:p>
          <a:p>
            <a:endParaRPr lang="uk-UA" dirty="0"/>
          </a:p>
        </p:txBody>
      </p:sp>
      <p:pic>
        <p:nvPicPr>
          <p:cNvPr id="5" name="Picture 8" descr="C:\Users\admin\Desktop\атестація\міні-проекти\лісова аптека\berez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8600" y="2170008"/>
            <a:ext cx="4419600" cy="3113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admin\Desktop\атестація\міні-проекти\лісова аптека\depositphotos_67237917-stock-illustration-spring-birch-fores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Опис берізки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828800" y="1600200"/>
            <a:ext cx="6858000" cy="4525963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Якою називають берізку? (Зеленою, плакучою, білокорою, кучерявою, тендітною, стрункою, ніжною - весною і літом, золотою, чарівною - восени, голою – взимку).</a:t>
            </a:r>
          </a:p>
          <a:p>
            <a:r>
              <a:rPr lang="uk-UA" dirty="0" smtClean="0"/>
              <a:t>- Що можна сказати про берізку взимку? (Вона спить.) Так, спить білокора взимку чутливо, а напровесні найперша з дерев розкриває свої бруньки. Ось тому перший місяць весни на Україні так і називається «березень», «світанок року».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700" b="1" i="1" dirty="0" smtClean="0"/>
              <a:t/>
            </a:r>
            <a:br>
              <a:rPr lang="uk-UA" sz="2700" b="1" i="1" dirty="0" smtClean="0"/>
            </a:br>
            <a:r>
              <a:rPr lang="uk-UA" sz="2700" b="1" i="1" dirty="0" smtClean="0"/>
              <a:t>Прикмета</a:t>
            </a:r>
            <a:r>
              <a:rPr lang="uk-UA" sz="2700" dirty="0" smtClean="0"/>
              <a:t/>
            </a:r>
            <a:br>
              <a:rPr lang="uk-UA" sz="2700" dirty="0" smtClean="0"/>
            </a:br>
            <a:r>
              <a:rPr lang="uk-UA" sz="2700" dirty="0" smtClean="0"/>
              <a:t>Зазеленів березовий гай — пересаджуй дерева.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2050" name="Picture 2" descr="C:\Users\admin\Desktop\атестація\міні-проекти\лісова аптека\6b561fe960701fbabeb75be8d690f77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447800"/>
            <a:ext cx="4141139" cy="5234585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029200" y="1600200"/>
            <a:ext cx="35814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Береза – єдине дерево, що має білу кору.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/>
              <a:t> Береза росте у лісі. Серед інших дерев її виділяє біло-чорний стовбур. Цвіте береза одночасно із розпусканням листя. У той час на тонких гілках багато невеликих листочків та довгих сережок. Листки округлені з дрібно посіченими краями. Береза світлолюбна та витривала рослина. Тягнеться вгору, ближче до сонця. Вона висока та струнка. 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pPr lvl="0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Які народні прикмети, пов’язані з березою, ви знайшли?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/>
              <a:t>З берези тече багато соку – літо буде дощовим.</a:t>
            </a:r>
          </a:p>
          <a:p>
            <a:r>
              <a:rPr lang="uk-UA" dirty="0" smtClean="0"/>
              <a:t>Коли спочатку листям вкривається береза – чекай сухого літа, коли клен – мокрого.</a:t>
            </a:r>
          </a:p>
          <a:p>
            <a:r>
              <a:rPr lang="uk-UA" dirty="0" smtClean="0"/>
              <a:t>Коли восени листя берези жовтіє зверху – весна рання, знизу – пізня.</a:t>
            </a:r>
          </a:p>
          <a:p>
            <a:r>
              <a:rPr lang="uk-UA" dirty="0" smtClean="0"/>
              <a:t>Розпускається березовий лист – сій овес, лист повний – сій повно, на березі вгорі раніше розпустилося – сій хліб рано, якщо знизу – сій пізніше.</a:t>
            </a:r>
          </a:p>
          <a:p>
            <a:r>
              <a:rPr lang="uk-UA" dirty="0" smtClean="0"/>
              <a:t>Зазеленів березовий гай – пересаджуй дерева.</a:t>
            </a:r>
          </a:p>
          <a:p>
            <a:endParaRPr lang="uk-UA" dirty="0"/>
          </a:p>
        </p:txBody>
      </p:sp>
      <p:pic>
        <p:nvPicPr>
          <p:cNvPr id="5" name="Picture 2" descr="C:\Users\admin\Desktop\атестація\міні-проекти\лісова аптека\bereza_1-650x454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81200"/>
            <a:ext cx="4472974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err="1" smtClean="0"/>
              <a:t>Цікавинки</a:t>
            </a:r>
            <a:r>
              <a:rPr lang="uk-UA" b="1" dirty="0" smtClean="0"/>
              <a:t> про березу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1026" name="Picture 2" descr="C:\Users\admin\Desktop\атестація\міні-проекти\лісова аптека\Birch_bark_document_2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048000"/>
            <a:ext cx="5486400" cy="36576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9200" y="1219200"/>
            <a:ext cx="7010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 давніх часів на Русі для письма використовували береста. Ці </a:t>
            </a:r>
            <a:r>
              <a:rPr lang="uk-UA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«берестяні грамоти»</a:t>
            </a: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добре збереглися і мають неабияку цінність.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А </a:t>
            </a:r>
            <a:r>
              <a:rPr lang="ru-RU" dirty="0" err="1" smtClean="0">
                <a:solidFill>
                  <a:srgbClr val="C00000"/>
                </a:solidFill>
              </a:rPr>
              <a:t>чи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знаєте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ви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dirty="0" err="1" smtClean="0">
                <a:solidFill>
                  <a:srgbClr val="C00000"/>
                </a:solidFill>
              </a:rPr>
              <a:t>що</a:t>
            </a:r>
            <a:r>
              <a:rPr lang="uk-UA" dirty="0" smtClean="0"/>
              <a:t>     б</a:t>
            </a:r>
            <a:r>
              <a:rPr lang="ru-RU" dirty="0" err="1" smtClean="0"/>
              <a:t>ереза</a:t>
            </a:r>
            <a:r>
              <a:rPr lang="ru-RU" dirty="0" smtClean="0"/>
              <a:t> </a:t>
            </a:r>
            <a:r>
              <a:rPr lang="ru-RU" dirty="0" err="1" smtClean="0"/>
              <a:t>випаровує</a:t>
            </a:r>
            <a:r>
              <a:rPr lang="ru-RU" dirty="0" smtClean="0"/>
              <a:t> за день 6 </a:t>
            </a:r>
            <a:r>
              <a:rPr lang="ru-RU" dirty="0" err="1" smtClean="0"/>
              <a:t>відер</a:t>
            </a:r>
            <a:r>
              <a:rPr lang="ru-RU" dirty="0" smtClean="0"/>
              <a:t> води.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  </a:t>
            </a:r>
            <a:r>
              <a:rPr lang="ru-RU" dirty="0" err="1" smtClean="0"/>
              <a:t>Крилате</a:t>
            </a:r>
            <a:r>
              <a:rPr lang="ru-RU" dirty="0" smtClean="0"/>
              <a:t> </a:t>
            </a:r>
            <a:r>
              <a:rPr lang="ru-RU" dirty="0" err="1" smtClean="0"/>
              <a:t>насіння</a:t>
            </a:r>
            <a:r>
              <a:rPr lang="ru-RU" dirty="0" smtClean="0"/>
              <a:t> </a:t>
            </a:r>
            <a:r>
              <a:rPr lang="ru-RU" dirty="0" err="1" smtClean="0"/>
              <a:t>берези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відлетіти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материнської</a:t>
            </a:r>
            <a:r>
              <a:rPr lang="ru-RU" dirty="0" smtClean="0"/>
              <a:t> </a:t>
            </a:r>
            <a:r>
              <a:rPr lang="ru-RU" dirty="0" err="1" smtClean="0"/>
              <a:t>рослини</a:t>
            </a:r>
            <a:r>
              <a:rPr lang="ru-RU" dirty="0" smtClean="0"/>
              <a:t> на 6 км. </a:t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uk-UA" dirty="0" smtClean="0"/>
              <a:t>  </a:t>
            </a:r>
          </a:p>
          <a:p>
            <a:r>
              <a:rPr lang="uk-UA" dirty="0" smtClean="0"/>
              <a:t>Гнучка, як берізка.</a:t>
            </a:r>
          </a:p>
          <a:p>
            <a:r>
              <a:rPr lang="uk-UA" dirty="0" smtClean="0"/>
              <a:t>Тендітна, мов берізка.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атестація\міні-проекти\лісова аптека\big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3" y="-5080"/>
            <a:ext cx="9137237" cy="68630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85000" lnSpcReduction="1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Тип проекту:</a:t>
            </a:r>
            <a:r>
              <a:rPr lang="uk-UA" dirty="0" smtClean="0">
                <a:solidFill>
                  <a:srgbClr val="C00000"/>
                </a:solidFill>
              </a:rPr>
              <a:t> короткостроковий, інформаційно-дослідницький, творчий, колективний, частково-пошуковий.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Навчальні предмети:</a:t>
            </a:r>
            <a:r>
              <a:rPr lang="uk-UA" dirty="0" smtClean="0">
                <a:solidFill>
                  <a:srgbClr val="C00000"/>
                </a:solidFill>
              </a:rPr>
              <a:t> природознавство, малювання.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Очікувані результати:</a:t>
            </a:r>
            <a:r>
              <a:rPr lang="uk-UA" dirty="0" smtClean="0">
                <a:solidFill>
                  <a:srgbClr val="C00000"/>
                </a:solidFill>
              </a:rPr>
              <a:t> знання і застосування знань про лікувальні властивості лісових дерев, розповіді учнів, презентація, виставка малюнків.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Мета:</a:t>
            </a:r>
            <a:r>
              <a:rPr lang="uk-UA" dirty="0" smtClean="0">
                <a:solidFill>
                  <a:srgbClr val="C00000"/>
                </a:solidFill>
              </a:rPr>
              <a:t> формування та розвиток умінь пошуку шляхів вирішення проблеми, розвиток умінь аналізувати, підібрати інформацію, розвиток уміння естетично оформити творчу роботу.</a:t>
            </a:r>
          </a:p>
          <a:p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Лікувальні властивості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Які цінні властивості мають березові бруньки? </a:t>
            </a:r>
          </a:p>
          <a:p>
            <a:pPr>
              <a:buNone/>
            </a:pPr>
            <a:r>
              <a:rPr lang="uk-UA" dirty="0" smtClean="0"/>
              <a:t>    З березових бруньок виготовляють ліки. </a:t>
            </a:r>
          </a:p>
          <a:p>
            <a:pPr>
              <a:buNone/>
            </a:pPr>
            <a:r>
              <a:rPr lang="uk-UA" dirty="0" smtClean="0"/>
              <a:t>    Сік берези п’ють. Він </a:t>
            </a:r>
            <a:r>
              <a:rPr lang="uk-UA" smtClean="0"/>
              <a:t>теж лікувальний.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pic>
        <p:nvPicPr>
          <p:cNvPr id="5" name="Picture 4" descr="C:\Users\admin\Desktop\атестація\міні-проекти\лісова аптека\bereza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1" y="1600200"/>
            <a:ext cx="3150020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Куїнджі </a:t>
            </a:r>
            <a:r>
              <a:rPr lang="uk-UA" dirty="0" err="1" smtClean="0"/>
              <a:t>“Березовий</a:t>
            </a:r>
            <a:r>
              <a:rPr lang="uk-UA" dirty="0" smtClean="0"/>
              <a:t> </a:t>
            </a:r>
            <a:r>
              <a:rPr lang="uk-UA" dirty="0" err="1" smtClean="0"/>
              <a:t>гай”</a:t>
            </a:r>
            <a:endParaRPr lang="uk-UA" dirty="0"/>
          </a:p>
        </p:txBody>
      </p:sp>
      <p:pic>
        <p:nvPicPr>
          <p:cNvPr id="2050" name="Picture 2" descr="C:\Users\admin\Desktop\атестація\міні-проекти\лісова аптека\куїнджі березовий га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371600"/>
            <a:ext cx="4291012" cy="508043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05400" y="1524000"/>
            <a:ext cx="3581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зараз з березової деревини виготовляють лижі, посуд, меблі, фанеру. Дуже оригінальна  деревина липи. Ніжно-біла, дрібнопориста й на диво легка. </a:t>
            </a:r>
            <a:endParaRPr lang="uk-UA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III </a:t>
            </a:r>
            <a:r>
              <a:rPr lang="uk-UA" dirty="0" smtClean="0">
                <a:solidFill>
                  <a:srgbClr val="C00000"/>
                </a:solidFill>
              </a:rPr>
              <a:t>група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 smtClean="0"/>
              <a:t>Загадки про липу </a:t>
            </a:r>
          </a:p>
          <a:p>
            <a:pPr lvl="1">
              <a:buNone/>
            </a:pPr>
            <a:r>
              <a:rPr lang="uk-UA" dirty="0" smtClean="0"/>
              <a:t>Що за дерево, чий цвіт </a:t>
            </a:r>
          </a:p>
          <a:p>
            <a:pPr lvl="1">
              <a:buNone/>
            </a:pPr>
            <a:r>
              <a:rPr lang="uk-UA" dirty="0" smtClean="0"/>
              <a:t>Пахне медом на весь світ? </a:t>
            </a:r>
          </a:p>
          <a:p>
            <a:pPr lvl="1">
              <a:buNone/>
            </a:pPr>
            <a:endParaRPr lang="uk-UA" dirty="0" smtClean="0"/>
          </a:p>
          <a:p>
            <a:pPr lvl="1">
              <a:buNone/>
            </a:pPr>
            <a:r>
              <a:rPr lang="uk-UA" dirty="0" smtClean="0"/>
              <a:t> Наче сонечко на вітах, </a:t>
            </a:r>
          </a:p>
          <a:p>
            <a:pPr lvl="1">
              <a:buNone/>
            </a:pPr>
            <a:r>
              <a:rPr lang="uk-UA" dirty="0" smtClean="0"/>
              <a:t>зацвіли пахучі квіти. </a:t>
            </a:r>
          </a:p>
          <a:p>
            <a:pPr lvl="1">
              <a:buNone/>
            </a:pPr>
            <a:r>
              <a:rPr lang="uk-UA" dirty="0" smtClean="0"/>
              <a:t>Втішилась сім’я бджолина, — буде з медом вся родина.</a:t>
            </a:r>
          </a:p>
          <a:p>
            <a:pPr lvl="1">
              <a:buNone/>
            </a:pPr>
            <a:endParaRPr lang="uk-UA" dirty="0" smtClean="0"/>
          </a:p>
          <a:p>
            <a:pPr lvl="1">
              <a:buNone/>
            </a:pPr>
            <a:r>
              <a:rPr lang="uk-UA" dirty="0" smtClean="0"/>
              <a:t>Рясно в липні зацвітає, </a:t>
            </a:r>
          </a:p>
          <a:p>
            <a:pPr lvl="1">
              <a:buNone/>
            </a:pPr>
            <a:r>
              <a:rPr lang="uk-UA" dirty="0" smtClean="0"/>
              <a:t>Дуже гарний запах має, </a:t>
            </a:r>
          </a:p>
          <a:p>
            <a:pPr lvl="1">
              <a:buNone/>
            </a:pPr>
            <a:r>
              <a:rPr lang="uk-UA" dirty="0" smtClean="0"/>
              <a:t>Цвітом від хвороб лікує,</a:t>
            </a:r>
          </a:p>
          <a:p>
            <a:pPr lvl="1">
              <a:buNone/>
            </a:pPr>
            <a:r>
              <a:rPr lang="uk-UA" dirty="0" smtClean="0"/>
              <a:t> Щедро медом нас частує. </a:t>
            </a:r>
            <a:endParaRPr lang="uk-UA" dirty="0"/>
          </a:p>
        </p:txBody>
      </p:sp>
      <p:pic>
        <p:nvPicPr>
          <p:cNvPr id="5" name="Picture 11" descr="C:\Users\admin\Desktop\атестація\міні-проекти\лісова аптека\lip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52600"/>
            <a:ext cx="3822492" cy="2743200"/>
          </a:xfrm>
          <a:prstGeom prst="rect">
            <a:avLst/>
          </a:prstGeom>
          <a:noFill/>
        </p:spPr>
      </p:pic>
      <p:pic>
        <p:nvPicPr>
          <p:cNvPr id="4098" name="Picture 2" descr="C:\Users\admin\Desktop\атестація\міні-проекти\лісова аптека\basswood-1-coloring-p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810000"/>
            <a:ext cx="2624137" cy="2768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/>
              <a:t>Знайомтесь. Липа</a:t>
            </a:r>
            <a:br>
              <a:rPr lang="uk-UA" dirty="0" smtClean="0"/>
            </a:br>
            <a:endParaRPr lang="uk-UA" dirty="0"/>
          </a:p>
        </p:txBody>
      </p:sp>
      <p:pic>
        <p:nvPicPr>
          <p:cNvPr id="2050" name="Picture 2" descr="C:\Users\admin\Desktop\дпа 4 кл\розмальовка лип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95800" y="2133600"/>
            <a:ext cx="4114800" cy="303970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uk-UA" dirty="0" smtClean="0"/>
              <a:t>Я маленька липка, виросту велика, - не ламай мене.</a:t>
            </a:r>
          </a:p>
          <a:p>
            <a:pPr algn="just">
              <a:buNone/>
            </a:pPr>
            <a:r>
              <a:rPr lang="uk-UA" dirty="0" smtClean="0"/>
              <a:t>Я медовим цвітом зацвіту над світом, - бережи мене.</a:t>
            </a:r>
          </a:p>
          <a:p>
            <a:pPr algn="just">
              <a:buNone/>
            </a:pPr>
            <a:r>
              <a:rPr lang="uk-UA" dirty="0" smtClean="0"/>
              <a:t>Тінь тобі я кину у гарячу днину, - ти шануй мене.</a:t>
            </a:r>
          </a:p>
          <a:p>
            <a:pPr algn="just">
              <a:buNone/>
            </a:pPr>
            <a:r>
              <a:rPr lang="uk-UA" dirty="0" smtClean="0"/>
              <a:t>Від дощу сховаю вранці серед маю, - ти полий мене.</a:t>
            </a:r>
          </a:p>
          <a:p>
            <a:pPr algn="just">
              <a:buNone/>
            </a:pPr>
            <a:r>
              <a:rPr lang="uk-UA" dirty="0" smtClean="0"/>
              <a:t>Будемо з тобою ми рости обоє, - ти люби мене.</a:t>
            </a:r>
          </a:p>
          <a:p>
            <a:pPr algn="just">
              <a:buNone/>
            </a:pPr>
            <a:r>
              <a:rPr lang="uk-UA" dirty="0" smtClean="0"/>
              <a:t>Виростеш за роки, підеш в світ широкий, - не забудь мене.</a:t>
            </a:r>
          </a:p>
          <a:p>
            <a:pPr algn="just">
              <a:buNone/>
            </a:pPr>
            <a:r>
              <a:rPr lang="uk-UA" dirty="0" smtClean="0"/>
              <a:t>                            Платон Воронько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	Липа – дерево дуже гарне, особливо коли цвіте запашним цілющим цвітом.</a:t>
            </a:r>
          </a:p>
          <a:p>
            <a:pPr>
              <a:buNone/>
            </a:pPr>
            <a:r>
              <a:rPr lang="uk-UA" dirty="0" smtClean="0"/>
              <a:t>	Липа – дуже корисна для лісу рослина. Під нею зазвичай не зустрінеш опалого листя – воно дуже швидко перегниває, повертаючи таким чином у </a:t>
            </a:r>
            <a:r>
              <a:rPr lang="uk-UA" dirty="0" smtClean="0"/>
              <a:t>землю </a:t>
            </a:r>
            <a:r>
              <a:rPr lang="uk-UA" dirty="0" smtClean="0"/>
              <a:t>дуже потрібний рослинам кальцій.</a:t>
            </a:r>
          </a:p>
          <a:p>
            <a:pPr>
              <a:buNone/>
            </a:pPr>
            <a:r>
              <a:rPr lang="uk-UA" dirty="0" smtClean="0"/>
              <a:t> 	</a:t>
            </a:r>
            <a:r>
              <a:rPr lang="uk-UA" dirty="0" err="1" smtClean="0"/>
              <a:t>Липа-</a:t>
            </a:r>
            <a:r>
              <a:rPr lang="uk-UA" dirty="0" smtClean="0"/>
              <a:t> цінне дерево. Воно є найкращим матеріалом для художньої різьби по дереву. </a:t>
            </a:r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Липа - </a:t>
            </a:r>
            <a:r>
              <a:rPr lang="uk-UA" dirty="0" err="1" smtClean="0"/>
              <a:t>медоносиця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910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Здавна </a:t>
            </a:r>
            <a:r>
              <a:rPr lang="uk-UA" dirty="0" err="1" smtClean="0"/>
              <a:t>липа-медовиця</a:t>
            </a:r>
            <a:r>
              <a:rPr lang="uk-UA" dirty="0" smtClean="0"/>
              <a:t>,</a:t>
            </a:r>
          </a:p>
          <a:p>
            <a:pPr>
              <a:buNone/>
            </a:pPr>
            <a:r>
              <a:rPr lang="uk-UA" dirty="0" smtClean="0"/>
              <a:t>Лісу нашого цариця,</a:t>
            </a:r>
          </a:p>
          <a:p>
            <a:pPr>
              <a:buNone/>
            </a:pPr>
            <a:r>
              <a:rPr lang="uk-UA" dirty="0" smtClean="0"/>
              <a:t>З </a:t>
            </a:r>
            <a:r>
              <a:rPr lang="uk-UA" dirty="0" err="1" smtClean="0"/>
              <a:t>зелен-дубом</a:t>
            </a:r>
            <a:r>
              <a:rPr lang="uk-UA" dirty="0" smtClean="0"/>
              <a:t> подружилась,</a:t>
            </a:r>
          </a:p>
          <a:p>
            <a:pPr>
              <a:buNone/>
            </a:pPr>
            <a:r>
              <a:rPr lang="uk-UA" dirty="0" smtClean="0"/>
              <a:t>У діброві поселилась.</a:t>
            </a:r>
          </a:p>
          <a:p>
            <a:pPr>
              <a:buNone/>
            </a:pPr>
            <a:r>
              <a:rPr lang="uk-UA" dirty="0" smtClean="0"/>
              <a:t>І щоліта її цвіт</a:t>
            </a:r>
          </a:p>
          <a:p>
            <a:pPr>
              <a:buNone/>
            </a:pPr>
            <a:r>
              <a:rPr lang="uk-UA" dirty="0" smtClean="0"/>
              <a:t>Лине пахощами в світ.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5" name="Picture 14" descr="C:\Users\admin\Desktop\атестація\міні-проекти\лісова аптека\platanu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81965" y="2133600"/>
            <a:ext cx="4604835" cy="30803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Липовий мед – </a:t>
            </a:r>
            <a:r>
              <a:rPr lang="uk-UA" dirty="0" err="1" smtClean="0"/>
              <a:t>“липець”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Липа – дерево дуже гарне, особливо коли цвіте запашним цілющим цвітом.</a:t>
            </a:r>
          </a:p>
          <a:p>
            <a:r>
              <a:rPr lang="uk-UA" dirty="0" smtClean="0"/>
              <a:t>Небагато дерев, що можуть дати так багато меду, як липа. Та й мед цей незвичайний! Широко відомі чудові цілющі властивості янтарно – золотистого запашного «липцю». </a:t>
            </a:r>
          </a:p>
          <a:p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Дідусь розповів мені, що саме липовий мед вважається найсмачнішим, найкориснішим. Люди здавна користувалися його лікувальними властивостями. За цей природний дар липу ще називають медовим деревом.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Лікувальні властивості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 smtClean="0"/>
              <a:t>Липовий чай, настояний на суцвіттях,  – дуже давні, дуже поширені й улюблені народні ліки від різних </a:t>
            </a:r>
            <a:r>
              <a:rPr lang="uk-UA" dirty="0" smtClean="0"/>
              <a:t>хвороб. </a:t>
            </a:r>
            <a:r>
              <a:rPr lang="uk-UA" dirty="0" smtClean="0"/>
              <a:t>Столова ложка висушених квітів, запарених у склянці окропу, – чудовий засіб проти нежитю. Липовий цвіт – чи не найкращий потогінний засіб. Настій з нього має ще й бактерицидні властивості.</a:t>
            </a:r>
            <a:endParaRPr lang="uk-UA" dirty="0"/>
          </a:p>
        </p:txBody>
      </p:sp>
      <p:pic>
        <p:nvPicPr>
          <p:cNvPr id="1026" name="Picture 2" descr="C:\Users\admin\Desktop\атестація\міні-проекти\лісова аптека\57546607_lipa_serdc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371600"/>
            <a:ext cx="2814638" cy="3845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Хвилинка-цікавинка</a:t>
            </a: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uk-UA" dirty="0" smtClean="0"/>
              <a:t>Липа – дерево дуплисте. Як ви це розумієте? Дерево з дуплом. А адже будь-дупло може стати чиєюсь хатою. Назвіть, хто живе в дуплах? </a:t>
            </a:r>
          </a:p>
          <a:p>
            <a:r>
              <a:rPr lang="uk-UA" dirty="0" smtClean="0"/>
              <a:t>А ще дикі тварини із задоволенням поїдають липові горішки. </a:t>
            </a:r>
            <a:endParaRPr lang="uk-UA" dirty="0"/>
          </a:p>
        </p:txBody>
      </p:sp>
      <p:pic>
        <p:nvPicPr>
          <p:cNvPr id="2050" name="Picture 2" descr="C:\Users\admin\Desktop\атестація\міні-проекти\лісова аптека\1920x1080_858902_[www.ArtFile.ru]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4552244" cy="2560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Чи знаєте ви, що таке личаки?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</a:t>
            </a:r>
            <a:r>
              <a:rPr lang="ru-RU" dirty="0" err="1" smtClean="0"/>
              <a:t>Личаки</a:t>
            </a:r>
            <a:r>
              <a:rPr lang="ru-RU" dirty="0" smtClean="0"/>
              <a:t> - </a:t>
            </a:r>
            <a:r>
              <a:rPr lang="ru-RU" dirty="0" err="1" smtClean="0">
                <a:hlinkClick r:id="rId2" tooltip="Взуття"/>
              </a:rPr>
              <a:t>взуття</a:t>
            </a:r>
            <a:r>
              <a:rPr lang="ru-RU" dirty="0" smtClean="0"/>
              <a:t>, </a:t>
            </a:r>
            <a:r>
              <a:rPr lang="ru-RU" dirty="0" err="1" smtClean="0"/>
              <a:t>плетене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кори дерев, </a:t>
            </a:r>
            <a:r>
              <a:rPr lang="ru-RU" dirty="0" err="1" smtClean="0"/>
              <a:t>найчастіше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кори </a:t>
            </a:r>
            <a:r>
              <a:rPr lang="ru-RU" dirty="0" err="1" smtClean="0"/>
              <a:t>липи</a:t>
            </a:r>
            <a:r>
              <a:rPr lang="ru-RU" dirty="0" smtClean="0"/>
              <a:t>(лика).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В старовину так бувало:</a:t>
            </a:r>
            <a:br>
              <a:rPr lang="uk-UA" dirty="0" smtClean="0"/>
            </a:br>
            <a:r>
              <a:rPr lang="uk-UA" dirty="0" smtClean="0"/>
              <a:t>дерево </a:t>
            </a:r>
            <a:r>
              <a:rPr lang="uk-UA" dirty="0" smtClean="0"/>
              <a:t>людей обувало.</a:t>
            </a:r>
          </a:p>
          <a:p>
            <a:pPr>
              <a:buNone/>
            </a:pPr>
            <a:endParaRPr lang="uk-UA" dirty="0"/>
          </a:p>
        </p:txBody>
      </p:sp>
      <p:pic>
        <p:nvPicPr>
          <p:cNvPr id="1026" name="Picture 2" descr="C:\Users\admin\Desktop\атестація\міні-проекти\лісова аптека\575214d12402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200400"/>
            <a:ext cx="3399257" cy="304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атестація\міні-проекти\лісова аптека\big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80"/>
            <a:ext cx="9144000" cy="68681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>
                <a:solidFill>
                  <a:srgbClr val="C00000"/>
                </a:solidFill>
              </a:rPr>
              <a:t>Завдання 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85801" y="1676400"/>
            <a:ext cx="76200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Знайди загадку про дерево.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Зроби його короткий опис.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Знайди вірш, легенду, </a:t>
            </a: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прислів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про нього.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Цікавинки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 дерево, яке вивчаєш.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Розкажи як можна  використовувати у лікувальних цілях.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Намалюй дерево та оформи творчу роботу у групі.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Зроби емблему своєї групи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листочок дерева, про яке шукаєш інформацію.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IV </a:t>
            </a:r>
            <a:r>
              <a:rPr lang="uk-UA" dirty="0" smtClean="0">
                <a:solidFill>
                  <a:srgbClr val="C00000"/>
                </a:solidFill>
              </a:rPr>
              <a:t>група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Стоїть дерево над річкою, </a:t>
            </a:r>
          </a:p>
          <a:p>
            <a:pPr>
              <a:buNone/>
            </a:pPr>
            <a:r>
              <a:rPr lang="uk-UA" dirty="0" smtClean="0"/>
              <a:t>    Схилилось воно над водичкою.</a:t>
            </a:r>
          </a:p>
          <a:p>
            <a:pPr>
              <a:buNone/>
            </a:pPr>
            <a:r>
              <a:rPr lang="uk-UA" dirty="0" smtClean="0"/>
              <a:t>     Дай, річечко, йому напитись,</a:t>
            </a:r>
          </a:p>
          <a:p>
            <a:pPr>
              <a:buNone/>
            </a:pPr>
            <a:r>
              <a:rPr lang="uk-UA" dirty="0" smtClean="0"/>
              <a:t>     Тоді не буде воно журитись.</a:t>
            </a:r>
            <a:endParaRPr lang="uk-UA" dirty="0"/>
          </a:p>
        </p:txBody>
      </p:sp>
      <p:pic>
        <p:nvPicPr>
          <p:cNvPr id="3074" name="Picture 2" descr="C:\Users\admin\Desktop\атестація\міні-проекти\лісова аптека\alaska-willow-or-feltleaf-willow-branchlet-coloring-page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524000"/>
            <a:ext cx="3256486" cy="4525963"/>
          </a:xfrm>
          <a:prstGeom prst="rect">
            <a:avLst/>
          </a:prstGeom>
          <a:noFill/>
        </p:spPr>
      </p:pic>
      <p:pic>
        <p:nvPicPr>
          <p:cNvPr id="3075" name="Picture 3" descr="C:\Users\admin\Desktop\атестація\міні-проекти\лісова аптека\willow-4-coloring-pag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447800"/>
            <a:ext cx="1381125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Знайомтесь. Верба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admin\Desktop\атестація\міні-проекти\лісова аптека\02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56032"/>
            <a:ext cx="3429000" cy="5205242"/>
          </a:xfrm>
          <a:prstGeom prst="rect">
            <a:avLst/>
          </a:prstGeom>
          <a:noFill/>
        </p:spPr>
      </p:pic>
      <p:pic>
        <p:nvPicPr>
          <p:cNvPr id="6147" name="Picture 3" descr="C:\Users\admin\Desktop\атестація\міні-проекти\лісова аптека\264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590800"/>
            <a:ext cx="3717360" cy="246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атестація\міні-проекти\лісова аптека\15407672_3114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05000"/>
            <a:ext cx="8792308" cy="4953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81000" y="152400"/>
            <a:ext cx="8305800" cy="1981201"/>
          </a:xfrm>
        </p:spPr>
        <p:txBody>
          <a:bodyPr/>
          <a:lstStyle/>
          <a:p>
            <a:r>
              <a:rPr lang="uk-UA" dirty="0" smtClean="0"/>
              <a:t>Верба — одне з найулюбленіших дерев українців. Її можна побачити біля ставків, на берегах річок, обабіч доріг, коло криниць. Верби найперші розквітають напровесні.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>Верба оспівана у з віршах </a:t>
            </a:r>
            <a:br>
              <a:rPr lang="uk-UA" i="1" dirty="0" smtClean="0"/>
            </a:br>
            <a:r>
              <a:rPr lang="uk-UA" i="1" dirty="0" smtClean="0"/>
              <a:t>Т.Г. Шевченка.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524000"/>
            <a:ext cx="8458200" cy="51054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uk-UA" sz="3200" b="1" dirty="0" smtClean="0"/>
              <a:t>        Про тиху, скромну вербу народ склав багато пісень. У багатьох творах згадує вербу  Т.Г. Шевченко. Перебуваючи на засланні у пустелі біля Каспійського моря, Шевченко посадив вербову гілку. Він поливав, доглядав її і </a:t>
            </a:r>
            <a:r>
              <a:rPr lang="uk-UA" sz="3200" b="1" dirty="0" err="1" smtClean="0"/>
              <a:t>вирославона</a:t>
            </a:r>
            <a:r>
              <a:rPr lang="uk-UA" sz="3200" b="1" dirty="0" smtClean="0"/>
              <a:t> йому на втіху. Росте верба Шевченкова і досі.</a:t>
            </a:r>
            <a:endParaRPr lang="uk-UA" sz="3200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А верби ген понад ставом</a:t>
            </a:r>
          </a:p>
          <a:p>
            <a:pPr>
              <a:buNone/>
            </a:pPr>
            <a:r>
              <a:rPr lang="uk-UA" dirty="0" smtClean="0"/>
              <a:t>Тихесенько собі купають </a:t>
            </a:r>
          </a:p>
          <a:p>
            <a:pPr>
              <a:buNone/>
            </a:pPr>
            <a:r>
              <a:rPr lang="uk-UA" dirty="0" smtClean="0"/>
              <a:t>Зелені віти.</a:t>
            </a:r>
          </a:p>
          <a:p>
            <a:pPr>
              <a:buNone/>
            </a:pPr>
            <a:r>
              <a:rPr lang="uk-UA" dirty="0" smtClean="0"/>
              <a:t> </a:t>
            </a:r>
          </a:p>
          <a:p>
            <a:pPr>
              <a:buNone/>
            </a:pPr>
            <a:r>
              <a:rPr lang="uk-UA" dirty="0" smtClean="0"/>
              <a:t> І досі сниться під горою,</a:t>
            </a:r>
          </a:p>
          <a:p>
            <a:pPr>
              <a:buNone/>
            </a:pPr>
            <a:r>
              <a:rPr lang="uk-UA" dirty="0" smtClean="0"/>
              <a:t>Між вербами, понад водою,</a:t>
            </a:r>
          </a:p>
          <a:p>
            <a:pPr>
              <a:buNone/>
            </a:pPr>
            <a:r>
              <a:rPr lang="uk-UA" dirty="0" smtClean="0"/>
              <a:t>Біленька хаточка.</a:t>
            </a:r>
          </a:p>
          <a:p>
            <a:pPr>
              <a:buNone/>
            </a:pPr>
            <a:r>
              <a:rPr lang="uk-UA" dirty="0" smtClean="0"/>
              <a:t> </a:t>
            </a:r>
          </a:p>
          <a:p>
            <a:pPr>
              <a:buNone/>
            </a:pPr>
            <a:r>
              <a:rPr lang="uk-UA" dirty="0" smtClean="0"/>
              <a:t> Степи, лани мріють,</a:t>
            </a:r>
          </a:p>
          <a:p>
            <a:pPr>
              <a:buNone/>
            </a:pPr>
            <a:r>
              <a:rPr lang="uk-UA" dirty="0" smtClean="0"/>
              <a:t>Між ярами над ставами</a:t>
            </a:r>
          </a:p>
          <a:p>
            <a:pPr>
              <a:buNone/>
            </a:pPr>
            <a:r>
              <a:rPr lang="uk-UA" dirty="0" smtClean="0"/>
              <a:t>Верби зеленіють.</a:t>
            </a:r>
          </a:p>
          <a:p>
            <a:pPr>
              <a:buNone/>
            </a:pPr>
            <a:r>
              <a:rPr lang="uk-UA" dirty="0" smtClean="0"/>
              <a:t> </a:t>
            </a:r>
          </a:p>
          <a:p>
            <a:pPr>
              <a:buNone/>
            </a:pPr>
            <a:r>
              <a:rPr lang="uk-UA" dirty="0" smtClean="0"/>
              <a:t> Реве та стогне Дніпр широкий,</a:t>
            </a:r>
          </a:p>
          <a:p>
            <a:pPr>
              <a:buNone/>
            </a:pPr>
            <a:r>
              <a:rPr lang="uk-UA" dirty="0" smtClean="0"/>
              <a:t>Сердитий вітер </a:t>
            </a:r>
            <a:r>
              <a:rPr lang="uk-UA" dirty="0" err="1" smtClean="0"/>
              <a:t>завива</a:t>
            </a:r>
            <a:r>
              <a:rPr lang="uk-UA" dirty="0" smtClean="0"/>
              <a:t>.</a:t>
            </a:r>
          </a:p>
          <a:p>
            <a:pPr>
              <a:buNone/>
            </a:pPr>
            <a:r>
              <a:rPr lang="uk-UA" dirty="0" smtClean="0"/>
              <a:t>Додолу верби гне високі,</a:t>
            </a:r>
          </a:p>
          <a:p>
            <a:pPr>
              <a:buNone/>
            </a:pPr>
            <a:r>
              <a:rPr lang="uk-UA" dirty="0" smtClean="0"/>
              <a:t>Горами хвилю </a:t>
            </a:r>
            <a:r>
              <a:rPr lang="uk-UA" dirty="0" err="1" smtClean="0"/>
              <a:t>підійма</a:t>
            </a:r>
            <a:r>
              <a:rPr lang="uk-UA" dirty="0" smtClean="0"/>
              <a:t>.</a:t>
            </a:r>
          </a:p>
        </p:txBody>
      </p:sp>
      <p:pic>
        <p:nvPicPr>
          <p:cNvPr id="4098" name="Picture 2" descr="C:\Users\admin\Desktop\атестація\міні-проекти\лісова аптека\salix_alba_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14800" y="2971800"/>
            <a:ext cx="2434765" cy="32417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9600" y="274638"/>
            <a:ext cx="4267200" cy="5745162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" y="1295400"/>
            <a:ext cx="4572000" cy="461664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ВЕРБОВІ СЕРЕЖКИ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Біля яру, біля стежки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Одягла верба сережки.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Головою хилитала,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Потихесеньку питала: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 ота біленька хатка,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гарнесенькі дівчатка?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 би вибігли до стежки 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Подарую їм сережки.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Л. Костенко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admin\Desktop\атестація\міні-проекти\лісова аптека\verba_piatytychynko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04800"/>
            <a:ext cx="3657600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>
                <a:solidFill>
                  <a:srgbClr val="C00000"/>
                </a:solidFill>
              </a:rPr>
              <a:t>Прикмети</a:t>
            </a:r>
            <a:br>
              <a:rPr lang="uk-UA" dirty="0" smtClean="0">
                <a:solidFill>
                  <a:srgbClr val="C00000"/>
                </a:solidFill>
              </a:rPr>
            </a:b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Зацвіла верба — це прийшла весна</a:t>
            </a:r>
            <a:r>
              <a:rPr lang="uk-UA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Де є верба, там є вода</a:t>
            </a:r>
            <a:r>
              <a:rPr lang="uk-UA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Перед дощем на листках плакучої верби з</a:t>
            </a:r>
            <a:r>
              <a:rPr lang="ru-RU" dirty="0" smtClean="0">
                <a:solidFill>
                  <a:srgbClr val="C00000"/>
                </a:solidFill>
              </a:rPr>
              <a:t>’</a:t>
            </a:r>
            <a:r>
              <a:rPr lang="uk-UA" dirty="0" smtClean="0">
                <a:solidFill>
                  <a:srgbClr val="C00000"/>
                </a:solidFill>
              </a:rPr>
              <a:t>являються крапельки вологи</a:t>
            </a:r>
            <a:r>
              <a:rPr lang="uk-UA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endParaRPr lang="uk-UA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Де ростуть верби, там чисті джерела води.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Tx/>
              <a:buChar char="-"/>
            </a:pPr>
            <a:r>
              <a:rPr lang="uk-UA" dirty="0" smtClean="0">
                <a:solidFill>
                  <a:srgbClr val="C00000"/>
                </a:solidFill>
              </a:rPr>
              <a:t>Як символ, увійшло дерево і в християнські вірування. Тиждень перед Великоднем називається Вербним, </a:t>
            </a:r>
            <a:r>
              <a:rPr lang="uk-UA" dirty="0" err="1" smtClean="0">
                <a:solidFill>
                  <a:srgbClr val="C00000"/>
                </a:solidFill>
              </a:rPr>
              <a:t>Вербичем</a:t>
            </a:r>
            <a:r>
              <a:rPr lang="uk-UA" dirty="0" smtClean="0">
                <a:solidFill>
                  <a:srgbClr val="C00000"/>
                </a:solidFill>
              </a:rPr>
              <a:t>. На Вербній неділі, на </a:t>
            </a:r>
            <a:r>
              <a:rPr lang="uk-UA" dirty="0" err="1" smtClean="0">
                <a:solidFill>
                  <a:srgbClr val="C00000"/>
                </a:solidFill>
              </a:rPr>
              <a:t>Вербницю</a:t>
            </a:r>
            <a:r>
              <a:rPr lang="uk-UA" dirty="0" smtClean="0">
                <a:solidFill>
                  <a:srgbClr val="C00000"/>
                </a:solidFill>
              </a:rPr>
              <a:t>, вербу освячують у церкві, а потім додому несуть і б'ють нею хатніх, в першу чергу тих, котрі ще сплять. Б'ють різками і примовляють:</a:t>
            </a:r>
          </a:p>
          <a:p>
            <a:pPr>
              <a:buFontTx/>
              <a:buChar char="-"/>
            </a:pPr>
            <a:endParaRPr lang="uk-UA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Не я б'ю, верба б'є.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За тиждень Великдень: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Будь великий, як верба,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А здоровий, як вода,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А багатий, як земля.</a:t>
            </a:r>
          </a:p>
          <a:p>
            <a:endParaRPr lang="uk-UA" dirty="0"/>
          </a:p>
        </p:txBody>
      </p:sp>
      <p:pic>
        <p:nvPicPr>
          <p:cNvPr id="5123" name="Picture 3" descr="C:\Users\admin\Desktop\атестація\міні-проекти\лісова аптека\Verba_t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3352800"/>
            <a:ext cx="3894881" cy="25641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err="1" smtClean="0">
                <a:solidFill>
                  <a:srgbClr val="C00000"/>
                </a:solidFill>
              </a:rPr>
              <a:t>Прислів</a:t>
            </a:r>
            <a:r>
              <a:rPr lang="ru-RU" dirty="0" smtClean="0">
                <a:solidFill>
                  <a:srgbClr val="C00000"/>
                </a:solidFill>
              </a:rPr>
              <a:t>’</a:t>
            </a:r>
            <a:r>
              <a:rPr lang="uk-UA" dirty="0" smtClean="0">
                <a:solidFill>
                  <a:srgbClr val="C00000"/>
                </a:solidFill>
              </a:rPr>
              <a:t>я та приказки</a:t>
            </a:r>
            <a:br>
              <a:rPr lang="uk-UA" dirty="0" smtClean="0">
                <a:solidFill>
                  <a:srgbClr val="C00000"/>
                </a:solidFill>
              </a:rPr>
            </a:b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Будь високим, як верба, а багатим, як земля</a:t>
            </a:r>
            <a:r>
              <a:rPr lang="uk-UA" dirty="0" smtClean="0"/>
              <a:t>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ru-RU" dirty="0" smtClean="0"/>
              <a:t> Де верба, там </a:t>
            </a:r>
            <a:r>
              <a:rPr lang="ru-RU" dirty="0" err="1" smtClean="0"/>
              <a:t>і</a:t>
            </a:r>
            <a:r>
              <a:rPr lang="ru-RU" dirty="0" smtClean="0"/>
              <a:t> вода.</a:t>
            </a:r>
            <a:br>
              <a:rPr lang="ru-RU" dirty="0" smtClean="0"/>
            </a:br>
            <a:r>
              <a:rPr lang="ru-RU" dirty="0" smtClean="0"/>
              <a:t>          </a:t>
            </a:r>
            <a:endParaRPr lang="uk-UA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343401" y="1524000"/>
            <a:ext cx="4343400" cy="4602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Котики - </a:t>
            </a:r>
            <a:r>
              <a:rPr lang="uk-UA" dirty="0" err="1" smtClean="0">
                <a:solidFill>
                  <a:srgbClr val="C00000"/>
                </a:solidFill>
              </a:rPr>
              <a:t>воркотики</a:t>
            </a:r>
            <a:r>
              <a:rPr lang="uk-UA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Всілися рядком.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Поїть сонце котики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Теплим молоком.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Не глядить на котики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Лиш вусатий кіт,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Мабуть, знає, що котики —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 Це вербовий цвіт.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                   А. М</a:t>
            </a:r>
            <a:r>
              <a:rPr lang="ru-RU" dirty="0" smtClean="0">
                <a:solidFill>
                  <a:srgbClr val="C00000"/>
                </a:solidFill>
              </a:rPr>
              <a:t>’</a:t>
            </a:r>
            <a:r>
              <a:rPr lang="uk-UA" dirty="0" err="1" smtClean="0">
                <a:solidFill>
                  <a:srgbClr val="C00000"/>
                </a:solidFill>
              </a:rPr>
              <a:t>ятківський</a:t>
            </a:r>
            <a:endParaRPr lang="uk-U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Цікаво!</a:t>
            </a:r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90600"/>
            <a:ext cx="8305800" cy="5135563"/>
          </a:xfrm>
        </p:spPr>
        <p:txBody>
          <a:bodyPr>
            <a:normAutofit fontScale="85000" lnSpcReduction="10000"/>
          </a:bodyPr>
          <a:lstStyle/>
          <a:p>
            <a:pPr>
              <a:buFontTx/>
              <a:buChar char="-"/>
            </a:pPr>
            <a:r>
              <a:rPr lang="uk-UA" dirty="0" smtClean="0">
                <a:solidFill>
                  <a:srgbClr val="C00000"/>
                </a:solidFill>
              </a:rPr>
              <a:t>Здавна уславлені в нашому народі й вербові вироби. Колись </a:t>
            </a:r>
            <a:r>
              <a:rPr lang="uk-UA" i="1" dirty="0" smtClean="0">
                <a:solidFill>
                  <a:srgbClr val="C00000"/>
                </a:solidFill>
              </a:rPr>
              <a:t>з </a:t>
            </a:r>
            <a:r>
              <a:rPr lang="uk-UA" dirty="0" smtClean="0">
                <a:solidFill>
                  <a:srgbClr val="C00000"/>
                </a:solidFill>
              </a:rPr>
              <a:t>цієї деревини виготовляли легкі та надійні вербові човни, олійниці, корита. З верби білої виробляли кобзи і бандури. З вербових дощок або з колод-довбанок робили вулики, майстрували дерев'яні ложки.</a:t>
            </a:r>
          </a:p>
          <a:p>
            <a:pPr>
              <a:buFontTx/>
              <a:buChar char="-"/>
            </a:pP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Також з кори верби виготовляють плетені вироби (корзинки, меблі, посуд). 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Верба є одним з найбільш швидко зростаючих дерев у світі. Вона може рости 3 метри у висоту щороку.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Чому верба плакуча? Перед дощем на листках з’являються крапельки, які, часом, капають так часто, що під деревами земля стає мокрою. Звідси і пішла назва — «плакуча».</a:t>
            </a:r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Лікувальна дія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Кора </a:t>
            </a:r>
            <a:r>
              <a:rPr lang="ru-RU" dirty="0" err="1" smtClean="0">
                <a:solidFill>
                  <a:srgbClr val="C00000"/>
                </a:solidFill>
              </a:rPr>
              <a:t>верби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використовується</a:t>
            </a:r>
            <a:r>
              <a:rPr lang="ru-RU" dirty="0" smtClean="0">
                <a:solidFill>
                  <a:srgbClr val="C00000"/>
                </a:solidFill>
              </a:rPr>
              <a:t> при </a:t>
            </a:r>
            <a:r>
              <a:rPr lang="ru-RU" dirty="0" err="1" smtClean="0">
                <a:solidFill>
                  <a:srgbClr val="C00000"/>
                </a:solidFill>
              </a:rPr>
              <a:t>застуді</a:t>
            </a:r>
            <a:r>
              <a:rPr lang="ru-RU" dirty="0" smtClean="0">
                <a:solidFill>
                  <a:srgbClr val="C00000"/>
                </a:solidFill>
              </a:rPr>
              <a:t> (так як вона </a:t>
            </a:r>
            <a:r>
              <a:rPr lang="ru-RU" dirty="0" err="1" smtClean="0">
                <a:solidFill>
                  <a:srgbClr val="C00000"/>
                </a:solidFill>
              </a:rPr>
              <a:t>володіє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антибіотичною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дією</a:t>
            </a:r>
            <a:r>
              <a:rPr lang="ru-RU" dirty="0" smtClean="0">
                <a:solidFill>
                  <a:srgbClr val="C00000"/>
                </a:solidFill>
              </a:rPr>
              <a:t>).</a:t>
            </a:r>
          </a:p>
          <a:p>
            <a:r>
              <a:rPr lang="ru-RU" dirty="0" err="1" smtClean="0">
                <a:solidFill>
                  <a:srgbClr val="C00000"/>
                </a:solidFill>
              </a:rPr>
              <a:t>Саліцилова</a:t>
            </a:r>
            <a:r>
              <a:rPr lang="ru-RU" dirty="0" smtClean="0">
                <a:solidFill>
                  <a:srgbClr val="C00000"/>
                </a:solidFill>
              </a:rPr>
              <a:t> кислота, яка </a:t>
            </a:r>
            <a:r>
              <a:rPr lang="ru-RU" dirty="0" err="1" smtClean="0">
                <a:solidFill>
                  <a:srgbClr val="C00000"/>
                </a:solidFill>
              </a:rPr>
              <a:t>використовується</a:t>
            </a:r>
            <a:r>
              <a:rPr lang="ru-RU" dirty="0" smtClean="0">
                <a:solidFill>
                  <a:srgbClr val="C00000"/>
                </a:solidFill>
              </a:rPr>
              <a:t> при </a:t>
            </a:r>
            <a:r>
              <a:rPr lang="ru-RU" dirty="0" err="1" smtClean="0">
                <a:solidFill>
                  <a:srgbClr val="C00000"/>
                </a:solidFill>
              </a:rPr>
              <a:t>виробництві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аспірину</a:t>
            </a:r>
            <a:r>
              <a:rPr lang="ru-RU" dirty="0" smtClean="0">
                <a:solidFill>
                  <a:srgbClr val="C00000"/>
                </a:solidFill>
              </a:rPr>
              <a:t>,  </a:t>
            </a:r>
            <a:r>
              <a:rPr lang="ru-RU" dirty="0" err="1" smtClean="0">
                <a:solidFill>
                  <a:srgbClr val="C00000"/>
                </a:solidFill>
              </a:rPr>
              <a:t>вперше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була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виявлена</a:t>
            </a:r>
            <a:r>
              <a:rPr lang="ru-RU" dirty="0" smtClean="0">
                <a:solidFill>
                  <a:srgbClr val="C00000"/>
                </a:solidFill>
              </a:rPr>
              <a:t> в </a:t>
            </a:r>
            <a:r>
              <a:rPr lang="ru-RU" dirty="0" err="1" smtClean="0">
                <a:solidFill>
                  <a:srgbClr val="C00000"/>
                </a:solidFill>
              </a:rPr>
              <a:t>вербовій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корі</a:t>
            </a:r>
            <a:r>
              <a:rPr lang="ru-RU" dirty="0" smtClean="0">
                <a:solidFill>
                  <a:srgbClr val="C00000"/>
                </a:solidFill>
              </a:rPr>
              <a:t>, тому </a:t>
            </a:r>
            <a:r>
              <a:rPr lang="ru-RU" dirty="0" err="1" smtClean="0">
                <a:solidFill>
                  <a:srgbClr val="C00000"/>
                </a:solidFill>
              </a:rPr>
              <a:t>настій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з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вербової</a:t>
            </a:r>
            <a:r>
              <a:rPr lang="ru-RU" dirty="0" smtClean="0">
                <a:solidFill>
                  <a:srgbClr val="C00000"/>
                </a:solidFill>
              </a:rPr>
              <a:t> кори </a:t>
            </a:r>
            <a:r>
              <a:rPr lang="uk-UA" dirty="0" smtClean="0">
                <a:solidFill>
                  <a:srgbClr val="C00000"/>
                </a:solidFill>
              </a:rPr>
              <a:t>знижує температуру.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атестація\міні-проекти\лісова аптека\big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080"/>
            <a:ext cx="9144000" cy="686816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 на світі рослин так багато,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їх Земля віддає недарма.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 лікують людей дуже радо,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кращих ліків на світі нема.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Пропонують здоров'я нам чудо ,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анять 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 походить по росі.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Ї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 </a:t>
            </a: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відшукують люди усюди, 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Ці цілющі скарби на Землі.</a:t>
            </a:r>
            <a: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uk-UA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 якого дерева листочок</a:t>
            </a:r>
            <a:r>
              <a:rPr lang="en-US" smtClean="0"/>
              <a:t>?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6" descr="C:\Users\admin\Desktop\атестація\міні-проекти\лісова аптека\depositphotos_82007198-stock-illustration-maple-oak-elm-mountain-a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447800"/>
            <a:ext cx="52578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86200" y="304800"/>
            <a:ext cx="4419600" cy="5181601"/>
          </a:xfrm>
        </p:spPr>
        <p:txBody>
          <a:bodyPr>
            <a:noAutofit/>
          </a:bodyPr>
          <a:lstStyle/>
          <a:p>
            <a:pPr algn="l"/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uk-UA" sz="36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3">
                    <a:lumMod val="50000"/>
                  </a:schemeClr>
                </a:solidFill>
              </a:rPr>
              <a:t>I </a:t>
            </a:r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</a:rPr>
              <a:t>група  </a:t>
            </a:r>
            <a:r>
              <a:rPr lang="uk-UA" sz="2800" b="1" dirty="0" smtClean="0">
                <a:solidFill>
                  <a:srgbClr val="C00000"/>
                </a:solidFill>
              </a:rPr>
              <a:t/>
            </a:r>
            <a:br>
              <a:rPr lang="uk-UA" sz="2800" b="1" dirty="0" smtClean="0">
                <a:solidFill>
                  <a:srgbClr val="C00000"/>
                </a:solidFill>
              </a:rPr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>
                <a:solidFill>
                  <a:srgbClr val="C00000"/>
                </a:solidFill>
              </a:rPr>
              <a:t>Чималеньким виростає,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Міць з роками набирає.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Може жити сотні літ,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Має величезний рід.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/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З жолудя він проростає, </a:t>
            </a:r>
            <a:br>
              <a:rPr lang="uk-UA" sz="2800" dirty="0" smtClean="0">
                <a:solidFill>
                  <a:srgbClr val="C00000"/>
                </a:solidFill>
              </a:rPr>
            </a:br>
            <a:r>
              <a:rPr lang="uk-UA" sz="2800" dirty="0" smtClean="0">
                <a:solidFill>
                  <a:srgbClr val="C00000"/>
                </a:solidFill>
              </a:rPr>
              <a:t>В кроні сил чимало має. Кабани плоди смакують, Люди міць його цінують.</a:t>
            </a:r>
            <a:endParaRPr lang="uk-UA" sz="2800" dirty="0">
              <a:solidFill>
                <a:srgbClr val="C00000"/>
              </a:solidFill>
            </a:endParaRPr>
          </a:p>
        </p:txBody>
      </p:sp>
      <p:pic>
        <p:nvPicPr>
          <p:cNvPr id="1036" name="Picture 12" descr="C:\Users\admin\Desktop\атестація\міні-проекти\лісова аптека\list-duba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3124200" cy="3632790"/>
          </a:xfrm>
          <a:prstGeom prst="rect">
            <a:avLst/>
          </a:prstGeom>
          <a:noFill/>
        </p:spPr>
      </p:pic>
      <p:pic>
        <p:nvPicPr>
          <p:cNvPr id="3074" name="Picture 2" descr="C:\Users\admin\Desktop\атестація\міні-проекти\лісова аптека\Acorns-coloring-p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276600"/>
            <a:ext cx="3276600" cy="30991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атестація\міні-проекти\лісова аптека\001_28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5400" y="990600"/>
            <a:ext cx="6096000" cy="5225142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Знайомтесь. Дуб</a:t>
            </a:r>
            <a:endParaRPr kumimoji="0" lang="uk-UA" sz="440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дпа 4 кл\розмальовка ду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533400"/>
            <a:ext cx="7483936" cy="5557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Дуб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шанують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міцність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красу,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довговічність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“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Міцний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як дуб” -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кажуть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 сильного </a:t>
            </a:r>
            <a:r>
              <a:rPr lang="ru-RU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чоловіка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62000" y="2362200"/>
            <a:ext cx="3505200" cy="4191000"/>
          </a:xfrm>
        </p:spPr>
        <p:txBody>
          <a:bodyPr/>
          <a:lstStyle/>
          <a:p>
            <a:pPr>
              <a:buNone/>
            </a:pPr>
            <a:r>
              <a:rPr lang="uk-UA" sz="4000" b="1" dirty="0" smtClean="0">
                <a:solidFill>
                  <a:schemeClr val="accent3">
                    <a:lumMod val="50000"/>
                  </a:schemeClr>
                </a:solidFill>
              </a:rPr>
              <a:t>Дуб – який</a:t>
            </a: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  <a:endParaRPr lang="uk-UA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    Дуб – міцний, могутній, велетенський, розлогий, сильний…</a:t>
            </a:r>
          </a:p>
          <a:p>
            <a:endParaRPr lang="uk-UA" dirty="0"/>
          </a:p>
        </p:txBody>
      </p:sp>
      <p:pic>
        <p:nvPicPr>
          <p:cNvPr id="5" name="Picture 15" descr="C:\Users\admin\Desktop\атестація\міні-проекти\лісова аптека\dub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43400" y="2209800"/>
            <a:ext cx="40386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</a:rPr>
              <a:t>Опис дуба</a:t>
            </a:r>
            <a:endParaRPr lang="uk-UA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657600" cy="4114800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</a:t>
            </a:r>
            <a:endParaRPr lang="uk-UA" sz="32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Дуб </a:t>
            </a:r>
            <a:r>
              <a:rPr lang="uk-UA" dirty="0" smtClean="0"/>
              <a:t>росте у лісі. Це велике довговічне дерево. Досягає до сорока метрів заввишки. Товстий  стовбур надійно тримає  звивисті кремезні гілки. Коріння міцно закріплює дерево у землі. Йому, зазвичай, не страшні сильні вітри. Цвіте дуб повислими сережками. Згодом появляються жолуді. Зелений круглий плід має коричневу шапку. Восени жолуді  опадають разом із листям.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1295</Words>
  <PresentationFormat>Экран (4:3)</PresentationFormat>
  <Paragraphs>195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Office Theme</vt:lpstr>
      <vt:lpstr>Міні-проект  “Лісова аптека. Дерева”</vt:lpstr>
      <vt:lpstr>Слайд 2</vt:lpstr>
      <vt:lpstr> Завдання </vt:lpstr>
      <vt:lpstr>   Є на світі рослин так багато,  їх Земля віддає недарма.  Бо лікують людей дуже радо,  й кращих ліків на світі нема.  Пропонують здоров'я нам чудо ,  манять нас походить по росі.  Їх відшукують люди усюди,  Ці цілющі скарби на Землі. </vt:lpstr>
      <vt:lpstr> I група    Чималеньким виростає,  Міць з роками набирає.  Може жити сотні літ,  Має величезний рід.   З жолудя він проростає,  В кроні сил чимало має. Кабани плоди смакують, Люди міць його цінують.</vt:lpstr>
      <vt:lpstr>Слайд 6</vt:lpstr>
      <vt:lpstr>Слайд 7</vt:lpstr>
      <vt:lpstr>Дуб шанують за міцність, красу, довговічність. “Міцний, як дуб” -кажуть про сильного чоловіка.</vt:lpstr>
      <vt:lpstr>Опис дуба</vt:lpstr>
      <vt:lpstr> Прислів’я </vt:lpstr>
      <vt:lpstr>Лікувальні властивості</vt:lpstr>
      <vt:lpstr>Картина Шишкіна “Дуби”</vt:lpstr>
      <vt:lpstr>II група</vt:lpstr>
      <vt:lpstr> Знайомтесь. Береза </vt:lpstr>
      <vt:lpstr>Опис берізки</vt:lpstr>
      <vt:lpstr> Прикмета Зазеленів березовий гай — пересаджуй дерева. </vt:lpstr>
      <vt:lpstr> Які народні прикмети, пов’язані з березою, ви знайшли? </vt:lpstr>
      <vt:lpstr> Цікавинки про березу </vt:lpstr>
      <vt:lpstr> </vt:lpstr>
      <vt:lpstr>Лікувальні властивості</vt:lpstr>
      <vt:lpstr>Куїнджі “Березовий гай”</vt:lpstr>
      <vt:lpstr>III група</vt:lpstr>
      <vt:lpstr> Знайомтесь. Липа </vt:lpstr>
      <vt:lpstr>Слайд 24</vt:lpstr>
      <vt:lpstr>Липа - медоносиця</vt:lpstr>
      <vt:lpstr>Липовий мед – “липець”</vt:lpstr>
      <vt:lpstr>Лікувальні властивості</vt:lpstr>
      <vt:lpstr>Хвилинка-цікавинка</vt:lpstr>
      <vt:lpstr>Чи знаєте ви, що таке личаки?</vt:lpstr>
      <vt:lpstr>IV група</vt:lpstr>
      <vt:lpstr>Знайомтесь. Верба</vt:lpstr>
      <vt:lpstr>Слайд 32</vt:lpstr>
      <vt:lpstr> Верба оспівана у з віршах  Т.Г. Шевченка. </vt:lpstr>
      <vt:lpstr>Слайд 34</vt:lpstr>
      <vt:lpstr> Прикмети </vt:lpstr>
      <vt:lpstr>Слайд 36</vt:lpstr>
      <vt:lpstr> Прислів’я та приказки </vt:lpstr>
      <vt:lpstr>Цікаво! </vt:lpstr>
      <vt:lpstr>Лікувальна дія</vt:lpstr>
      <vt:lpstr>З якого дерева листочок?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57</cp:revision>
  <dcterms:created xsi:type="dcterms:W3CDTF">2017-03-24T10:06:16Z</dcterms:created>
  <dcterms:modified xsi:type="dcterms:W3CDTF">2017-06-08T13:42:54Z</dcterms:modified>
</cp:coreProperties>
</file>