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8" r:id="rId3"/>
    <p:sldId id="289" r:id="rId4"/>
    <p:sldId id="332" r:id="rId5"/>
    <p:sldId id="256" r:id="rId6"/>
    <p:sldId id="258" r:id="rId7"/>
    <p:sldId id="261" r:id="rId8"/>
    <p:sldId id="264" r:id="rId9"/>
    <p:sldId id="281" r:id="rId10"/>
    <p:sldId id="282" r:id="rId11"/>
    <p:sldId id="333" r:id="rId12"/>
    <p:sldId id="334" r:id="rId13"/>
    <p:sldId id="284" r:id="rId14"/>
    <p:sldId id="290" r:id="rId15"/>
    <p:sldId id="291" r:id="rId16"/>
    <p:sldId id="259" r:id="rId17"/>
    <p:sldId id="285" r:id="rId18"/>
    <p:sldId id="343" r:id="rId19"/>
    <p:sldId id="263" r:id="rId20"/>
    <p:sldId id="265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35" r:id="rId30"/>
    <p:sldId id="344" r:id="rId31"/>
    <p:sldId id="267" r:id="rId32"/>
    <p:sldId id="323" r:id="rId33"/>
    <p:sldId id="325" r:id="rId34"/>
    <p:sldId id="326" r:id="rId35"/>
    <p:sldId id="329" r:id="rId36"/>
    <p:sldId id="336" r:id="rId37"/>
    <p:sldId id="292" r:id="rId38"/>
    <p:sldId id="293" r:id="rId39"/>
    <p:sldId id="294" r:id="rId40"/>
    <p:sldId id="295" r:id="rId41"/>
    <p:sldId id="297" r:id="rId42"/>
    <p:sldId id="296" r:id="rId43"/>
    <p:sldId id="299" r:id="rId44"/>
    <p:sldId id="337" r:id="rId45"/>
    <p:sldId id="269" r:id="rId46"/>
    <p:sldId id="345" r:id="rId47"/>
    <p:sldId id="301" r:id="rId48"/>
    <p:sldId id="273" r:id="rId49"/>
    <p:sldId id="275" r:id="rId50"/>
    <p:sldId id="276" r:id="rId51"/>
    <p:sldId id="300" r:id="rId52"/>
    <p:sldId id="271" r:id="rId53"/>
    <p:sldId id="272" r:id="rId54"/>
    <p:sldId id="303" r:id="rId55"/>
    <p:sldId id="304" r:id="rId56"/>
    <p:sldId id="305" r:id="rId57"/>
    <p:sldId id="307" r:id="rId58"/>
    <p:sldId id="308" r:id="rId59"/>
    <p:sldId id="309" r:id="rId60"/>
    <p:sldId id="310" r:id="rId61"/>
    <p:sldId id="338" r:id="rId62"/>
    <p:sldId id="312" r:id="rId63"/>
    <p:sldId id="346" r:id="rId64"/>
    <p:sldId id="347" r:id="rId65"/>
    <p:sldId id="348" r:id="rId66"/>
    <p:sldId id="349" r:id="rId67"/>
    <p:sldId id="350" r:id="rId68"/>
    <p:sldId id="351" r:id="rId69"/>
    <p:sldId id="342" r:id="rId70"/>
    <p:sldId id="330" r:id="rId71"/>
    <p:sldId id="341" r:id="rId72"/>
    <p:sldId id="352" r:id="rId73"/>
    <p:sldId id="339" r:id="rId74"/>
    <p:sldId id="279" r:id="rId75"/>
    <p:sldId id="287" r:id="rId7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EFB31D"/>
    <a:srgbClr val="10253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CC6FC-C08D-42C7-A841-C312D9E9ED42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F1EC5-431C-4DEC-9DE7-FE38DAA6A8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64209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1B00B-4C71-48C0-9F71-D461EFAEAC24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2633E-B45C-4317-BC4C-45432AFA0E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87973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019FC-85C8-49C0-A155-B161F0D60C07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2EB2B-E3C6-488A-ADE1-F209C1C8F0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69524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BD205-D0CD-4A44-B932-3413282BEC86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8F715-510F-4B36-94D7-93C823E96B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5670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D1563-5AD0-4DBF-89A2-A7053566ACFB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C2FE2-BA0B-49C1-A8F0-E0B70EFEA8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1894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7428-A6EF-44BC-95AC-018E78711E64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D600F-08BC-4EA7-90DB-A5303364F0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8400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86A4B-68DD-484D-8448-05F2FECDA293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0D8AA-9F05-486C-B6A3-C99A4DD954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30396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2FEE5-A149-4F5E-93AC-166AC91F4527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BC479-1FCF-4D6A-B727-3290579187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56940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1E517-CC83-40C2-8648-9524C2D6740C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B9A75-33D9-4571-A050-A187F1E3D1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56346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BB6D1-CEFC-41EC-B9F6-3789D793BBBA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11D0E-2EA8-4456-B8A0-3C2375A391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0024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8EC32-22DA-46C1-B75D-16A1636EC309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B12F2-4AA9-4C3E-94EA-04F2CE9F95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22626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5B8C22-D55A-401D-912B-C151DA0F51E0}" type="datetimeFigureOut">
              <a:rPr lang="ru-RU"/>
              <a:pPr>
                <a:defRPr/>
              </a:pPr>
              <a:t>17.06.2017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1613D6D5-7F4E-4E4A-9EB3-696D83E1064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M:\&#1087;&#1080;&#1095;&#1091;&#1075;&#1080;&#1085;\&#1087;&#1080;&#1095;&#1091;&#1075;&#1080;&#1085;\&#1055;&#1080;&#1095;&#1091;&#1075;&#1080;&#1085;_&#1084;&#1086;&#1089;&#1090;.mp4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M:\&#1087;&#1080;&#1095;&#1091;&#1075;&#1080;&#1085;\&#1087;&#1080;&#1095;&#1091;&#1075;&#1080;&#1085;\&#1071;&#1088;&#1084;&#1072;&#1088;&#1082;&#1040;.mp4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file:///I:\&#1087;&#1080;&#1095;&#1091;&#1075;&#1080;&#1085;\&#1057;&#1087;&#1077;&#1096;&#1080;&#1090;&#1077;%20&#1076;&#1077;&#1083;&#1072;&#1090;&#1100;%20&#1076;&#1086;&#1073;&#1088;&#1099;&#1077;%20&#1076;&#1077;&#1083;&#1072;!.mp4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4800" i="1" smtClean="0">
                <a:solidFill>
                  <a:srgbClr val="002060"/>
                </a:solidFill>
              </a:rPr>
              <a:t>Урок литературного чтения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5" y="714375"/>
            <a:ext cx="8572500" cy="3143250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endParaRPr lang="en-US" sz="3600" dirty="0" smtClean="0">
              <a:solidFill>
                <a:schemeClr val="tx1"/>
              </a:solidFill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2060"/>
                </a:solidFill>
              </a:rPr>
              <a:t>ДОБРОЕ </a:t>
            </a: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ДЕЛО</a:t>
            </a:r>
            <a:r>
              <a:rPr lang="ru-RU" sz="5400" b="1" dirty="0" smtClean="0">
                <a:solidFill>
                  <a:srgbClr val="002060"/>
                </a:solidFill>
              </a:rPr>
              <a:t> И В ВОДЕ НЕ ТОНЕТ.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pic>
        <p:nvPicPr>
          <p:cNvPr id="10246" name="Picture 6" descr="http://pics.livejournal.com/u3poccuu/pic/00187rh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2924175"/>
            <a:ext cx="5238750" cy="37909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1763" y="1439863"/>
            <a:ext cx="8674100" cy="203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ДОБ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S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РОЕ ДЕ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J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ЛО И В </a:t>
            </a:r>
            <a:r>
              <a:rPr lang="ru-RU" altLang="ru-RU" sz="5400" b="1" dirty="0" err="1">
                <a:solidFill>
                  <a:srgbClr val="002060"/>
                </a:solidFill>
                <a:latin typeface="+mn-lt"/>
                <a:cs typeface="+mn-cs"/>
              </a:rPr>
              <a:t>В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G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ОДЕ НЕ ТОН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V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ЕТ</a:t>
            </a:r>
            <a:r>
              <a:rPr lang="ru-RU" altLang="ru-RU" b="1" dirty="0">
                <a:solidFill>
                  <a:srgbClr val="002060"/>
                </a:solidFill>
                <a:cs typeface="+mn-cs"/>
              </a:rPr>
              <a:t>.</a:t>
            </a:r>
            <a:endParaRPr lang="en-US" altLang="ru-RU" b="1" dirty="0">
              <a:solidFill>
                <a:srgbClr val="002060"/>
              </a:solidFill>
              <a:cs typeface="+mn-cs"/>
            </a:endParaRPr>
          </a:p>
          <a:p>
            <a:pPr>
              <a:defRPr/>
            </a:pPr>
            <a:endParaRPr lang="ru-RU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-396875" y="1073150"/>
            <a:ext cx="6392863" cy="1752600"/>
          </a:xfrm>
        </p:spPr>
        <p:txBody>
          <a:bodyPr/>
          <a:lstStyle/>
          <a:p>
            <a:r>
              <a:rPr lang="ru-RU" altLang="ru-RU" sz="5400" b="1" smtClean="0">
                <a:solidFill>
                  <a:srgbClr val="002060"/>
                </a:solidFill>
              </a:rPr>
              <a:t>ЖИЗНЬ ДАНА НА ДОБРЫЕ ДЕЛА. </a:t>
            </a:r>
            <a:endParaRPr lang="en-US" altLang="ru-RU" sz="5400" b="1" smtClean="0">
              <a:solidFill>
                <a:srgbClr val="002060"/>
              </a:solidFill>
            </a:endParaRPr>
          </a:p>
          <a:p>
            <a:endParaRPr lang="ru-RU" altLang="ru-RU" sz="5400" b="1" smtClean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073150"/>
            <a:ext cx="8866188" cy="2030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ЖИ</a:t>
            </a:r>
            <a:r>
              <a:rPr lang="en-US" sz="5400" b="1" dirty="0">
                <a:solidFill>
                  <a:srgbClr val="002060"/>
                </a:solidFill>
                <a:latin typeface="+mn-lt"/>
                <a:cs typeface="+mn-cs"/>
              </a:rPr>
              <a:t>S</a:t>
            </a: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ЗНЬ ДА</a:t>
            </a:r>
            <a:r>
              <a:rPr lang="en-US" sz="5400" b="1" dirty="0">
                <a:solidFill>
                  <a:srgbClr val="002060"/>
                </a:solidFill>
                <a:latin typeface="+mn-lt"/>
                <a:cs typeface="+mn-cs"/>
              </a:rPr>
              <a:t>L</a:t>
            </a: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НА </a:t>
            </a:r>
            <a:r>
              <a:rPr lang="ru-RU" sz="5400" b="1" dirty="0" err="1">
                <a:solidFill>
                  <a:srgbClr val="002060"/>
                </a:solidFill>
                <a:latin typeface="+mn-lt"/>
                <a:cs typeface="+mn-cs"/>
              </a:rPr>
              <a:t>НА</a:t>
            </a: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 ДОБР</a:t>
            </a:r>
            <a:r>
              <a:rPr lang="en-US" sz="5400" b="1" dirty="0">
                <a:solidFill>
                  <a:srgbClr val="002060"/>
                </a:solidFill>
                <a:latin typeface="+mn-lt"/>
                <a:cs typeface="+mn-cs"/>
              </a:rPr>
              <a:t>Q</a:t>
            </a: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ЫЕ ДЕ</a:t>
            </a:r>
            <a:r>
              <a:rPr lang="en-US" sz="5400" b="1" dirty="0">
                <a:solidFill>
                  <a:srgbClr val="002060"/>
                </a:solidFill>
                <a:latin typeface="+mn-lt"/>
                <a:cs typeface="+mn-cs"/>
              </a:rPr>
              <a:t>W</a:t>
            </a:r>
            <a:r>
              <a:rPr lang="ru-RU" sz="5400" b="1" dirty="0">
                <a:solidFill>
                  <a:srgbClr val="002060"/>
                </a:solidFill>
                <a:latin typeface="+mn-lt"/>
                <a:cs typeface="+mn-cs"/>
              </a:rPr>
              <a:t>ЛА. </a:t>
            </a:r>
            <a:endParaRPr lang="en-US" sz="54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>
              <a:defRPr/>
            </a:pPr>
            <a:endParaRPr lang="ru-RU" dirty="0">
              <a:cs typeface="+mn-cs"/>
            </a:endParaRPr>
          </a:p>
        </p:txBody>
      </p:sp>
      <p:pic>
        <p:nvPicPr>
          <p:cNvPr id="12294" name="Picture 9" descr="http://i.ytimg.com/vi/SvBeCdevQ5c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825750"/>
            <a:ext cx="539115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5" y="714375"/>
            <a:ext cx="8572500" cy="3143250"/>
          </a:xfrm>
        </p:spPr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endParaRPr lang="en-US" sz="3600" dirty="0" smtClean="0">
              <a:solidFill>
                <a:schemeClr val="tx1"/>
              </a:solidFill>
            </a:endParaRPr>
          </a:p>
          <a:p>
            <a:pPr algn="just" eaLnBrk="1" hangingPunct="1">
              <a:defRPr/>
            </a:pPr>
            <a:r>
              <a:rPr lang="ru-RU" sz="5400" b="1" dirty="0">
                <a:solidFill>
                  <a:srgbClr val="002060"/>
                </a:solidFill>
              </a:rPr>
              <a:t>ДЕР</a:t>
            </a:r>
            <a:r>
              <a:rPr lang="en-US" sz="5400" b="1" dirty="0">
                <a:solidFill>
                  <a:srgbClr val="002060"/>
                </a:solidFill>
              </a:rPr>
              <a:t>R</a:t>
            </a:r>
            <a:r>
              <a:rPr lang="ru-RU" sz="5400" b="1" dirty="0">
                <a:solidFill>
                  <a:srgbClr val="002060"/>
                </a:solidFill>
              </a:rPr>
              <a:t>ЕВО СУ</a:t>
            </a:r>
            <a:r>
              <a:rPr lang="en-US" sz="5400" b="1" dirty="0">
                <a:solidFill>
                  <a:srgbClr val="002060"/>
                </a:solidFill>
              </a:rPr>
              <a:t>Y</a:t>
            </a:r>
            <a:r>
              <a:rPr lang="ru-RU" sz="5400" b="1" dirty="0">
                <a:solidFill>
                  <a:srgbClr val="002060"/>
                </a:solidFill>
              </a:rPr>
              <a:t>ДЯТ ПО ПЛО</a:t>
            </a:r>
            <a:r>
              <a:rPr lang="en-US" sz="5400" b="1" dirty="0">
                <a:solidFill>
                  <a:srgbClr val="002060"/>
                </a:solidFill>
              </a:rPr>
              <a:t>U</a:t>
            </a:r>
            <a:r>
              <a:rPr lang="ru-RU" sz="5400" b="1" dirty="0">
                <a:solidFill>
                  <a:srgbClr val="002060"/>
                </a:solidFill>
              </a:rPr>
              <a:t>ДАМ, А ЧЕЛО</a:t>
            </a:r>
            <a:r>
              <a:rPr lang="en-US" sz="5400" b="1" dirty="0">
                <a:solidFill>
                  <a:srgbClr val="002060"/>
                </a:solidFill>
              </a:rPr>
              <a:t>D</a:t>
            </a:r>
            <a:r>
              <a:rPr lang="ru-RU" sz="5400" b="1" dirty="0">
                <a:solidFill>
                  <a:srgbClr val="002060"/>
                </a:solidFill>
              </a:rPr>
              <a:t>ВЕКА ПО ДЕ</a:t>
            </a:r>
            <a:r>
              <a:rPr lang="en-US" sz="5400" b="1" dirty="0">
                <a:solidFill>
                  <a:srgbClr val="002060"/>
                </a:solidFill>
              </a:rPr>
              <a:t>F</a:t>
            </a:r>
            <a:r>
              <a:rPr lang="ru-RU" sz="5400" b="1" dirty="0">
                <a:solidFill>
                  <a:srgbClr val="002060"/>
                </a:solidFill>
              </a:rPr>
              <a:t>ЛАМ. </a:t>
            </a:r>
            <a:endParaRPr lang="ru-RU" alt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1268413"/>
            <a:ext cx="8675688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5400" b="1">
                <a:solidFill>
                  <a:srgbClr val="002060"/>
                </a:solidFill>
              </a:rPr>
              <a:t>ДЕРЕВО СУДЯТ ПО ПЛОДАМ, А ЧЕЛОВЕКА ПО ДЕЛАМ. </a:t>
            </a:r>
          </a:p>
          <a:p>
            <a:pPr eaLnBrk="1" hangingPunct="1"/>
            <a:endParaRPr lang="ru-RU" altLang="ru-RU"/>
          </a:p>
        </p:txBody>
      </p:sp>
      <p:pic>
        <p:nvPicPr>
          <p:cNvPr id="13318" name="Picture 7" descr="http://lh5.googleusercontent.com/-ETNwDOtWSdQ/VPFkGwh4xII/AAAAAAAAtaE/Bb9HB5pINgY/w1920-h1080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3857625"/>
            <a:ext cx="50673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2413" y="3659188"/>
            <a:ext cx="8501062" cy="10001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b="1" dirty="0">
                <a:solidFill>
                  <a:srgbClr val="C00000"/>
                </a:solidFill>
                <a:latin typeface="+mn-lt"/>
                <a:ea typeface="+mj-ea"/>
                <a:cs typeface="+mj-cs"/>
              </a:rPr>
              <a:t>Добрые дела</a:t>
            </a:r>
          </a:p>
        </p:txBody>
      </p:sp>
      <p:pic>
        <p:nvPicPr>
          <p:cNvPr id="14340" name="Picture 6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143125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8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143125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0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857250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2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5303838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4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5303838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6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5314950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8" descr="Красные розы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214563"/>
            <a:ext cx="36385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img2.goodfon.ru/original/2560x1600/d/27/trava-pole-zelenyy-neb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86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 descr="http://klondikecity.info/Igra-Klondayk/Resursy/150/sekvojja-malenkaja-55-derevo-games-igra-klondayk-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928813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6387" name="Picture 2" descr="http://multiki-kartinki.narod.ru/mikki/Mickey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00188"/>
            <a:ext cx="619125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1285875" y="428625"/>
            <a:ext cx="67643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/>
              <a:t>Играю и догадываюсь</a:t>
            </a:r>
            <a:r>
              <a:rPr lang="ru-RU" altLang="ru-RU" sz="4400"/>
              <a:t> </a:t>
            </a:r>
          </a:p>
        </p:txBody>
      </p:sp>
      <p:pic>
        <p:nvPicPr>
          <p:cNvPr id="16389" name="Picture 4" descr="линеечк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285875"/>
            <a:ext cx="62150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 descr="линеечк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28750" y="6072188"/>
            <a:ext cx="62150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4" descr="линеечк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64406" y="3750469"/>
            <a:ext cx="52149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4" descr="линеечк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964906" y="3679032"/>
            <a:ext cx="5214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«Шифровальщик»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857250"/>
          <a:ext cx="3997324" cy="317976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98440"/>
                <a:gridCol w="999628"/>
                <a:gridCol w="999628"/>
                <a:gridCol w="999628"/>
              </a:tblGrid>
              <a:tr h="91456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4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у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6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П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3259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8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м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11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т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5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г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3259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10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с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ч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7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/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9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4357688"/>
          <a:ext cx="4857749" cy="2000250"/>
        </p:xfrm>
        <a:graphic>
          <a:graphicData uri="http://schemas.openxmlformats.org/drawingml/2006/table">
            <a:tbl>
              <a:tblPr/>
              <a:tblGrid>
                <a:gridCol w="692045"/>
                <a:gridCol w="694284"/>
                <a:gridCol w="694284"/>
                <a:gridCol w="694284"/>
                <a:gridCol w="694284"/>
                <a:gridCol w="694284"/>
                <a:gridCol w="694284"/>
              </a:tblGrid>
              <a:tr h="100012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00125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500688" y="4429125"/>
          <a:ext cx="3643312" cy="1928813"/>
        </p:xfrm>
        <a:graphic>
          <a:graphicData uri="http://schemas.openxmlformats.org/drawingml/2006/table">
            <a:tbl>
              <a:tblPr/>
              <a:tblGrid>
                <a:gridCol w="745229"/>
                <a:gridCol w="857842"/>
                <a:gridCol w="1020137"/>
                <a:gridCol w="1020104"/>
              </a:tblGrid>
              <a:tr h="988604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40209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476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400"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«Шифровальщик»</a:t>
            </a:r>
            <a:endParaRPr lang="ru-RU" sz="5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71750" y="857250"/>
          <a:ext cx="3997324" cy="317976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98440"/>
                <a:gridCol w="999628"/>
                <a:gridCol w="999628"/>
                <a:gridCol w="999628"/>
              </a:tblGrid>
              <a:tr h="914567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4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у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6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П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3259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и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8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м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11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т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5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г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3259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10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с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ч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7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/>
                        <a:t>н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9</a:t>
                      </a:r>
                    </a:p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о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9" marR="68569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4357688"/>
          <a:ext cx="5143497" cy="2000250"/>
        </p:xfrm>
        <a:graphic>
          <a:graphicData uri="http://schemas.openxmlformats.org/drawingml/2006/table">
            <a:tbl>
              <a:tblPr/>
              <a:tblGrid>
                <a:gridCol w="756367"/>
                <a:gridCol w="711510"/>
                <a:gridCol w="735124"/>
                <a:gridCol w="735124"/>
                <a:gridCol w="735124"/>
                <a:gridCol w="735124"/>
                <a:gridCol w="735124"/>
              </a:tblGrid>
              <a:tr h="1125141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ч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75109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357813" y="4357688"/>
          <a:ext cx="3643312" cy="2000250"/>
        </p:xfrm>
        <a:graphic>
          <a:graphicData uri="http://schemas.openxmlformats.org/drawingml/2006/table">
            <a:tbl>
              <a:tblPr/>
              <a:tblGrid>
                <a:gridCol w="745229"/>
                <a:gridCol w="857842"/>
                <a:gridCol w="1020137"/>
                <a:gridCol w="1020104"/>
              </a:tblGrid>
              <a:tr h="1143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3600" b="1" i="1" kern="1200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3600" b="1" i="1" kern="12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ru-RU" sz="2800" b="1" kern="12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4988" algn="l"/>
                        </a:tabLst>
                      </a:pPr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b="1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500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400"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5000625" y="50006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Сердце 7"/>
          <p:cNvSpPr/>
          <p:nvPr/>
        </p:nvSpPr>
        <p:spPr>
          <a:xfrm>
            <a:off x="6858000" y="3214688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2428875" y="3571875"/>
            <a:ext cx="1714500" cy="928688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1" name="Сердце 10"/>
          <p:cNvSpPr/>
          <p:nvPr/>
        </p:nvSpPr>
        <p:spPr>
          <a:xfrm>
            <a:off x="6143625" y="1357313"/>
            <a:ext cx="2214563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Сердце 11"/>
          <p:cNvSpPr/>
          <p:nvPr/>
        </p:nvSpPr>
        <p:spPr>
          <a:xfrm>
            <a:off x="500063" y="1643063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Сердце 12"/>
          <p:cNvSpPr/>
          <p:nvPr/>
        </p:nvSpPr>
        <p:spPr>
          <a:xfrm>
            <a:off x="2857500" y="150018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5000625" y="50006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з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57188" y="1428750"/>
            <a:ext cx="1785937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6929438" y="3429000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2500313" y="1785938"/>
            <a:ext cx="2500312" cy="14287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р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4071938" y="3500438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6143625" y="1357313"/>
            <a:ext cx="2214563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estgif.su/_ph/21/2/57573408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9144000" cy="728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1619250" y="517525"/>
            <a:ext cx="6286500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zh-CN" sz="4000" i="1" u="sng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Приветствие.</a:t>
            </a:r>
          </a:p>
          <a:p>
            <a:endParaRPr lang="en-US" altLang="zh-CN" sz="3600" i="1">
              <a:solidFill>
                <a:srgbClr val="FF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Улыбнёмся солнышку:</a:t>
            </a: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Здравствуй, золотое</a:t>
            </a: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Гостям улыбнёмся:</a:t>
            </a: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Желаем вам добра</a:t>
            </a: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Урок мы начинаем:</a:t>
            </a:r>
          </a:p>
          <a:p>
            <a:r>
              <a:rPr lang="ru-RU" altLang="zh-CN" sz="3600" i="1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Готова детвора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8001000" y="2214563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з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4071938" y="3500438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1214438" y="2714625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5286375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0" y="2286000"/>
            <a:ext cx="1214438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р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6715125" y="2857500"/>
            <a:ext cx="1285875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2643188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57188" y="1428750"/>
            <a:ext cx="1785937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6929438" y="3429000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2500313" y="1785938"/>
            <a:ext cx="2500312" cy="14287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  <a:cs typeface="Times New Roman" pitchFamily="18" charset="0"/>
              </a:rPr>
              <a:t>к</a:t>
            </a:r>
          </a:p>
        </p:txBody>
      </p:sp>
      <p:sp>
        <p:nvSpPr>
          <p:cNvPr id="10" name="Сердце 9"/>
          <p:cNvSpPr/>
          <p:nvPr/>
        </p:nvSpPr>
        <p:spPr>
          <a:xfrm>
            <a:off x="4071938" y="3500438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6143625" y="1357313"/>
            <a:ext cx="2214563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4786313" y="3571875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з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1571625" y="278606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6215063" y="2928938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357188" y="2214563"/>
            <a:ext cx="1214437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с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7572375" y="2500313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3000375" y="3214688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5000625" y="50006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д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57188" y="1428750"/>
            <a:ext cx="1785937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з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6929438" y="3429000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2500313" y="1785938"/>
            <a:ext cx="2500312" cy="14287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4071938" y="3500438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6143625" y="1357313"/>
            <a:ext cx="2214563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8001000" y="2214563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4071938" y="3500438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1214438" y="2714625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5286375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0" y="2286000"/>
            <a:ext cx="1214438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з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6715125" y="2857500"/>
            <a:ext cx="1285875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2643188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7143750" y="44291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е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57188" y="1428750"/>
            <a:ext cx="1785937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7143750" y="2071688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2714625" y="1214438"/>
            <a:ext cx="2500313" cy="14287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т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4643438" y="2500313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5643563" y="1071563"/>
            <a:ext cx="2214562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2" name="Сердце 11"/>
          <p:cNvSpPr/>
          <p:nvPr/>
        </p:nvSpPr>
        <p:spPr>
          <a:xfrm>
            <a:off x="785813" y="2928938"/>
            <a:ext cx="1500187" cy="135731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х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Сердце 12"/>
          <p:cNvSpPr/>
          <p:nvPr/>
        </p:nvSpPr>
        <p:spPr>
          <a:xfrm>
            <a:off x="5000625" y="50006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н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Сердце 13"/>
          <p:cNvSpPr/>
          <p:nvPr/>
        </p:nvSpPr>
        <p:spPr>
          <a:xfrm>
            <a:off x="2714625" y="3143250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Сердце 14"/>
          <p:cNvSpPr/>
          <p:nvPr/>
        </p:nvSpPr>
        <p:spPr>
          <a:xfrm>
            <a:off x="4357688" y="3643313"/>
            <a:ext cx="1500187" cy="135731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в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6" name="Сердце 15"/>
          <p:cNvSpPr/>
          <p:nvPr/>
        </p:nvSpPr>
        <p:spPr>
          <a:xfrm>
            <a:off x="6000750" y="3500438"/>
            <a:ext cx="1500188" cy="135731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Сердце 16"/>
          <p:cNvSpPr/>
          <p:nvPr/>
        </p:nvSpPr>
        <p:spPr>
          <a:xfrm>
            <a:off x="3214688" y="4643438"/>
            <a:ext cx="1500187" cy="135731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е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3500438" y="1928813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х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1143000" y="1928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4572000" y="2000250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0" y="1928813"/>
            <a:ext cx="1214438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с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6143625" y="350043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2286000" y="1928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2" name="Сердце 11"/>
          <p:cNvSpPr/>
          <p:nvPr/>
        </p:nvSpPr>
        <p:spPr>
          <a:xfrm>
            <a:off x="4857750" y="350043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13" name="Сердце 12"/>
          <p:cNvSpPr/>
          <p:nvPr/>
        </p:nvSpPr>
        <p:spPr>
          <a:xfrm>
            <a:off x="3571875" y="350043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4" name="Сердце 13"/>
          <p:cNvSpPr/>
          <p:nvPr/>
        </p:nvSpPr>
        <p:spPr>
          <a:xfrm>
            <a:off x="2286000" y="350043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5" name="Сердце 14"/>
          <p:cNvSpPr/>
          <p:nvPr/>
        </p:nvSpPr>
        <p:spPr>
          <a:xfrm>
            <a:off x="1000125" y="350043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16" name="Сердце 15"/>
          <p:cNvSpPr/>
          <p:nvPr/>
        </p:nvSpPr>
        <p:spPr>
          <a:xfrm>
            <a:off x="6929438" y="2000250"/>
            <a:ext cx="1285875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7" name="Сердце 16"/>
          <p:cNvSpPr/>
          <p:nvPr/>
        </p:nvSpPr>
        <p:spPr>
          <a:xfrm>
            <a:off x="7858125" y="2000250"/>
            <a:ext cx="1285875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8" name="Сердце 17"/>
          <p:cNvSpPr/>
          <p:nvPr/>
        </p:nvSpPr>
        <p:spPr>
          <a:xfrm>
            <a:off x="5715000" y="2071688"/>
            <a:ext cx="1285875" cy="10715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5000625" y="5000625"/>
            <a:ext cx="1500188" cy="135731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д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571500" y="4643438"/>
            <a:ext cx="2500313" cy="1643062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57188" y="1428750"/>
            <a:ext cx="1785937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6929438" y="3429000"/>
            <a:ext cx="1714500" cy="20002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2500313" y="1785938"/>
            <a:ext cx="2500312" cy="142875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е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4071938" y="3500438"/>
            <a:ext cx="1714500" cy="92868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6143625" y="1357313"/>
            <a:ext cx="2214563" cy="1214437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8001000" y="2214563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Сердце 5"/>
          <p:cNvSpPr/>
          <p:nvPr/>
        </p:nvSpPr>
        <p:spPr>
          <a:xfrm>
            <a:off x="4071938" y="3500438"/>
            <a:ext cx="1143000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1214438" y="2714625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8" name="Сердце 7"/>
          <p:cNvSpPr/>
          <p:nvPr/>
        </p:nvSpPr>
        <p:spPr>
          <a:xfrm>
            <a:off x="5286375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9" name="Сердце 8"/>
          <p:cNvSpPr/>
          <p:nvPr/>
        </p:nvSpPr>
        <p:spPr>
          <a:xfrm>
            <a:off x="0" y="2286000"/>
            <a:ext cx="1214438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err="1">
                <a:solidFill>
                  <a:schemeClr val="tx1"/>
                </a:solidFill>
              </a:rPr>
              <a:t>л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Сердце 9"/>
          <p:cNvSpPr/>
          <p:nvPr/>
        </p:nvSpPr>
        <p:spPr>
          <a:xfrm>
            <a:off x="6715125" y="2857500"/>
            <a:ext cx="1285875" cy="1071563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11" name="Сердце 10"/>
          <p:cNvSpPr/>
          <p:nvPr/>
        </p:nvSpPr>
        <p:spPr>
          <a:xfrm>
            <a:off x="2643188" y="3071813"/>
            <a:ext cx="1285875" cy="1143000"/>
          </a:xfrm>
          <a:prstGeom prst="heart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«Расставь по местам»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250" y="2133600"/>
            <a:ext cx="67691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600" i="1" spc="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+mn-cs"/>
              </a:rPr>
              <a:t>Рассказ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http://liubavyshka.ru/_ph/64/2/774340054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85750"/>
            <a:ext cx="15811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8" descr="Два мишки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500063"/>
            <a:ext cx="40481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http://smayls.ru/data/smiles/animashki-deti-81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43675" y="4344988"/>
            <a:ext cx="24288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http://stat18.privet.ru/lr/0a2d808ed70db797747222d884ac5856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749675"/>
            <a:ext cx="3929063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1"/>
          <p:cNvSpPr>
            <a:spLocks noChangeArrowheads="1"/>
          </p:cNvSpPr>
          <p:nvPr/>
        </p:nvSpPr>
        <p:spPr bwMode="auto">
          <a:xfrm>
            <a:off x="1504950" y="500063"/>
            <a:ext cx="6286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Девиз:                           </a:t>
            </a:r>
          </a:p>
          <a:p>
            <a:pPr algn="ctr"/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Внимательно слушай - </a:t>
            </a:r>
            <a:r>
              <a:rPr lang="en-US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 </a:t>
            </a:r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 всё услышишь.</a:t>
            </a:r>
          </a:p>
          <a:p>
            <a:pPr algn="ctr"/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Внимательно смотри - </a:t>
            </a:r>
            <a:r>
              <a:rPr lang="en-US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и всё увидишь.</a:t>
            </a:r>
          </a:p>
          <a:p>
            <a:pPr algn="ctr"/>
            <a:r>
              <a:rPr lang="ru-RU" altLang="zh-CN" sz="3600" i="1">
                <a:solidFill>
                  <a:srgbClr val="0000CC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Думай - и всё поймёшь.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00563" y="3000375"/>
            <a:ext cx="2500312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96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5"/>
            <a:ext cx="4214813" cy="1643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6600" b="1" strike="sngStrike" dirty="0"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63" y="52149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5400" b="1" dirty="0">
              <a:solidFill>
                <a:schemeClr val="tx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84" y="2024844"/>
            <a:ext cx="6444208" cy="4833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3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А         Ь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00563" y="3000375"/>
            <a:ext cx="2500312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9600" dirty="0">
                <a:latin typeface="Monotype Corsiva" pitchFamily="66" charset="0"/>
                <a:ea typeface="+mj-ea"/>
                <a:cs typeface="+mj-cs"/>
              </a:rPr>
              <a:t>,,,,,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2"/>
            <a:ext cx="4214810" cy="164306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dirty="0">
                <a:latin typeface="+mn-lt"/>
                <a:ea typeface="+mj-ea"/>
                <a:cs typeface="+mj-cs"/>
              </a:rPr>
              <a:t>М </a:t>
            </a:r>
            <a:r>
              <a:rPr lang="ru-RU" sz="6600" b="1" strike="sngStrike" dirty="0">
                <a:latin typeface="+mn-lt"/>
                <a:ea typeface="+mj-ea"/>
                <a:cs typeface="+mj-cs"/>
              </a:rPr>
              <a:t>Ы </a:t>
            </a:r>
            <a:r>
              <a:rPr lang="ru-RU" sz="6600" b="1" dirty="0">
                <a:latin typeface="+mn-lt"/>
                <a:ea typeface="+mj-ea"/>
                <a:cs typeface="+mj-cs"/>
              </a:rPr>
              <a:t>Л </a:t>
            </a:r>
            <a:r>
              <a:rPr lang="ru-RU" sz="6600" b="1" strike="sngStrike" dirty="0">
                <a:latin typeface="+mn-lt"/>
                <a:ea typeface="+mj-ea"/>
                <a:cs typeface="+mj-cs"/>
              </a:rPr>
              <a:t>О</a:t>
            </a:r>
          </a:p>
        </p:txBody>
      </p:sp>
      <p:pic>
        <p:nvPicPr>
          <p:cNvPr id="32773" name="Рисунок 6" descr="C:\Documents and Settings\Admin\Мои документы\Downloads\Мои рисунки\1585564-grasshopper-and-ladybird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566" b="18721"/>
          <a:stretch>
            <a:fillRect/>
          </a:stretch>
        </p:blipFill>
        <p:spPr bwMode="auto">
          <a:xfrm>
            <a:off x="6572250" y="2357438"/>
            <a:ext cx="21431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00063" y="5214938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5400" b="1" dirty="0">
              <a:solidFill>
                <a:schemeClr val="tx2">
                  <a:lumMod val="7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813" y="5143500"/>
            <a:ext cx="4500562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+mn-cs"/>
              </a:rPr>
              <a:t>Мальчик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214438" y="428625"/>
            <a:ext cx="7472362" cy="989013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85938" y="642938"/>
            <a:ext cx="50720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cs typeface="+mn-cs"/>
              </a:rPr>
              <a:t>«Отгадай»</a:t>
            </a:r>
          </a:p>
        </p:txBody>
      </p:sp>
      <p:pic>
        <p:nvPicPr>
          <p:cNvPr id="33796" name="Рисунок 3" descr="ребу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357313"/>
            <a:ext cx="45720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071688" y="5000625"/>
            <a:ext cx="4714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7200" b="1">
                <a:solidFill>
                  <a:srgbClr val="0000CC"/>
                </a:solidFill>
                <a:latin typeface="Monotype Corsiva" panose="03010101010201010101" pitchFamily="66" charset="0"/>
              </a:rPr>
              <a:t>Ваза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0" y="3000375"/>
            <a:ext cx="2500313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96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5"/>
            <a:ext cx="4214813" cy="1643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6600" b="1" strike="sngStrike" dirty="0"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pic>
        <p:nvPicPr>
          <p:cNvPr id="34822" name="Рисунок 6" descr="Легкий ребу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71625"/>
            <a:ext cx="7143750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857375" y="4857750"/>
            <a:ext cx="4857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6000" b="1">
                <a:solidFill>
                  <a:srgbClr val="0000CC"/>
                </a:solidFill>
                <a:latin typeface="Monotype Corsiva" panose="03010101010201010101" pitchFamily="66" charset="0"/>
              </a:rPr>
              <a:t>Хомяк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0" y="3000375"/>
            <a:ext cx="2500313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96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5"/>
            <a:ext cx="4214813" cy="1643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6600" b="1" strike="sngStrike" dirty="0"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pic>
        <p:nvPicPr>
          <p:cNvPr id="35846" name="Рисунок 8" descr="ребусы в картинка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2143125"/>
            <a:ext cx="51435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357563" y="4714875"/>
            <a:ext cx="3429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6600" b="1">
                <a:solidFill>
                  <a:srgbClr val="0000CC"/>
                </a:solidFill>
                <a:latin typeface="Monotype Corsiva" panose="03010101010201010101" pitchFamily="66" charset="0"/>
              </a:rPr>
              <a:t>Спорт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0" y="3000375"/>
            <a:ext cx="2500313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96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5"/>
            <a:ext cx="4214813" cy="1643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6600" b="1" strike="sngStrike" dirty="0"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pic>
        <p:nvPicPr>
          <p:cNvPr id="36870" name="Рисунок 6" descr="ребус для дет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288" y="2201863"/>
            <a:ext cx="42894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357438" y="5286375"/>
            <a:ext cx="44291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6600" b="1">
                <a:solidFill>
                  <a:srgbClr val="0000CC"/>
                </a:solidFill>
                <a:latin typeface="Monotype Corsiva" panose="03010101010201010101" pitchFamily="66" charset="0"/>
              </a:rPr>
              <a:t>Аист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214563"/>
            <a:ext cx="4286250" cy="1643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+mn-lt"/>
              </a:rPr>
              <a:t>    </a:t>
            </a:r>
            <a:endParaRPr lang="ru-RU" sz="4800" b="1" dirty="0"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0" y="3000375"/>
            <a:ext cx="2500313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96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000375"/>
            <a:ext cx="4214813" cy="16430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6600" b="1" strike="sngStrike" dirty="0"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62000" y="5794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4">
                    <a:lumMod val="50000"/>
                  </a:schemeClr>
                </a:solidFill>
                <a:latin typeface="Monotype Corsiva" pitchFamily="66" charset="0"/>
                <a:ea typeface="+mj-ea"/>
                <a:cs typeface="+mj-cs"/>
              </a:rPr>
              <a:t>«Отгадай»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428875" y="4797425"/>
            <a:ext cx="65532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2000" b="1">
                <a:solidFill>
                  <a:srgbClr val="0000CC"/>
                </a:solidFill>
                <a:latin typeface="Monotype Corsiva" panose="03010101010201010101" pitchFamily="66" charset="0"/>
              </a:rPr>
              <a:t>Мальчик</a:t>
            </a:r>
          </a:p>
        </p:txBody>
      </p:sp>
      <p:pic>
        <p:nvPicPr>
          <p:cNvPr id="37895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412875"/>
            <a:ext cx="2736850" cy="425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8915" name="Picture 2" descr="http://images.myshared.ru/396036/slide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Box 1"/>
          <p:cNvSpPr txBox="1">
            <a:spLocks noChangeArrowheads="1"/>
          </p:cNvSpPr>
          <p:nvPr/>
        </p:nvSpPr>
        <p:spPr bwMode="auto">
          <a:xfrm>
            <a:off x="179388" y="274638"/>
            <a:ext cx="8785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chemeClr val="bg1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9940" name="Picture 2" descr="http://3.bp.blogspot.com/-PuWVm6_fb6I/UIJX46BPRAI/AAAAAAAABNY/L-VYBWKxDn8/s320/%D0%A1%D0%BD%D0%B8%D0%BC%D0%BE%D0%B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179388" y="5907088"/>
            <a:ext cx="8785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chemeClr val="bg1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0964" name="Picture 2" descr="http://2.bp.blogspot.com/-R8c5-lsyaew/UIJZXA_N15I/AAAAAAAABNg/nzrYWKjCfzY/s1600/%D0%A1%D0%BD%D0%B8%D0%BC%D0%BE%D0%BA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4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260350" y="-109538"/>
            <a:ext cx="87836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chemeClr val="bg1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18.privet.ru/lr/0a2d808ed70db797747222d884ac585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425" y="3775075"/>
            <a:ext cx="3929063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849313"/>
          </a:xfrm>
        </p:spPr>
        <p:txBody>
          <a:bodyPr/>
          <a:lstStyle/>
          <a:p>
            <a:pPr algn="l"/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ru-RU" altLang="ru-RU" sz="1400" b="1" smtClean="0"/>
              <a:t/>
            </a:r>
            <a:br>
              <a:rPr lang="ru-RU" altLang="ru-RU" sz="1400" b="1" smtClean="0"/>
            </a:br>
            <a:r>
              <a:rPr lang="en-US" altLang="ru-RU" sz="1400" b="1" smtClean="0"/>
              <a:t>                                     </a:t>
            </a:r>
            <a:r>
              <a:rPr lang="ru-RU" altLang="ru-RU" sz="3200" b="1" smtClean="0">
                <a:solidFill>
                  <a:srgbClr val="FF0000"/>
                </a:solidFill>
                <a:latin typeface="Georgia" panose="02040502050405020303" pitchFamily="18" charset="0"/>
              </a:rPr>
              <a:t>Правила работы в группе</a:t>
            </a:r>
            <a:r>
              <a:rPr lang="en-US" altLang="ru-RU" sz="3200" b="1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en-US" altLang="ru-RU" sz="3200" b="1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altLang="ru-RU" sz="2800" smtClean="0"/>
              <a:t> </a:t>
            </a:r>
            <a:br>
              <a:rPr lang="ru-RU" altLang="ru-RU" sz="2800" smtClean="0"/>
            </a:br>
            <a:r>
              <a:rPr lang="ru-RU" altLang="ru-RU" sz="2800" i="1" smtClean="0">
                <a:solidFill>
                  <a:srgbClr val="0000CC"/>
                </a:solidFill>
              </a:rPr>
              <a:t>1</a:t>
            </a: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. Думай, слушай, высказывайся.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2. Уважай мнение других.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3. Записывай идеи.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4. Не спрашивай у учителя, спрашивай у группы.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5. Не бери всю инициативу на себя.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  <a:t>6. Не жди подсказки.</a:t>
            </a:r>
            <a:br>
              <a:rPr lang="ru-RU" altLang="ru-RU" sz="2800" i="1" smtClean="0">
                <a:solidFill>
                  <a:srgbClr val="0000CC"/>
                </a:solidFill>
                <a:latin typeface="Georgia" panose="02040502050405020303" pitchFamily="18" charset="0"/>
              </a:rPr>
            </a:br>
            <a:endParaRPr lang="ru-RU" altLang="ru-RU" sz="2800" i="1" smtClean="0">
              <a:solidFill>
                <a:srgbClr val="0000CC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1988" name="Picture 2" descr="http://3.bp.blogspot.com/--GP0_TvviAI/UIJaKt4UE_I/AAAAAAAABNo/ctn5jC16Rvo/s1600/%D0%A1%D0%BD%D0%B8%D0%BC%D0%BE%D0%BA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179388" y="274638"/>
            <a:ext cx="8785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chemeClr val="bg1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250825" y="765175"/>
            <a:ext cx="5040313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>
                <a:solidFill>
                  <a:srgbClr val="000104"/>
                </a:solidFill>
                <a:latin typeface="Calibri" panose="020F0502020204030204" pitchFamily="34" charset="0"/>
              </a:rPr>
              <a:t>В Воткинске Женя учился в церковноприходской школе, прогимназии и гимназии, где наряду с образовательными дисциплинами велось и производственное обучение. Виссов освоил пять ремесел: столярное, слесарное, сапожное, кузнечное и токарное. Вполне возможно, что тогда юноша совсем не думал, что ему придется овладеть еще одним очень важным ремеслом - писательским. </a:t>
            </a:r>
          </a:p>
        </p:txBody>
      </p:sp>
      <p:pic>
        <p:nvPicPr>
          <p:cNvPr id="43011" name="Picture 4" descr="C:\Users\Home\Desktop\permya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549275"/>
            <a:ext cx="3556000" cy="587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206375" y="1588"/>
            <a:ext cx="87852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rgbClr val="0000CC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4035" name="Рисунок 3" descr="http://3.bp.blogspot.com/-Xlgwps8n6R8/UIJjLTNcoWI/AAAAAAAABPM/aPTWoGThvYI/s1600/IMG_86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7313"/>
            <a:ext cx="8929688" cy="814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3"/>
          <p:cNvSpPr txBox="1">
            <a:spLocks noChangeArrowheads="1"/>
          </p:cNvSpPr>
          <p:nvPr/>
        </p:nvSpPr>
        <p:spPr bwMode="auto">
          <a:xfrm>
            <a:off x="179388" y="-36513"/>
            <a:ext cx="8785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i="1">
                <a:solidFill>
                  <a:schemeClr val="bg1"/>
                </a:solidFill>
              </a:rPr>
              <a:t>Повторение знаний о биографии автора</a:t>
            </a:r>
            <a:endParaRPr lang="ru-RU" altLang="ru-RU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3"/>
          <p:cNvSpPr>
            <a:spLocks noChangeArrowheads="1"/>
          </p:cNvSpPr>
          <p:nvPr/>
        </p:nvSpPr>
        <p:spPr bwMode="auto">
          <a:xfrm>
            <a:off x="928688" y="642938"/>
            <a:ext cx="6780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i="1"/>
              <a:t>Слушаю, думаю и проверяю</a:t>
            </a:r>
            <a:endParaRPr lang="ru-RU" altLang="ru-RU" sz="3600" i="1"/>
          </a:p>
        </p:txBody>
      </p:sp>
      <p:pic>
        <p:nvPicPr>
          <p:cNvPr id="45059" name="Picture 2" descr="http://www.cbs-sykt.ru/content/276/animashki-99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00188"/>
            <a:ext cx="49133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ичугин_мос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813" y="1928813"/>
            <a:ext cx="5443537" cy="857250"/>
          </a:xfrm>
          <a:ln>
            <a:solidFill>
              <a:srgbClr val="0070C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Пичугин мост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071813" y="5643563"/>
            <a:ext cx="3014662" cy="92868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Мальчик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714625" y="3357563"/>
            <a:ext cx="3729038" cy="7858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</a:t>
            </a:r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ассказ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14563" y="4572000"/>
            <a:ext cx="4738687" cy="7858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Добрые дела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28813" y="714375"/>
            <a:ext cx="5443537" cy="85725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Евгений Пермяк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 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8131" name="Прямоугольник 5"/>
          <p:cNvSpPr>
            <a:spLocks noChangeArrowheads="1"/>
          </p:cNvSpPr>
          <p:nvPr/>
        </p:nvSpPr>
        <p:spPr bwMode="auto">
          <a:xfrm>
            <a:off x="4714875" y="1785938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>
                <a:latin typeface="Bookman Old Style" panose="02050604050505020204" pitchFamily="18" charset="0"/>
              </a:rPr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56792"/>
            <a:ext cx="4985792" cy="4985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 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9155" name="Прямоугольник 5"/>
          <p:cNvSpPr>
            <a:spLocks noChangeArrowheads="1"/>
          </p:cNvSpPr>
          <p:nvPr/>
        </p:nvSpPr>
        <p:spPr bwMode="auto">
          <a:xfrm>
            <a:off x="4714875" y="1785938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Bookman Old Style" panose="02050604050505020204" pitchFamily="18" charset="0"/>
              </a:rPr>
              <a:t>По́двиг —</a:t>
            </a:r>
            <a:r>
              <a:rPr lang="ru-RU" altLang="ru-RU" sz="4000">
                <a:latin typeface="Bookman Old Style" panose="02050604050505020204" pitchFamily="18" charset="0"/>
              </a:rPr>
              <a:t> </a:t>
            </a:r>
          </a:p>
        </p:txBody>
      </p:sp>
      <p:pic>
        <p:nvPicPr>
          <p:cNvPr id="64514" name="Picture 2" descr="http://www.zerno.holm.ru/images/pic_post_2001/m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4" y="2019383"/>
            <a:ext cx="4324567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11638" y="2636838"/>
            <a:ext cx="4932362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200">
                <a:latin typeface="Bookman Old Style" panose="02050604050505020204" pitchFamily="18" charset="0"/>
              </a:rPr>
              <a:t>героический поступок, совершённый в трудных условиях</a:t>
            </a:r>
            <a:r>
              <a:rPr lang="ru-RU" altLang="ru-RU" sz="3600">
                <a:latin typeface="Bookman Old Style" panose="02050604050505020204" pitchFamily="18" charset="0"/>
              </a:rPr>
              <a:t>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 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0179" name="Прямоугольник 5"/>
          <p:cNvSpPr>
            <a:spLocks noChangeArrowheads="1"/>
          </p:cNvSpPr>
          <p:nvPr/>
        </p:nvSpPr>
        <p:spPr bwMode="auto">
          <a:xfrm>
            <a:off x="4716463" y="1484313"/>
            <a:ext cx="4141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Bookman Old Style" panose="02050604050505020204" pitchFamily="18" charset="0"/>
              </a:rPr>
              <a:t>Ветла</a:t>
            </a:r>
            <a:r>
              <a:rPr lang="ru-RU" altLang="ru-RU" sz="4000">
                <a:latin typeface="Bookman Old Style" panose="02050604050505020204" pitchFamily="18" charset="0"/>
              </a:rPr>
              <a:t> -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89138"/>
            <a:ext cx="42195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10100" y="1989138"/>
            <a:ext cx="4533900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>
                <a:latin typeface="Bookman Old Style" panose="02050604050505020204" pitchFamily="18" charset="0"/>
              </a:rPr>
              <a:t>дерево или кустарник семейства ивовых, растущие обычно по берегам рек.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</a:t>
            </a:r>
            <a:r>
              <a:rPr lang="ru-RU" sz="5400" b="1" dirty="0" smtClean="0">
                <a:latin typeface="Monotype Corsiva" pitchFamily="66" charset="0"/>
              </a:rPr>
              <a:t> 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1203" name="Прямоугольник 5"/>
          <p:cNvSpPr>
            <a:spLocks noChangeArrowheads="1"/>
          </p:cNvSpPr>
          <p:nvPr/>
        </p:nvSpPr>
        <p:spPr bwMode="auto">
          <a:xfrm>
            <a:off x="4143375" y="1785938"/>
            <a:ext cx="5000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Bookman Old Style" panose="02050604050505020204" pitchFamily="18" charset="0"/>
              </a:rPr>
              <a:t>За семь вёрст киселя хлебать – </a:t>
            </a:r>
            <a:endParaRPr lang="ru-RU" altLang="ru-RU" sz="4000">
              <a:latin typeface="Bookman Old Style" panose="02050604050505020204" pitchFamily="18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916832"/>
            <a:ext cx="410214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02100" y="3090863"/>
            <a:ext cx="48244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>
                <a:latin typeface="Bookman Old Style" panose="02050604050505020204" pitchFamily="18" charset="0"/>
              </a:rPr>
              <a:t>без особой нужды отправляться в дальнюю дорогу.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48" name="Содержимое 5" descr="153f4c4c16fb[1].gif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7150"/>
            <a:ext cx="9144000" cy="6800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 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42910" y="1520605"/>
            <a:ext cx="3101059" cy="426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52228" name="Прямоугольник 5"/>
          <p:cNvSpPr>
            <a:spLocks noChangeArrowheads="1"/>
          </p:cNvSpPr>
          <p:nvPr/>
        </p:nvSpPr>
        <p:spPr bwMode="auto">
          <a:xfrm>
            <a:off x="4286250" y="1785938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Bookman Old Style" panose="02050604050505020204" pitchFamily="18" charset="0"/>
              </a:rPr>
              <a:t>Жерди – </a:t>
            </a:r>
            <a:endParaRPr lang="ru-RU" altLang="ru-RU" sz="4000"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95738" y="2420938"/>
            <a:ext cx="49688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>
                <a:latin typeface="Bookman Old Style" panose="02050604050505020204" pitchFamily="18" charset="0"/>
              </a:rPr>
              <a:t>тонкий длинный ствол дерева, очищенный от ветвей и сучьев.</a:t>
            </a:r>
          </a:p>
          <a:p>
            <a:endParaRPr lang="ru-RU" altLang="ru-RU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«Расширяю кругозор»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3251" name="Прямоугольник 5"/>
          <p:cNvSpPr>
            <a:spLocks noChangeArrowheads="1"/>
          </p:cNvSpPr>
          <p:nvPr/>
        </p:nvSpPr>
        <p:spPr bwMode="auto">
          <a:xfrm>
            <a:off x="3786188" y="1785938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Bookman Old Style" panose="02050604050505020204" pitchFamily="18" charset="0"/>
              </a:rPr>
              <a:t>Колхоз – </a:t>
            </a:r>
            <a:endParaRPr lang="ru-RU" altLang="ru-RU" sz="4000">
              <a:latin typeface="Bookman Old Style" panose="02050604050505020204" pitchFamily="18" charset="0"/>
            </a:endParaRPr>
          </a:p>
        </p:txBody>
      </p:sp>
      <p:pic>
        <p:nvPicPr>
          <p:cNvPr id="63490" name="Picture 2" descr="http://maslovka.org/images/555/8kp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45" y="3857604"/>
            <a:ext cx="419097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79838" y="2413000"/>
            <a:ext cx="536416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>
                <a:latin typeface="Bookman Old Style" panose="02050604050505020204" pitchFamily="18" charset="0"/>
              </a:rPr>
              <a:t>сельскохозяйственная организация, населенный пункт.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20" y="692696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«Проверяю»</a:t>
            </a:r>
            <a:r>
              <a:rPr lang="en-US" sz="5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sz="5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400" b="1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400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Monotype Corsiva" pitchFamily="66" charset="0"/>
              </a:rPr>
              <a:t>Знаковый диктант</a:t>
            </a:r>
            <a:endParaRPr lang="ru-RU" sz="49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88" y="2643188"/>
          <a:ext cx="8501064" cy="1428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6844"/>
                <a:gridCol w="1416844"/>
                <a:gridCol w="1416844"/>
                <a:gridCol w="1416844"/>
                <a:gridCol w="1416844"/>
                <a:gridCol w="1416844"/>
              </a:tblGrid>
              <a:tr h="142875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88" y="2643188"/>
          <a:ext cx="8501064" cy="1554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6844"/>
                <a:gridCol w="1416844"/>
                <a:gridCol w="1416844"/>
                <a:gridCol w="1416844"/>
                <a:gridCol w="1416844"/>
                <a:gridCol w="1416844"/>
              </a:tblGrid>
              <a:tr h="1554162"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-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-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+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-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-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600" dirty="0" smtClean="0"/>
                        <a:t>+</a:t>
                      </a:r>
                      <a:endParaRPr lang="ru-RU" sz="9600" dirty="0"/>
                    </a:p>
                  </a:txBody>
                  <a:tcPr marL="91439" marR="91439" marT="45686" marB="45686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57188" y="476672"/>
            <a:ext cx="8535292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5800" b="1" dirty="0" smtClean="0">
                <a:solidFill>
                  <a:srgbClr val="FF0000"/>
                </a:solidFill>
                <a:latin typeface="Monotype Corsiva" pitchFamily="66" charset="0"/>
              </a:rPr>
              <a:t>«Проверяю»</a:t>
            </a:r>
            <a:r>
              <a:rPr lang="en-US" sz="58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sz="5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Monotype Corsiva" pitchFamily="66" charset="0"/>
              </a:rPr>
              <a:t>Знаковый диктант</a:t>
            </a:r>
            <a:endParaRPr lang="ru-RU" sz="49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ольник 2"/>
          <p:cNvSpPr>
            <a:spLocks noChangeArrowheads="1"/>
          </p:cNvSpPr>
          <p:nvPr/>
        </p:nvSpPr>
        <p:spPr bwMode="auto">
          <a:xfrm>
            <a:off x="1571625" y="500063"/>
            <a:ext cx="6022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/>
              <a:t>«</a:t>
            </a:r>
            <a:r>
              <a:rPr lang="ru-RU" altLang="ru-RU" sz="4000" b="1" u="sng"/>
              <a:t>Читаю и рассуждаю»</a:t>
            </a:r>
            <a:r>
              <a:rPr lang="ru-RU" altLang="ru-RU" sz="4000"/>
              <a:t> </a:t>
            </a:r>
          </a:p>
        </p:txBody>
      </p:sp>
      <p:pic>
        <p:nvPicPr>
          <p:cNvPr id="57347" name="Picture 2" descr="http://paralel-media.com.ua/img/articles/KVN/deti_kni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928813"/>
            <a:ext cx="272573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 descr="http://kkdnz261.dnepredu.com/uploads/editor/2893/99909/sitepage_57/images/0a16a87fd0d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3275"/>
            <a:ext cx="60960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Определите последовательность событий</a:t>
            </a:r>
            <a:endParaRPr lang="ru-RU" altLang="ru-RU" smtClean="0"/>
          </a:p>
        </p:txBody>
      </p:sp>
      <p:sp>
        <p:nvSpPr>
          <p:cNvPr id="5837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8372" name="Rectangle 18"/>
          <p:cNvSpPr>
            <a:spLocks noChangeArrowheads="1"/>
          </p:cNvSpPr>
          <p:nvPr/>
        </p:nvSpPr>
        <p:spPr bwMode="auto">
          <a:xfrm>
            <a:off x="2514600" y="1614488"/>
            <a:ext cx="26114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Сёма  Пичугин</a:t>
            </a:r>
          </a:p>
        </p:txBody>
      </p:sp>
      <p:sp>
        <p:nvSpPr>
          <p:cNvPr id="58373" name="Rectangle 19"/>
          <p:cNvSpPr>
            <a:spLocks noChangeArrowheads="1"/>
          </p:cNvSpPr>
          <p:nvPr/>
        </p:nvSpPr>
        <p:spPr bwMode="auto">
          <a:xfrm>
            <a:off x="2500313" y="2111375"/>
            <a:ext cx="2973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Речка  Быстрянка</a:t>
            </a:r>
          </a:p>
        </p:txBody>
      </p:sp>
      <p:sp>
        <p:nvSpPr>
          <p:cNvPr id="58374" name="Rectangle 20"/>
          <p:cNvSpPr>
            <a:spLocks noChangeArrowheads="1"/>
          </p:cNvSpPr>
          <p:nvPr/>
        </p:nvSpPr>
        <p:spPr bwMode="auto">
          <a:xfrm>
            <a:off x="2500313" y="2606675"/>
            <a:ext cx="3294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 мосток</a:t>
            </a:r>
          </a:p>
        </p:txBody>
      </p:sp>
      <p:sp>
        <p:nvSpPr>
          <p:cNvPr id="58375" name="Rectangle 21"/>
          <p:cNvSpPr>
            <a:spLocks noChangeArrowheads="1"/>
          </p:cNvSpPr>
          <p:nvPr/>
        </p:nvSpPr>
        <p:spPr bwMode="auto">
          <a:xfrm>
            <a:off x="2519363" y="3084513"/>
            <a:ext cx="2720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</a:t>
            </a:r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мост</a:t>
            </a:r>
          </a:p>
        </p:txBody>
      </p:sp>
      <p:sp>
        <p:nvSpPr>
          <p:cNvPr id="58376" name="Rectangle 22"/>
          <p:cNvSpPr>
            <a:spLocks noChangeArrowheads="1"/>
          </p:cNvSpPr>
          <p:nvPr/>
        </p:nvSpPr>
        <p:spPr bwMode="auto">
          <a:xfrm>
            <a:off x="2519363" y="3560763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Мечты о подвигах</a:t>
            </a:r>
            <a:endParaRPr lang="en-US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7" name="Прямоугольник 24"/>
          <p:cNvSpPr>
            <a:spLocks noChangeArrowheads="1"/>
          </p:cNvSpPr>
          <p:nvPr/>
        </p:nvSpPr>
        <p:spPr bwMode="auto">
          <a:xfrm>
            <a:off x="2540000" y="4059238"/>
            <a:ext cx="203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Мостишко	</a:t>
            </a:r>
          </a:p>
        </p:txBody>
      </p:sp>
      <p:pic>
        <p:nvPicPr>
          <p:cNvPr id="58378" name="Picture 24" descr="http://normbou33.ucoz.ru/animashky/kopija_5716863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2428875"/>
            <a:ext cx="3700462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/>
              <a:t>План текста</a:t>
            </a:r>
            <a:endParaRPr lang="ru-RU" altLang="ru-RU" smtClean="0"/>
          </a:p>
        </p:txBody>
      </p:sp>
      <p:sp>
        <p:nvSpPr>
          <p:cNvPr id="5939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9396" name="Rectangle 18"/>
          <p:cNvSpPr>
            <a:spLocks noChangeArrowheads="1"/>
          </p:cNvSpPr>
          <p:nvPr/>
        </p:nvSpPr>
        <p:spPr bwMode="auto">
          <a:xfrm>
            <a:off x="2425700" y="1889125"/>
            <a:ext cx="2759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2.Сёма  Пичугин</a:t>
            </a:r>
          </a:p>
        </p:txBody>
      </p:sp>
      <p:sp>
        <p:nvSpPr>
          <p:cNvPr id="59397" name="Rectangle 19"/>
          <p:cNvSpPr>
            <a:spLocks noChangeArrowheads="1"/>
          </p:cNvSpPr>
          <p:nvPr/>
        </p:nvSpPr>
        <p:spPr bwMode="auto">
          <a:xfrm>
            <a:off x="2425700" y="2370138"/>
            <a:ext cx="31226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3.Речка  Быстрянка</a:t>
            </a:r>
          </a:p>
        </p:txBody>
      </p:sp>
      <p:sp>
        <p:nvSpPr>
          <p:cNvPr id="59398" name="Rectangle 20"/>
          <p:cNvSpPr>
            <a:spLocks noChangeArrowheads="1"/>
          </p:cNvSpPr>
          <p:nvPr/>
        </p:nvSpPr>
        <p:spPr bwMode="auto">
          <a:xfrm>
            <a:off x="2436813" y="3384550"/>
            <a:ext cx="34417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5.Настоящий  мосток</a:t>
            </a:r>
          </a:p>
        </p:txBody>
      </p:sp>
      <p:sp>
        <p:nvSpPr>
          <p:cNvPr id="59399" name="Rectangle 21"/>
          <p:cNvSpPr>
            <a:spLocks noChangeArrowheads="1"/>
          </p:cNvSpPr>
          <p:nvPr/>
        </p:nvSpPr>
        <p:spPr bwMode="auto">
          <a:xfrm>
            <a:off x="2425700" y="3930650"/>
            <a:ext cx="2759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6.Большой</a:t>
            </a:r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мост</a:t>
            </a:r>
          </a:p>
        </p:txBody>
      </p:sp>
      <p:sp>
        <p:nvSpPr>
          <p:cNvPr id="59400" name="Rectangle 22"/>
          <p:cNvSpPr>
            <a:spLocks noChangeArrowheads="1"/>
          </p:cNvSpPr>
          <p:nvPr/>
        </p:nvSpPr>
        <p:spPr bwMode="auto">
          <a:xfrm>
            <a:off x="2416175" y="1385888"/>
            <a:ext cx="5286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1.Мечты о подвигах</a:t>
            </a:r>
            <a:endParaRPr lang="en-US" alt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01" name="Прямоугольник 24"/>
          <p:cNvSpPr>
            <a:spLocks noChangeArrowheads="1"/>
          </p:cNvSpPr>
          <p:nvPr/>
        </p:nvSpPr>
        <p:spPr bwMode="auto">
          <a:xfrm>
            <a:off x="2328863" y="2873375"/>
            <a:ext cx="2954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4.Мостишко	</a:t>
            </a:r>
          </a:p>
        </p:txBody>
      </p:sp>
      <p:pic>
        <p:nvPicPr>
          <p:cNvPr id="59402" name="Picture 24" descr="http://normbou33.ucoz.ru/animashky/kopija_5716863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2428875"/>
            <a:ext cx="3700462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Чтение по ролям</a:t>
            </a:r>
          </a:p>
        </p:txBody>
      </p:sp>
      <p:pic>
        <p:nvPicPr>
          <p:cNvPr id="70658" name="Picture 2" descr="http://ds166.centerstart.ru/sites/ds166.centerstart.ru/files/0_72d27_874e701b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4929172" cy="43705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0420" name="Прямоугольник 3"/>
          <p:cNvSpPr>
            <a:spLocks noChangeArrowheads="1"/>
          </p:cNvSpPr>
          <p:nvPr/>
        </p:nvSpPr>
        <p:spPr bwMode="auto">
          <a:xfrm>
            <a:off x="357188" y="500063"/>
            <a:ext cx="2462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/>
              <a:t>1 группа.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2 группа. Выборочное чтение</a:t>
            </a:r>
          </a:p>
        </p:txBody>
      </p:sp>
      <p:pic>
        <p:nvPicPr>
          <p:cNvPr id="61443" name="Picture 2" descr="http://shipnygova.ucoz.ru/_tbkp/za_partoj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428750"/>
            <a:ext cx="4271963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3 группа. Словесный портрет Сёмы</a:t>
            </a:r>
          </a:p>
        </p:txBody>
      </p:sp>
      <p:pic>
        <p:nvPicPr>
          <p:cNvPr id="72706" name="Picture 2" descr="https://img-fotki.yandex.ru/get/6725/19411616.357/0_d8bb9_1ecd195f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4762500" cy="46291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2468" name="TextBox 1"/>
          <p:cNvSpPr txBox="1">
            <a:spLocks noChangeArrowheads="1"/>
          </p:cNvSpPr>
          <p:nvPr/>
        </p:nvSpPr>
        <p:spPr bwMode="auto">
          <a:xfrm>
            <a:off x="323850" y="5554663"/>
            <a:ext cx="496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 b="1" i="1"/>
              <a:t>Синквейн.</a:t>
            </a:r>
            <a:endParaRPr lang="ru-RU" altLang="ru-RU" sz="36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ердце 4"/>
          <p:cNvSpPr/>
          <p:nvPr/>
        </p:nvSpPr>
        <p:spPr>
          <a:xfrm>
            <a:off x="3071813" y="2500313"/>
            <a:ext cx="2928937" cy="207168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chemeClr val="tx1"/>
                </a:solidFill>
                <a:latin typeface="Monotype Corsiva" pitchFamily="66" charset="0"/>
              </a:rPr>
              <a:t>ХОЧУ</a:t>
            </a:r>
          </a:p>
        </p:txBody>
      </p:sp>
      <p:sp>
        <p:nvSpPr>
          <p:cNvPr id="6" name="Сердце 5"/>
          <p:cNvSpPr/>
          <p:nvPr/>
        </p:nvSpPr>
        <p:spPr>
          <a:xfrm rot="19107371">
            <a:off x="608013" y="1084263"/>
            <a:ext cx="2143125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слушать</a:t>
            </a:r>
          </a:p>
        </p:txBody>
      </p:sp>
      <p:sp>
        <p:nvSpPr>
          <p:cNvPr id="7" name="Сердце 6"/>
          <p:cNvSpPr/>
          <p:nvPr/>
        </p:nvSpPr>
        <p:spPr>
          <a:xfrm>
            <a:off x="3429000" y="0"/>
            <a:ext cx="2143125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читать</a:t>
            </a:r>
          </a:p>
        </p:txBody>
      </p:sp>
      <p:sp>
        <p:nvSpPr>
          <p:cNvPr id="8" name="Сердце 7"/>
          <p:cNvSpPr/>
          <p:nvPr/>
        </p:nvSpPr>
        <p:spPr>
          <a:xfrm rot="2334474">
            <a:off x="6470650" y="927100"/>
            <a:ext cx="2143125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Отвечать на вопросы</a:t>
            </a:r>
          </a:p>
        </p:txBody>
      </p:sp>
      <p:sp>
        <p:nvSpPr>
          <p:cNvPr id="11" name="Сердце 10"/>
          <p:cNvSpPr/>
          <p:nvPr/>
        </p:nvSpPr>
        <p:spPr>
          <a:xfrm rot="18881407">
            <a:off x="812800" y="4314825"/>
            <a:ext cx="2143125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сравнивать</a:t>
            </a:r>
          </a:p>
        </p:txBody>
      </p:sp>
      <p:sp>
        <p:nvSpPr>
          <p:cNvPr id="12" name="Сердце 11"/>
          <p:cNvSpPr/>
          <p:nvPr/>
        </p:nvSpPr>
        <p:spPr>
          <a:xfrm>
            <a:off x="3429000" y="5286375"/>
            <a:ext cx="2324100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исследовать</a:t>
            </a:r>
          </a:p>
        </p:txBody>
      </p:sp>
      <p:sp>
        <p:nvSpPr>
          <p:cNvPr id="13" name="Сердце 12"/>
          <p:cNvSpPr/>
          <p:nvPr/>
        </p:nvSpPr>
        <p:spPr>
          <a:xfrm rot="1734069">
            <a:off x="6389688" y="4206875"/>
            <a:ext cx="2143125" cy="157162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играть</a:t>
            </a:r>
          </a:p>
        </p:txBody>
      </p:sp>
      <p:pic>
        <p:nvPicPr>
          <p:cNvPr id="7177" name="Picture 10" descr="http://bestgif.narod.ru/ludi/animashka-131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143125"/>
            <a:ext cx="161607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2" descr="http://bestgif.narod.ru/jivotnie/animashki-5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286250"/>
            <a:ext cx="1524000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4" descr="http://forumsmile.ru/u/2/8/6/286c89d4f9b8e12460c45f5dd23f5a9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85750"/>
            <a:ext cx="142875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4 группа. Настоящий  мосток.</a:t>
            </a:r>
          </a:p>
        </p:txBody>
      </p:sp>
      <p:pic>
        <p:nvPicPr>
          <p:cNvPr id="63491" name="Picture 2" descr="http://www.planetaskazok.ru/images/stories/permyak/rasskazy/img_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357313"/>
            <a:ext cx="4286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2" descr="http://www.planetaskazok.ru/images/stories/permyak/rasskazy/img_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4143375"/>
            <a:ext cx="4429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Прямоугольник 4"/>
          <p:cNvSpPr>
            <a:spLocks noChangeArrowheads="1"/>
          </p:cNvSpPr>
          <p:nvPr/>
        </p:nvSpPr>
        <p:spPr bwMode="auto">
          <a:xfrm>
            <a:off x="1643063" y="3500438"/>
            <a:ext cx="521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/>
              <a:t>Большой мост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475" y="2205038"/>
            <a:ext cx="2376488" cy="208756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i="1" dirty="0">
                <a:solidFill>
                  <a:srgbClr val="0000CC"/>
                </a:solidFill>
              </a:rPr>
              <a:t>Пичугин мост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5580063" y="2420938"/>
            <a:ext cx="3563937" cy="1871662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>
                <a:solidFill>
                  <a:srgbClr val="FF0066"/>
                </a:solidFill>
              </a:endParaRPr>
            </a:p>
          </p:txBody>
        </p:sp>
        <p:sp>
          <p:nvSpPr>
            <p:cNvPr id="64532" name="TextBox 11"/>
            <p:cNvSpPr txBox="1">
              <a:spLocks noChangeArrowheads="1"/>
            </p:cNvSpPr>
            <p:nvPr/>
          </p:nvSpPr>
          <p:spPr bwMode="auto">
            <a:xfrm>
              <a:off x="5815460" y="2852937"/>
              <a:ext cx="332854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rgbClr val="FF0066"/>
                  </a:solidFill>
                </a:rPr>
                <a:t>2. Сема построил мост через речку Быстрянку?</a:t>
              </a:r>
            </a:p>
          </p:txBody>
        </p:sp>
      </p:grpSp>
      <p:grpSp>
        <p:nvGrpSpPr>
          <p:cNvPr id="9" name="Группа 20"/>
          <p:cNvGrpSpPr>
            <a:grpSpLocks/>
          </p:cNvGrpSpPr>
          <p:nvPr/>
        </p:nvGrpSpPr>
        <p:grpSpPr bwMode="auto">
          <a:xfrm rot="564226">
            <a:off x="1911350" y="3671888"/>
            <a:ext cx="2078038" cy="3330575"/>
            <a:chOff x="1998093" y="3754297"/>
            <a:chExt cx="2077391" cy="3330731"/>
          </a:xfrm>
        </p:grpSpPr>
        <p:sp>
          <p:nvSpPr>
            <p:cNvPr id="8" name="Овал 7"/>
            <p:cNvSpPr/>
            <p:nvPr/>
          </p:nvSpPr>
          <p:spPr>
            <a:xfrm rot="18275178">
              <a:off x="1402747" y="4418019"/>
              <a:ext cx="3248177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4530" name="TextBox 12"/>
            <p:cNvSpPr txBox="1">
              <a:spLocks noChangeArrowheads="1"/>
            </p:cNvSpPr>
            <p:nvPr/>
          </p:nvSpPr>
          <p:spPr bwMode="auto">
            <a:xfrm rot="-3226849">
              <a:off x="1457603" y="4794562"/>
              <a:ext cx="328086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2400" b="1">
                  <a:solidFill>
                    <a:srgbClr val="0000CC"/>
                  </a:solidFill>
                </a:rPr>
                <a:t>4. В каких случаях человек становится известным?</a:t>
              </a:r>
            </a:p>
          </p:txBody>
        </p:sp>
      </p:grpSp>
      <p:grpSp>
        <p:nvGrpSpPr>
          <p:cNvPr id="10" name="Группа 19"/>
          <p:cNvGrpSpPr>
            <a:grpSpLocks/>
          </p:cNvGrpSpPr>
          <p:nvPr/>
        </p:nvGrpSpPr>
        <p:grpSpPr bwMode="auto">
          <a:xfrm>
            <a:off x="0" y="2420938"/>
            <a:ext cx="3492500" cy="1774825"/>
            <a:chOff x="0" y="2420888"/>
            <a:chExt cx="3491880" cy="1774468"/>
          </a:xfrm>
        </p:grpSpPr>
        <p:sp>
          <p:nvSpPr>
            <p:cNvPr id="7" name="Овал 6"/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4528" name="TextBox 13"/>
            <p:cNvSpPr txBox="1">
              <a:spLocks noChangeArrowheads="1"/>
            </p:cNvSpPr>
            <p:nvPr/>
          </p:nvSpPr>
          <p:spPr bwMode="auto">
            <a:xfrm>
              <a:off x="19342" y="2921663"/>
              <a:ext cx="340433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5. Как вы относитесь</a:t>
              </a:r>
            </a:p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 к поступку Семы?</a:t>
              </a:r>
            </a:p>
          </p:txBody>
        </p:sp>
      </p:grpSp>
      <p:grpSp>
        <p:nvGrpSpPr>
          <p:cNvPr id="12" name="Группа 18"/>
          <p:cNvGrpSpPr>
            <a:grpSpLocks/>
          </p:cNvGrpSpPr>
          <p:nvPr/>
        </p:nvGrpSpPr>
        <p:grpSpPr bwMode="auto">
          <a:xfrm>
            <a:off x="2097088" y="-222250"/>
            <a:ext cx="1851025" cy="3057525"/>
            <a:chOff x="2097079" y="-221978"/>
            <a:chExt cx="1850622" cy="3057079"/>
          </a:xfrm>
        </p:grpSpPr>
        <p:sp>
          <p:nvSpPr>
            <p:cNvPr id="5" name="Овал 4"/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4526" name="TextBox 14"/>
            <p:cNvSpPr txBox="1">
              <a:spLocks noChangeArrowheads="1"/>
            </p:cNvSpPr>
            <p:nvPr/>
          </p:nvSpPr>
          <p:spPr bwMode="auto">
            <a:xfrm rot="2815907">
              <a:off x="1622654" y="674509"/>
              <a:ext cx="268881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6. Как бы вы поступили на месте Семы?</a:t>
              </a:r>
            </a:p>
          </p:txBody>
        </p:sp>
      </p:grpSp>
      <p:grpSp>
        <p:nvGrpSpPr>
          <p:cNvPr id="13" name="Группа 17"/>
          <p:cNvGrpSpPr>
            <a:grpSpLocks/>
          </p:cNvGrpSpPr>
          <p:nvPr/>
        </p:nvGrpSpPr>
        <p:grpSpPr bwMode="auto">
          <a:xfrm rot="1205683">
            <a:off x="5376863" y="-212725"/>
            <a:ext cx="1976437" cy="3092450"/>
            <a:chOff x="5101765" y="-312091"/>
            <a:chExt cx="1976201" cy="3093280"/>
          </a:xfrm>
        </p:grpSpPr>
        <p:sp>
          <p:nvSpPr>
            <p:cNvPr id="4" name="Овал 3"/>
            <p:cNvSpPr/>
            <p:nvPr/>
          </p:nvSpPr>
          <p:spPr>
            <a:xfrm rot="17844128">
              <a:off x="4553082" y="227808"/>
              <a:ext cx="3059934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 dirty="0"/>
            </a:p>
          </p:txBody>
        </p:sp>
        <p:sp>
          <p:nvSpPr>
            <p:cNvPr id="64524" name="TextBox 15"/>
            <p:cNvSpPr txBox="1">
              <a:spLocks noChangeArrowheads="1"/>
            </p:cNvSpPr>
            <p:nvPr/>
          </p:nvSpPr>
          <p:spPr bwMode="auto">
            <a:xfrm rot="-3474526">
              <a:off x="4697127" y="809110"/>
              <a:ext cx="299005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800" b="1">
                  <a:solidFill>
                    <a:schemeClr val="bg1"/>
                  </a:solidFill>
                </a:rPr>
                <a:t>1.Кто построил </a:t>
              </a:r>
            </a:p>
            <a:p>
              <a:pPr algn="ctr"/>
              <a:r>
                <a:rPr lang="ru-RU" altLang="ru-RU" sz="2800" b="1">
                  <a:solidFill>
                    <a:schemeClr val="bg1"/>
                  </a:solidFill>
                </a:rPr>
                <a:t>мост?</a:t>
              </a:r>
            </a:p>
          </p:txBody>
        </p:sp>
      </p:grpSp>
      <p:grpSp>
        <p:nvGrpSpPr>
          <p:cNvPr id="14" name="Группа 21"/>
          <p:cNvGrpSpPr>
            <a:grpSpLocks/>
          </p:cNvGrpSpPr>
          <p:nvPr/>
        </p:nvGrpSpPr>
        <p:grpSpPr bwMode="auto">
          <a:xfrm rot="-311330">
            <a:off x="5108575" y="3829050"/>
            <a:ext cx="1911350" cy="3355975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1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4522" name="TextBox 16"/>
            <p:cNvSpPr txBox="1">
              <a:spLocks noChangeArrowheads="1"/>
            </p:cNvSpPr>
            <p:nvPr/>
          </p:nvSpPr>
          <p:spPr bwMode="auto">
            <a:xfrm rot="3361129">
              <a:off x="4386975" y="4949643"/>
              <a:ext cx="322461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3.</a:t>
              </a:r>
              <a:r>
                <a:rPr lang="ru-RU" altLang="ru-RU" sz="2400">
                  <a:solidFill>
                    <a:schemeClr val="bg1"/>
                  </a:solidFill>
                </a:rPr>
                <a:t> </a:t>
              </a:r>
              <a:r>
                <a:rPr lang="ru-RU" altLang="ru-RU" sz="2400" b="1">
                  <a:solidFill>
                    <a:schemeClr val="bg1"/>
                  </a:solidFill>
                </a:rPr>
                <a:t>Почему мосту не стали давать другое название?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5 группа. Обложка книги</a:t>
            </a:r>
          </a:p>
        </p:txBody>
      </p:sp>
      <p:pic>
        <p:nvPicPr>
          <p:cNvPr id="65539" name="Picture 2" descr="http://img-fotki.yandex.ru/get/6412/113233950.5c/0_90267_6e444443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352">
            <a:off x="5692775" y="2332038"/>
            <a:ext cx="2955925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4" descr="http://img-fotki.yandex.ru/get/6618/136596361.22/0_750db_c4927b83_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214563"/>
            <a:ext cx="5484812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Чтение по ролям</a:t>
            </a:r>
          </a:p>
        </p:txBody>
      </p:sp>
      <p:pic>
        <p:nvPicPr>
          <p:cNvPr id="70658" name="Picture 2" descr="http://ds166.centerstart.ru/sites/ds166.centerstart.ru/files/0_72d27_874e701b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4929172" cy="43705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6564" name="Прямоугольник 3"/>
          <p:cNvSpPr>
            <a:spLocks noChangeArrowheads="1"/>
          </p:cNvSpPr>
          <p:nvPr/>
        </p:nvSpPr>
        <p:spPr bwMode="auto">
          <a:xfrm>
            <a:off x="357188" y="500063"/>
            <a:ext cx="2462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/>
              <a:t>1 группа.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2 группа. Выборочное чтение</a:t>
            </a:r>
          </a:p>
        </p:txBody>
      </p:sp>
      <p:pic>
        <p:nvPicPr>
          <p:cNvPr id="67587" name="Picture 2" descr="http://shipnygova.ucoz.ru/_tbkp/za_partoj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428750"/>
            <a:ext cx="4271963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3 группа. Словесный портрет Сёмы</a:t>
            </a:r>
          </a:p>
        </p:txBody>
      </p:sp>
      <p:pic>
        <p:nvPicPr>
          <p:cNvPr id="72706" name="Picture 2" descr="https://img-fotki.yandex.ru/get/6725/19411616.357/0_d8bb9_1ecd195f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4762500" cy="46291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8612" name="TextBox 1"/>
          <p:cNvSpPr txBox="1">
            <a:spLocks noChangeArrowheads="1"/>
          </p:cNvSpPr>
          <p:nvPr/>
        </p:nvSpPr>
        <p:spPr bwMode="auto">
          <a:xfrm>
            <a:off x="323850" y="5554663"/>
            <a:ext cx="496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3600" b="1" i="1"/>
              <a:t>Синквейн.</a:t>
            </a:r>
            <a:endParaRPr lang="ru-RU" altLang="ru-RU" sz="36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4 группа. Настоящий  мосток.</a:t>
            </a:r>
          </a:p>
        </p:txBody>
      </p:sp>
      <p:pic>
        <p:nvPicPr>
          <p:cNvPr id="69635" name="Picture 2" descr="http://www.planetaskazok.ru/images/stories/permyak/rasskazy/img_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357313"/>
            <a:ext cx="4286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2" descr="http://www.planetaskazok.ru/images/stories/permyak/rasskazy/img_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4143375"/>
            <a:ext cx="4429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Прямоугольник 4"/>
          <p:cNvSpPr>
            <a:spLocks noChangeArrowheads="1"/>
          </p:cNvSpPr>
          <p:nvPr/>
        </p:nvSpPr>
        <p:spPr bwMode="auto">
          <a:xfrm>
            <a:off x="1643063" y="3500438"/>
            <a:ext cx="5214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/>
              <a:t>Большой мост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419475" y="2205038"/>
            <a:ext cx="2376488" cy="208756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800" b="1" i="1" dirty="0">
                <a:solidFill>
                  <a:srgbClr val="0000CC"/>
                </a:solidFill>
              </a:rPr>
              <a:t>Пичугин мост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5580063" y="2420938"/>
            <a:ext cx="3563937" cy="1871662"/>
            <a:chOff x="5580112" y="2420888"/>
            <a:chExt cx="3563888" cy="1872208"/>
          </a:xfrm>
        </p:grpSpPr>
        <p:sp>
          <p:nvSpPr>
            <p:cNvPr id="6" name="Овал 5"/>
            <p:cNvSpPr/>
            <p:nvPr/>
          </p:nvSpPr>
          <p:spPr>
            <a:xfrm rot="10800000">
              <a:off x="5580112" y="2420888"/>
              <a:ext cx="3563888" cy="18722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>
                <a:solidFill>
                  <a:srgbClr val="FF0066"/>
                </a:solidFill>
              </a:endParaRPr>
            </a:p>
          </p:txBody>
        </p:sp>
        <p:sp>
          <p:nvSpPr>
            <p:cNvPr id="70676" name="TextBox 11"/>
            <p:cNvSpPr txBox="1">
              <a:spLocks noChangeArrowheads="1"/>
            </p:cNvSpPr>
            <p:nvPr/>
          </p:nvSpPr>
          <p:spPr bwMode="auto">
            <a:xfrm>
              <a:off x="5815460" y="2852937"/>
              <a:ext cx="332854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rgbClr val="FF0066"/>
                  </a:solidFill>
                </a:rPr>
                <a:t>2. Сема построил мост через речку Быстрянку?</a:t>
              </a:r>
            </a:p>
          </p:txBody>
        </p:sp>
      </p:grpSp>
      <p:grpSp>
        <p:nvGrpSpPr>
          <p:cNvPr id="9" name="Группа 20"/>
          <p:cNvGrpSpPr>
            <a:grpSpLocks/>
          </p:cNvGrpSpPr>
          <p:nvPr/>
        </p:nvGrpSpPr>
        <p:grpSpPr bwMode="auto">
          <a:xfrm rot="564226">
            <a:off x="1911350" y="3671888"/>
            <a:ext cx="2078038" cy="3330575"/>
            <a:chOff x="1998093" y="3754297"/>
            <a:chExt cx="2077391" cy="3330731"/>
          </a:xfrm>
        </p:grpSpPr>
        <p:sp>
          <p:nvSpPr>
            <p:cNvPr id="8" name="Овал 7"/>
            <p:cNvSpPr/>
            <p:nvPr/>
          </p:nvSpPr>
          <p:spPr>
            <a:xfrm rot="18275178">
              <a:off x="1402747" y="4418019"/>
              <a:ext cx="3248177" cy="2077391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0674" name="TextBox 12"/>
            <p:cNvSpPr txBox="1">
              <a:spLocks noChangeArrowheads="1"/>
            </p:cNvSpPr>
            <p:nvPr/>
          </p:nvSpPr>
          <p:spPr bwMode="auto">
            <a:xfrm rot="-3226849">
              <a:off x="1457603" y="4794562"/>
              <a:ext cx="328086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2400" b="1">
                  <a:solidFill>
                    <a:srgbClr val="0000CC"/>
                  </a:solidFill>
                </a:rPr>
                <a:t>4. В каких случаях человек становится известным?</a:t>
              </a:r>
            </a:p>
          </p:txBody>
        </p:sp>
      </p:grpSp>
      <p:grpSp>
        <p:nvGrpSpPr>
          <p:cNvPr id="10" name="Группа 19"/>
          <p:cNvGrpSpPr>
            <a:grpSpLocks/>
          </p:cNvGrpSpPr>
          <p:nvPr/>
        </p:nvGrpSpPr>
        <p:grpSpPr bwMode="auto">
          <a:xfrm>
            <a:off x="0" y="2420938"/>
            <a:ext cx="3492500" cy="1774825"/>
            <a:chOff x="0" y="2420888"/>
            <a:chExt cx="3491880" cy="1774468"/>
          </a:xfrm>
        </p:grpSpPr>
        <p:sp>
          <p:nvSpPr>
            <p:cNvPr id="7" name="Овал 6"/>
            <p:cNvSpPr/>
            <p:nvPr/>
          </p:nvSpPr>
          <p:spPr>
            <a:xfrm rot="10800000">
              <a:off x="0" y="2420888"/>
              <a:ext cx="3491880" cy="177446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0672" name="TextBox 13"/>
            <p:cNvSpPr txBox="1">
              <a:spLocks noChangeArrowheads="1"/>
            </p:cNvSpPr>
            <p:nvPr/>
          </p:nvSpPr>
          <p:spPr bwMode="auto">
            <a:xfrm>
              <a:off x="19342" y="2921663"/>
              <a:ext cx="340433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5. Как вы относитесь</a:t>
              </a:r>
            </a:p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 к поступку Семы?</a:t>
              </a:r>
            </a:p>
          </p:txBody>
        </p:sp>
      </p:grpSp>
      <p:grpSp>
        <p:nvGrpSpPr>
          <p:cNvPr id="12" name="Группа 18"/>
          <p:cNvGrpSpPr>
            <a:grpSpLocks/>
          </p:cNvGrpSpPr>
          <p:nvPr/>
        </p:nvGrpSpPr>
        <p:grpSpPr bwMode="auto">
          <a:xfrm>
            <a:off x="2097088" y="-222250"/>
            <a:ext cx="1851025" cy="3057525"/>
            <a:chOff x="2097079" y="-221978"/>
            <a:chExt cx="1850622" cy="3057079"/>
          </a:xfrm>
        </p:grpSpPr>
        <p:sp>
          <p:nvSpPr>
            <p:cNvPr id="5" name="Овал 4"/>
            <p:cNvSpPr/>
            <p:nvPr/>
          </p:nvSpPr>
          <p:spPr>
            <a:xfrm rot="13803619">
              <a:off x="1493850" y="381251"/>
              <a:ext cx="3057079" cy="1850622"/>
            </a:xfrm>
            <a:prstGeom prst="ellipse">
              <a:avLst/>
            </a:prstGeom>
            <a:solidFill>
              <a:srgbClr val="E428A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0670" name="TextBox 14"/>
            <p:cNvSpPr txBox="1">
              <a:spLocks noChangeArrowheads="1"/>
            </p:cNvSpPr>
            <p:nvPr/>
          </p:nvSpPr>
          <p:spPr bwMode="auto">
            <a:xfrm rot="2815907">
              <a:off x="1622654" y="674509"/>
              <a:ext cx="268881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6. Как бы вы поступили на месте Семы?</a:t>
              </a:r>
            </a:p>
          </p:txBody>
        </p:sp>
      </p:grpSp>
      <p:grpSp>
        <p:nvGrpSpPr>
          <p:cNvPr id="13" name="Группа 17"/>
          <p:cNvGrpSpPr>
            <a:grpSpLocks/>
          </p:cNvGrpSpPr>
          <p:nvPr/>
        </p:nvGrpSpPr>
        <p:grpSpPr bwMode="auto">
          <a:xfrm rot="1205683">
            <a:off x="5376863" y="-212725"/>
            <a:ext cx="1976437" cy="3092450"/>
            <a:chOff x="5101765" y="-312091"/>
            <a:chExt cx="1976201" cy="3093280"/>
          </a:xfrm>
        </p:grpSpPr>
        <p:sp>
          <p:nvSpPr>
            <p:cNvPr id="4" name="Овал 3"/>
            <p:cNvSpPr/>
            <p:nvPr/>
          </p:nvSpPr>
          <p:spPr>
            <a:xfrm rot="17844128">
              <a:off x="4553082" y="227808"/>
              <a:ext cx="3059934" cy="1976201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 dirty="0"/>
            </a:p>
          </p:txBody>
        </p:sp>
        <p:sp>
          <p:nvSpPr>
            <p:cNvPr id="70668" name="TextBox 15"/>
            <p:cNvSpPr txBox="1">
              <a:spLocks noChangeArrowheads="1"/>
            </p:cNvSpPr>
            <p:nvPr/>
          </p:nvSpPr>
          <p:spPr bwMode="auto">
            <a:xfrm rot="-3474526">
              <a:off x="4697127" y="809110"/>
              <a:ext cx="299005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800" b="1">
                  <a:solidFill>
                    <a:schemeClr val="bg1"/>
                  </a:solidFill>
                </a:rPr>
                <a:t>1.Кто построил </a:t>
              </a:r>
            </a:p>
            <a:p>
              <a:pPr algn="ctr"/>
              <a:r>
                <a:rPr lang="ru-RU" altLang="ru-RU" sz="2800" b="1">
                  <a:solidFill>
                    <a:schemeClr val="bg1"/>
                  </a:solidFill>
                </a:rPr>
                <a:t>мост?</a:t>
              </a:r>
            </a:p>
          </p:txBody>
        </p:sp>
      </p:grpSp>
      <p:grpSp>
        <p:nvGrpSpPr>
          <p:cNvPr id="14" name="Группа 21"/>
          <p:cNvGrpSpPr>
            <a:grpSpLocks/>
          </p:cNvGrpSpPr>
          <p:nvPr/>
        </p:nvGrpSpPr>
        <p:grpSpPr bwMode="auto">
          <a:xfrm rot="-311330">
            <a:off x="5108575" y="3829050"/>
            <a:ext cx="1911350" cy="3355975"/>
            <a:chOff x="5066006" y="3819425"/>
            <a:chExt cx="1910772" cy="3355323"/>
          </a:xfrm>
        </p:grpSpPr>
        <p:sp>
          <p:nvSpPr>
            <p:cNvPr id="11" name="Овал 10"/>
            <p:cNvSpPr/>
            <p:nvPr/>
          </p:nvSpPr>
          <p:spPr>
            <a:xfrm rot="13734253">
              <a:off x="4343731" y="4541701"/>
              <a:ext cx="3355323" cy="1910772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0666" name="TextBox 16"/>
            <p:cNvSpPr txBox="1">
              <a:spLocks noChangeArrowheads="1"/>
            </p:cNvSpPr>
            <p:nvPr/>
          </p:nvSpPr>
          <p:spPr bwMode="auto">
            <a:xfrm rot="3361129">
              <a:off x="4386975" y="4949643"/>
              <a:ext cx="322461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ru-RU" altLang="ru-RU" sz="2400" b="1">
                  <a:solidFill>
                    <a:schemeClr val="bg1"/>
                  </a:solidFill>
                </a:rPr>
                <a:t>3.</a:t>
              </a:r>
              <a:r>
                <a:rPr lang="ru-RU" altLang="ru-RU" sz="2400">
                  <a:solidFill>
                    <a:schemeClr val="bg1"/>
                  </a:solidFill>
                </a:rPr>
                <a:t> </a:t>
              </a:r>
              <a:r>
                <a:rPr lang="ru-RU" altLang="ru-RU" sz="2400" b="1">
                  <a:solidFill>
                    <a:schemeClr val="bg1"/>
                  </a:solidFill>
                </a:rPr>
                <a:t>Почему мосту не стали давать другое название?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5 группа. Обложка книги</a:t>
            </a:r>
          </a:p>
        </p:txBody>
      </p:sp>
      <p:pic>
        <p:nvPicPr>
          <p:cNvPr id="71683" name="Picture 2" descr="http://img-fotki.yandex.ru/get/6412/113233950.5c/0_90267_6e444443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352">
            <a:off x="5692775" y="2332038"/>
            <a:ext cx="2955925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4" descr="http://img-fotki.yandex.ru/get/6618/136596361.22/0_750db_c4927b83_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214563"/>
            <a:ext cx="5484812" cy="337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5400" b="1" i="1" u="sng" dirty="0" smtClean="0"/>
              <a:t>Главная мысль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2707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0825" y="1371600"/>
            <a:ext cx="8572500" cy="4857750"/>
          </a:xfrm>
        </p:spPr>
        <p:txBody>
          <a:bodyPr/>
          <a:lstStyle/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ДОБРОЕ ДЕЛО САМО СЕБЯ ХВАЛИТ.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ДЕЛАЙ ДРУГИМ ДОБРО – БУДЕШЬ САМ БЕЗ БЕДЫ.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ДОБРОЕ ДЕЛО И В ВОДЕ НЕ ТОНЕТ.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ЖИЗНЬ ДАНА НА ДОБРЫЕ ДЕЛА. 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ДЕРЕВО СУДЯТ ПО ПЛОДАМ, А ЧЕЛОВЕКА ПО ДЕЛАМ. </a:t>
            </a:r>
          </a:p>
          <a:p>
            <a:pPr algn="just" eaLnBrk="1" hangingPunct="1"/>
            <a:endParaRPr lang="ru-RU" altLang="ru-RU" sz="3600" b="1" smtClean="0">
              <a:solidFill>
                <a:srgbClr val="002060"/>
              </a:solidFill>
            </a:endParaRPr>
          </a:p>
        </p:txBody>
      </p:sp>
      <p:pic>
        <p:nvPicPr>
          <p:cNvPr id="72708" name="Picture 5" descr="http://forumsmile.ru/u/7/f/0/7f0a957c6efb3b7ba21bd12b57bb374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42875"/>
            <a:ext cx="9144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7" descr="http://liubavyshka.ru/_ph/144/2/822326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0"/>
            <a:ext cx="15001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195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0825" y="1371600"/>
            <a:ext cx="8572500" cy="4857750"/>
          </a:xfrm>
        </p:spPr>
        <p:txBody>
          <a:bodyPr/>
          <a:lstStyle/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ДО</a:t>
            </a:r>
            <a:r>
              <a:rPr lang="en-US" altLang="ru-RU" sz="3600" b="1" smtClean="0">
                <a:solidFill>
                  <a:srgbClr val="002060"/>
                </a:solidFill>
              </a:rPr>
              <a:t>W</a:t>
            </a:r>
            <a:r>
              <a:rPr lang="ru-RU" altLang="ru-RU" sz="3600" b="1" smtClean="0">
                <a:solidFill>
                  <a:srgbClr val="002060"/>
                </a:solidFill>
              </a:rPr>
              <a:t>БРОЕ ДЕ</a:t>
            </a:r>
            <a:r>
              <a:rPr lang="en-US" altLang="ru-RU" sz="3600" b="1" smtClean="0">
                <a:solidFill>
                  <a:srgbClr val="002060"/>
                </a:solidFill>
              </a:rPr>
              <a:t>Y</a:t>
            </a:r>
            <a:r>
              <a:rPr lang="ru-RU" altLang="ru-RU" sz="3600" b="1" smtClean="0">
                <a:solidFill>
                  <a:srgbClr val="002060"/>
                </a:solidFill>
              </a:rPr>
              <a:t>ЛО СА</a:t>
            </a:r>
            <a:r>
              <a:rPr lang="en-US" altLang="ru-RU" sz="3600" b="1" smtClean="0">
                <a:solidFill>
                  <a:srgbClr val="002060"/>
                </a:solidFill>
              </a:rPr>
              <a:t>U</a:t>
            </a:r>
            <a:r>
              <a:rPr lang="ru-RU" altLang="ru-RU" sz="3600" b="1" smtClean="0">
                <a:solidFill>
                  <a:srgbClr val="002060"/>
                </a:solidFill>
              </a:rPr>
              <a:t>МО С</a:t>
            </a:r>
            <a:r>
              <a:rPr lang="en-US" altLang="ru-RU" sz="3600" b="1" smtClean="0">
                <a:solidFill>
                  <a:srgbClr val="002060"/>
                </a:solidFill>
              </a:rPr>
              <a:t>Z</a:t>
            </a:r>
            <a:r>
              <a:rPr lang="ru-RU" altLang="ru-RU" sz="3600" b="1" smtClean="0">
                <a:solidFill>
                  <a:srgbClr val="002060"/>
                </a:solidFill>
              </a:rPr>
              <a:t>ЕБЯ ХВА</a:t>
            </a:r>
            <a:r>
              <a:rPr lang="en-US" altLang="ru-RU" sz="3600" b="1" smtClean="0">
                <a:solidFill>
                  <a:srgbClr val="002060"/>
                </a:solidFill>
              </a:rPr>
              <a:t>D</a:t>
            </a:r>
            <a:r>
              <a:rPr lang="ru-RU" altLang="ru-RU" sz="3600" b="1" smtClean="0">
                <a:solidFill>
                  <a:srgbClr val="002060"/>
                </a:solidFill>
              </a:rPr>
              <a:t>ЛИТ.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ДЕЛ</a:t>
            </a:r>
            <a:r>
              <a:rPr lang="en-US" altLang="ru-RU" sz="3600" b="1" smtClean="0">
                <a:solidFill>
                  <a:srgbClr val="002060"/>
                </a:solidFill>
              </a:rPr>
              <a:t>R</a:t>
            </a:r>
            <a:r>
              <a:rPr lang="ru-RU" altLang="ru-RU" sz="3600" b="1" smtClean="0">
                <a:solidFill>
                  <a:srgbClr val="002060"/>
                </a:solidFill>
              </a:rPr>
              <a:t>АЙ ДР</a:t>
            </a:r>
            <a:r>
              <a:rPr lang="en-US" altLang="ru-RU" sz="3600" b="1" smtClean="0">
                <a:solidFill>
                  <a:srgbClr val="002060"/>
                </a:solidFill>
              </a:rPr>
              <a:t>L</a:t>
            </a:r>
            <a:r>
              <a:rPr lang="ru-RU" altLang="ru-RU" sz="3600" b="1" smtClean="0">
                <a:solidFill>
                  <a:srgbClr val="002060"/>
                </a:solidFill>
              </a:rPr>
              <a:t>УГИМ ДО</a:t>
            </a:r>
            <a:r>
              <a:rPr lang="en-US" altLang="ru-RU" sz="3600" b="1" smtClean="0">
                <a:solidFill>
                  <a:srgbClr val="002060"/>
                </a:solidFill>
              </a:rPr>
              <a:t>I</a:t>
            </a:r>
            <a:r>
              <a:rPr lang="ru-RU" altLang="ru-RU" sz="3600" b="1" smtClean="0">
                <a:solidFill>
                  <a:srgbClr val="002060"/>
                </a:solidFill>
              </a:rPr>
              <a:t>БРО – БУДЕ</a:t>
            </a:r>
            <a:r>
              <a:rPr lang="en-US" altLang="ru-RU" sz="3600" b="1" smtClean="0">
                <a:solidFill>
                  <a:srgbClr val="002060"/>
                </a:solidFill>
              </a:rPr>
              <a:t>Q</a:t>
            </a:r>
            <a:r>
              <a:rPr lang="ru-RU" altLang="ru-RU" sz="3600" b="1" smtClean="0">
                <a:solidFill>
                  <a:srgbClr val="002060"/>
                </a:solidFill>
              </a:rPr>
              <a:t>ШЬ САМ БЕЗ Б</a:t>
            </a:r>
            <a:r>
              <a:rPr lang="en-US" altLang="ru-RU" sz="3600" b="1" smtClean="0">
                <a:solidFill>
                  <a:srgbClr val="002060"/>
                </a:solidFill>
              </a:rPr>
              <a:t>N</a:t>
            </a:r>
            <a:r>
              <a:rPr lang="ru-RU" altLang="ru-RU" sz="3600" b="1" smtClean="0">
                <a:solidFill>
                  <a:srgbClr val="002060"/>
                </a:solidFill>
              </a:rPr>
              <a:t>ЕДЫ.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ДОБ</a:t>
            </a:r>
            <a:r>
              <a:rPr lang="en-US" altLang="ru-RU" sz="3600" b="1" smtClean="0">
                <a:solidFill>
                  <a:srgbClr val="002060"/>
                </a:solidFill>
              </a:rPr>
              <a:t>S</a:t>
            </a:r>
            <a:r>
              <a:rPr lang="ru-RU" altLang="ru-RU" sz="3600" b="1" smtClean="0">
                <a:solidFill>
                  <a:srgbClr val="002060"/>
                </a:solidFill>
              </a:rPr>
              <a:t>РОЕ ДЕ</a:t>
            </a:r>
            <a:r>
              <a:rPr lang="en-US" altLang="ru-RU" sz="3600" b="1" smtClean="0">
                <a:solidFill>
                  <a:srgbClr val="002060"/>
                </a:solidFill>
              </a:rPr>
              <a:t>J</a:t>
            </a:r>
            <a:r>
              <a:rPr lang="ru-RU" altLang="ru-RU" sz="3600" b="1" smtClean="0">
                <a:solidFill>
                  <a:srgbClr val="002060"/>
                </a:solidFill>
              </a:rPr>
              <a:t>ЛО И В В</a:t>
            </a:r>
            <a:r>
              <a:rPr lang="en-US" altLang="ru-RU" sz="3600" b="1" smtClean="0">
                <a:solidFill>
                  <a:srgbClr val="002060"/>
                </a:solidFill>
              </a:rPr>
              <a:t>G</a:t>
            </a:r>
            <a:r>
              <a:rPr lang="ru-RU" altLang="ru-RU" sz="3600" b="1" smtClean="0">
                <a:solidFill>
                  <a:srgbClr val="002060"/>
                </a:solidFill>
              </a:rPr>
              <a:t>ОДЕ НЕ ТОН</a:t>
            </a:r>
            <a:r>
              <a:rPr lang="en-US" altLang="ru-RU" sz="3600" b="1" smtClean="0">
                <a:solidFill>
                  <a:srgbClr val="002060"/>
                </a:solidFill>
              </a:rPr>
              <a:t>V</a:t>
            </a:r>
            <a:r>
              <a:rPr lang="ru-RU" altLang="ru-RU" sz="3600" b="1" smtClean="0">
                <a:solidFill>
                  <a:srgbClr val="002060"/>
                </a:solidFill>
              </a:rPr>
              <a:t>ЕТ.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ЖИ</a:t>
            </a:r>
            <a:r>
              <a:rPr lang="en-US" altLang="ru-RU" sz="3600" b="1" smtClean="0">
                <a:solidFill>
                  <a:srgbClr val="002060"/>
                </a:solidFill>
              </a:rPr>
              <a:t>S</a:t>
            </a:r>
            <a:r>
              <a:rPr lang="ru-RU" altLang="ru-RU" sz="3600" b="1" smtClean="0">
                <a:solidFill>
                  <a:srgbClr val="002060"/>
                </a:solidFill>
              </a:rPr>
              <a:t>ЗНЬ ДА</a:t>
            </a:r>
            <a:r>
              <a:rPr lang="en-US" altLang="ru-RU" sz="3600" b="1" smtClean="0">
                <a:solidFill>
                  <a:srgbClr val="002060"/>
                </a:solidFill>
              </a:rPr>
              <a:t>L</a:t>
            </a:r>
            <a:r>
              <a:rPr lang="ru-RU" altLang="ru-RU" sz="3600" b="1" smtClean="0">
                <a:solidFill>
                  <a:srgbClr val="002060"/>
                </a:solidFill>
              </a:rPr>
              <a:t>НА НА ДОБР</a:t>
            </a:r>
            <a:r>
              <a:rPr lang="en-US" altLang="ru-RU" sz="3600" b="1" smtClean="0">
                <a:solidFill>
                  <a:srgbClr val="002060"/>
                </a:solidFill>
              </a:rPr>
              <a:t>Q</a:t>
            </a:r>
            <a:r>
              <a:rPr lang="ru-RU" altLang="ru-RU" sz="3600" b="1" smtClean="0">
                <a:solidFill>
                  <a:srgbClr val="002060"/>
                </a:solidFill>
              </a:rPr>
              <a:t>ЫЕ ДЕ</a:t>
            </a:r>
            <a:r>
              <a:rPr lang="en-US" altLang="ru-RU" sz="3600" b="1" smtClean="0">
                <a:solidFill>
                  <a:srgbClr val="002060"/>
                </a:solidFill>
              </a:rPr>
              <a:t>W</a:t>
            </a:r>
            <a:r>
              <a:rPr lang="ru-RU" altLang="ru-RU" sz="3600" b="1" smtClean="0">
                <a:solidFill>
                  <a:srgbClr val="002060"/>
                </a:solidFill>
              </a:rPr>
              <a:t>ЛА. </a:t>
            </a:r>
            <a:endParaRPr lang="en-US" altLang="ru-RU" sz="3600" b="1" smtClean="0">
              <a:solidFill>
                <a:srgbClr val="002060"/>
              </a:solidFill>
            </a:endParaRPr>
          </a:p>
          <a:p>
            <a:pPr algn="just" eaLnBrk="1" hangingPunct="1"/>
            <a:r>
              <a:rPr lang="ru-RU" altLang="ru-RU" sz="3600" b="1" smtClean="0">
                <a:solidFill>
                  <a:srgbClr val="002060"/>
                </a:solidFill>
              </a:rPr>
              <a:t>ДЕР</a:t>
            </a:r>
            <a:r>
              <a:rPr lang="en-US" altLang="ru-RU" sz="3600" b="1" smtClean="0">
                <a:solidFill>
                  <a:srgbClr val="002060"/>
                </a:solidFill>
              </a:rPr>
              <a:t>R</a:t>
            </a:r>
            <a:r>
              <a:rPr lang="ru-RU" altLang="ru-RU" sz="3600" b="1" smtClean="0">
                <a:solidFill>
                  <a:srgbClr val="002060"/>
                </a:solidFill>
              </a:rPr>
              <a:t>ЕВО СУ</a:t>
            </a:r>
            <a:r>
              <a:rPr lang="en-US" altLang="ru-RU" sz="3600" b="1" smtClean="0">
                <a:solidFill>
                  <a:srgbClr val="002060"/>
                </a:solidFill>
              </a:rPr>
              <a:t>Y</a:t>
            </a:r>
            <a:r>
              <a:rPr lang="ru-RU" altLang="ru-RU" sz="3600" b="1" smtClean="0">
                <a:solidFill>
                  <a:srgbClr val="002060"/>
                </a:solidFill>
              </a:rPr>
              <a:t>ДЯТ ПО ПЛО</a:t>
            </a:r>
            <a:r>
              <a:rPr lang="en-US" altLang="ru-RU" sz="3600" b="1" smtClean="0">
                <a:solidFill>
                  <a:srgbClr val="002060"/>
                </a:solidFill>
              </a:rPr>
              <a:t>U</a:t>
            </a:r>
            <a:r>
              <a:rPr lang="ru-RU" altLang="ru-RU" sz="3600" b="1" smtClean="0">
                <a:solidFill>
                  <a:srgbClr val="002060"/>
                </a:solidFill>
              </a:rPr>
              <a:t>ДАМ, А ЧЕЛО</a:t>
            </a:r>
            <a:r>
              <a:rPr lang="en-US" altLang="ru-RU" sz="3600" b="1" smtClean="0">
                <a:solidFill>
                  <a:srgbClr val="002060"/>
                </a:solidFill>
              </a:rPr>
              <a:t>D</a:t>
            </a:r>
            <a:r>
              <a:rPr lang="ru-RU" altLang="ru-RU" sz="3600" b="1" smtClean="0">
                <a:solidFill>
                  <a:srgbClr val="002060"/>
                </a:solidFill>
              </a:rPr>
              <a:t>ВЕКА ПО ДЕ</a:t>
            </a:r>
            <a:r>
              <a:rPr lang="en-US" altLang="ru-RU" sz="3600" b="1" smtClean="0">
                <a:solidFill>
                  <a:srgbClr val="002060"/>
                </a:solidFill>
              </a:rPr>
              <a:t>F</a:t>
            </a:r>
            <a:r>
              <a:rPr lang="ru-RU" altLang="ru-RU" sz="3600" b="1" smtClean="0">
                <a:solidFill>
                  <a:srgbClr val="002060"/>
                </a:solidFill>
              </a:rPr>
              <a:t>ЛАМ. </a:t>
            </a:r>
          </a:p>
          <a:p>
            <a:pPr algn="just" eaLnBrk="1" hangingPunct="1"/>
            <a:endParaRPr lang="ru-RU" altLang="ru-RU" sz="3600" b="1" smtClean="0">
              <a:solidFill>
                <a:srgbClr val="002060"/>
              </a:solidFill>
            </a:endParaRPr>
          </a:p>
        </p:txBody>
      </p:sp>
      <p:pic>
        <p:nvPicPr>
          <p:cNvPr id="8196" name="Picture 5" descr="http://forumsmile.ru/u/7/f/0/7f0a957c6efb3b7ba21bd12b57bb374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42875"/>
            <a:ext cx="9144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http://liubavyshka.ru/_ph/144/2/8223265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0"/>
            <a:ext cx="15001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ctrTitle"/>
          </p:nvPr>
        </p:nvSpPr>
        <p:spPr>
          <a:xfrm>
            <a:off x="571500" y="0"/>
            <a:ext cx="7772400" cy="857250"/>
          </a:xfrm>
        </p:spPr>
        <p:txBody>
          <a:bodyPr/>
          <a:lstStyle/>
          <a:p>
            <a:pPr eaLnBrk="1" hangingPunct="1"/>
            <a:r>
              <a:rPr lang="ru-RU" altLang="ru-RU" sz="4800" b="1" i="1" u="sng" smtClean="0"/>
              <a:t>Главная мысль</a:t>
            </a:r>
            <a:endParaRPr lang="ru-RU" altLang="ru-RU" sz="4800" b="1" i="1" u="sng" smtClean="0">
              <a:latin typeface="Monotype Corsiva" panose="03010101010201010101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50" y="785813"/>
            <a:ext cx="8572500" cy="5786437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endParaRPr lang="en-US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sz="4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ЖИЗНЬ ДАНА НА ДОБРЫЕ ДЕЛА.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pic>
        <p:nvPicPr>
          <p:cNvPr id="73733" name="Picture 8" descr="https://img-fotki.yandex.ru/get/6313/83813999.659/0_9f8a7_b2ea68d_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000500"/>
            <a:ext cx="14287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12" descr="http://liubavyshka.ru/_ph/27/1/694143556.jpg?143207026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3929063"/>
            <a:ext cx="1500187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/>
          <a:lstStyle/>
          <a:p>
            <a:r>
              <a:rPr lang="ru-RU" altLang="ru-RU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Репортаж                                                    о благотворительной ярмарке.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2852936"/>
            <a:ext cx="5715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49275"/>
            <a:ext cx="8229600" cy="1143000"/>
          </a:xfrm>
        </p:spPr>
        <p:txBody>
          <a:bodyPr/>
          <a:lstStyle/>
          <a:p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Репортаж о благотворительной ярмарке.</a:t>
            </a:r>
            <a:b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mtClean="0"/>
          </a:p>
        </p:txBody>
      </p:sp>
      <p:pic>
        <p:nvPicPr>
          <p:cNvPr id="5" name="Ярмар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04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975" y="188913"/>
            <a:ext cx="4968875" cy="706437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Дерево знаний</a:t>
            </a:r>
            <a:endParaRPr lang="ru-RU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5779" name="Picture 2" descr="http://fs00.infourok.ru/images/doc/265/270224/hello_html_m6f5912b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8175" y="1039813"/>
            <a:ext cx="5400675" cy="5722937"/>
          </a:xfrm>
        </p:spPr>
      </p:pic>
      <p:sp>
        <p:nvSpPr>
          <p:cNvPr id="4" name="Сердце 3">
            <a:hlinkClick r:id="rId3" action="ppaction://hlinkfile"/>
          </p:cNvPr>
          <p:cNvSpPr/>
          <p:nvPr/>
        </p:nvSpPr>
        <p:spPr>
          <a:xfrm>
            <a:off x="357158" y="5500702"/>
            <a:ext cx="928694" cy="785794"/>
          </a:xfrm>
          <a:prstGeom prst="hear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6803" name="Содержимое 3" descr="969954742[1].gif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28600"/>
            <a:ext cx="9429750" cy="7086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ctrTitle"/>
          </p:nvPr>
        </p:nvSpPr>
        <p:spPr>
          <a:xfrm>
            <a:off x="539750" y="765175"/>
            <a:ext cx="7772400" cy="5327650"/>
          </a:xfrm>
        </p:spPr>
        <p:txBody>
          <a:bodyPr/>
          <a:lstStyle/>
          <a:p>
            <a:pPr algn="l" eaLnBrk="1" hangingPunct="1"/>
            <a:r>
              <a:rPr lang="ru-RU" altLang="ru-RU" sz="2800" b="1" i="1" smtClean="0">
                <a:solidFill>
                  <a:srgbClr val="002060"/>
                </a:solidFill>
              </a:rPr>
              <a:t>Используемые интернет</a:t>
            </a:r>
            <a:r>
              <a:rPr lang="en-US" altLang="ru-RU" sz="2800" b="1" i="1" smtClean="0">
                <a:solidFill>
                  <a:srgbClr val="002060"/>
                </a:solidFill>
              </a:rPr>
              <a:t>-</a:t>
            </a:r>
            <a:r>
              <a:rPr lang="ru-RU" altLang="ru-RU" sz="2800" b="1" i="1" smtClean="0">
                <a:solidFill>
                  <a:srgbClr val="002060"/>
                </a:solidFill>
              </a:rPr>
              <a:t>ресурсы:</a:t>
            </a:r>
            <a:r>
              <a:rPr lang="en-US" altLang="ru-RU" sz="2800" b="1" i="1" smtClean="0">
                <a:solidFill>
                  <a:srgbClr val="002060"/>
                </a:solidFill>
              </a:rPr>
              <a:t/>
            </a:r>
            <a:br>
              <a:rPr lang="en-US" altLang="ru-RU" sz="2800" b="1" i="1" smtClean="0">
                <a:solidFill>
                  <a:srgbClr val="002060"/>
                </a:solidFill>
              </a:rPr>
            </a:br>
            <a:r>
              <a:rPr lang="en-US" altLang="ru-RU" sz="2800" b="1" i="1" smtClean="0">
                <a:solidFill>
                  <a:srgbClr val="002060"/>
                </a:solidFill>
              </a:rPr>
              <a:t/>
            </a:r>
            <a:br>
              <a:rPr lang="en-US" altLang="ru-RU" sz="2800" b="1" i="1" smtClean="0">
                <a:solidFill>
                  <a:srgbClr val="002060"/>
                </a:solidFill>
              </a:rPr>
            </a:br>
            <a:r>
              <a:rPr lang="en-US" altLang="ru-RU" sz="2800" b="1" i="1" smtClean="0">
                <a:solidFill>
                  <a:srgbClr val="002060"/>
                </a:solidFill>
              </a:rPr>
              <a:t/>
            </a:r>
            <a:br>
              <a:rPr lang="en-US" altLang="ru-RU" sz="2800" b="1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1. htth</a:t>
            </a:r>
            <a:r>
              <a:rPr lang="ru-RU" altLang="ru-RU" sz="2800" i="1" smtClean="0">
                <a:solidFill>
                  <a:srgbClr val="002060"/>
                </a:solidFill>
              </a:rPr>
              <a:t>:</a:t>
            </a:r>
            <a:r>
              <a:rPr lang="en-US" altLang="ru-RU" sz="2800" i="1" smtClean="0">
                <a:solidFill>
                  <a:srgbClr val="002060"/>
                </a:solidFill>
              </a:rPr>
              <a:t>//druidgor.narod.ru/travnik/travnik48.html</a:t>
            </a:r>
            <a:br>
              <a:rPr lang="en-US" altLang="ru-RU" sz="2800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2. htth</a:t>
            </a:r>
            <a:r>
              <a:rPr lang="ru-RU" altLang="ru-RU" sz="2800" i="1" smtClean="0">
                <a:solidFill>
                  <a:srgbClr val="002060"/>
                </a:solidFill>
              </a:rPr>
              <a:t>:</a:t>
            </a:r>
            <a:r>
              <a:rPr lang="en-US" altLang="ru-RU" sz="2800" i="1" smtClean="0">
                <a:solidFill>
                  <a:srgbClr val="002060"/>
                </a:solidFill>
              </a:rPr>
              <a:t>// club.foto.ru/gallery/comments/author.php</a:t>
            </a:r>
            <a:br>
              <a:rPr lang="en-US" altLang="ru-RU" sz="2800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3. htth</a:t>
            </a:r>
            <a:r>
              <a:rPr lang="ru-RU" altLang="ru-RU" sz="2800" i="1" smtClean="0">
                <a:solidFill>
                  <a:srgbClr val="002060"/>
                </a:solidFill>
              </a:rPr>
              <a:t>:</a:t>
            </a:r>
            <a:r>
              <a:rPr lang="en-US" altLang="ru-RU" sz="2800" i="1" smtClean="0">
                <a:solidFill>
                  <a:srgbClr val="002060"/>
                </a:solidFill>
              </a:rPr>
              <a:t>// arts.in.ua/artists/nicolart</a:t>
            </a:r>
            <a:br>
              <a:rPr lang="en-US" altLang="ru-RU" sz="2800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4. htth</a:t>
            </a:r>
            <a:r>
              <a:rPr lang="ru-RU" altLang="ru-RU" sz="2800" i="1" smtClean="0">
                <a:solidFill>
                  <a:srgbClr val="002060"/>
                </a:solidFill>
              </a:rPr>
              <a:t>:</a:t>
            </a:r>
            <a:r>
              <a:rPr lang="en-US" altLang="ru-RU" sz="2800" i="1" smtClean="0">
                <a:solidFill>
                  <a:srgbClr val="002060"/>
                </a:solidFill>
              </a:rPr>
              <a:t>// bsvtudiy.ru</a:t>
            </a:r>
            <a:br>
              <a:rPr lang="en-US" altLang="ru-RU" sz="2800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5. http://nsportal.ru</a:t>
            </a:r>
            <a:br>
              <a:rPr lang="en-US" altLang="ru-RU" sz="2800" i="1" smtClean="0">
                <a:solidFill>
                  <a:srgbClr val="002060"/>
                </a:solidFill>
              </a:rPr>
            </a:br>
            <a:r>
              <a:rPr lang="en-US" altLang="ru-RU" sz="2800" i="1" smtClean="0">
                <a:solidFill>
                  <a:srgbClr val="002060"/>
                </a:solidFill>
              </a:rPr>
              <a:t>6. htth</a:t>
            </a:r>
            <a:r>
              <a:rPr lang="ru-RU" altLang="ru-RU" sz="2800" i="1" smtClean="0">
                <a:solidFill>
                  <a:srgbClr val="002060"/>
                </a:solidFill>
              </a:rPr>
              <a:t>:</a:t>
            </a:r>
            <a:r>
              <a:rPr lang="en-US" altLang="ru-RU" sz="2800" i="1" smtClean="0">
                <a:solidFill>
                  <a:srgbClr val="002060"/>
                </a:solidFill>
              </a:rPr>
              <a:t>// festival.1september.ru</a:t>
            </a:r>
            <a:r>
              <a:rPr lang="en-US" altLang="ru-RU" sz="2800" b="1" i="1" smtClean="0">
                <a:solidFill>
                  <a:srgbClr val="002060"/>
                </a:solidFill>
              </a:rPr>
              <a:t/>
            </a:r>
            <a:br>
              <a:rPr lang="en-US" altLang="ru-RU" sz="2800" b="1" i="1" smtClean="0">
                <a:solidFill>
                  <a:srgbClr val="002060"/>
                </a:solidFill>
              </a:rPr>
            </a:br>
            <a:r>
              <a:rPr lang="en-US" altLang="ru-RU" sz="3200" b="1" i="1" smtClean="0">
                <a:solidFill>
                  <a:srgbClr val="002060"/>
                </a:solidFill>
              </a:rPr>
              <a:t/>
            </a:r>
            <a:br>
              <a:rPr lang="en-US" altLang="ru-RU" sz="3200" b="1" i="1" smtClean="0">
                <a:solidFill>
                  <a:srgbClr val="002060"/>
                </a:solidFill>
              </a:rPr>
            </a:br>
            <a:r>
              <a:rPr lang="ru-RU" altLang="ru-RU" sz="3200" b="1" i="1" smtClean="0">
                <a:solidFill>
                  <a:srgbClr val="002060"/>
                </a:solidFill>
              </a:rPr>
              <a:t/>
            </a:r>
            <a:br>
              <a:rPr lang="ru-RU" altLang="ru-RU" sz="3200" b="1" i="1" smtClean="0">
                <a:solidFill>
                  <a:srgbClr val="002060"/>
                </a:solidFill>
              </a:rPr>
            </a:br>
            <a:endParaRPr lang="ru-RU" altLang="ru-RU" sz="3200" b="1" i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9219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14313" y="1500188"/>
            <a:ext cx="8572500" cy="1928812"/>
          </a:xfrm>
        </p:spPr>
        <p:txBody>
          <a:bodyPr/>
          <a:lstStyle/>
          <a:p>
            <a:pPr algn="just" eaLnBrk="1" hangingPunct="1"/>
            <a:r>
              <a:rPr lang="ru-RU" altLang="ru-RU" sz="5400" b="1" smtClean="0">
                <a:solidFill>
                  <a:srgbClr val="002060"/>
                </a:solidFill>
              </a:rPr>
              <a:t>ДОБРОЕ ДЕЛО САМО СЕБЯ ХВАЛИТ.</a:t>
            </a:r>
          </a:p>
          <a:p>
            <a:pPr algn="just" eaLnBrk="1" hangingPunct="1"/>
            <a:endParaRPr lang="en-US" altLang="ru-RU" sz="3600" smtClean="0">
              <a:solidFill>
                <a:schemeClr val="tx1"/>
              </a:solidFill>
            </a:endParaRPr>
          </a:p>
          <a:p>
            <a:pPr algn="just" eaLnBrk="1" hangingPunct="1"/>
            <a:endParaRPr lang="ru-RU" altLang="ru-RU" sz="3600" smtClean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pic>
        <p:nvPicPr>
          <p:cNvPr id="8198" name="Picture 6" descr="http://scienceblog.ru/wp-content/uploads/d184d0bed182d0be-d0b5d0b6d0b8d0ba-d0b4d0bed0b1d180d0bed182d0b0-d183d0b4d0b0d0bbd191d0bdd0bdd0bed0b5-27538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4313" y="3435350"/>
            <a:ext cx="4762500" cy="31734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14313" y="1501775"/>
            <a:ext cx="7988300" cy="2584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ДО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W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БРОЕ ДЕ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Y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ЛО СА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U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МО</a:t>
            </a:r>
            <a:endParaRPr lang="en-US" altLang="ru-RU" sz="54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 С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Z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ЕБЯ ХВА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D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ЛИТ.</a:t>
            </a:r>
            <a:endParaRPr lang="en-US" altLang="ru-RU" sz="54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>
              <a:defRPr/>
            </a:pPr>
            <a:endParaRPr lang="ru-RU" sz="54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«Будь внимателен»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0243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5" y="428625"/>
            <a:ext cx="8572500" cy="3143250"/>
          </a:xfrm>
        </p:spPr>
        <p:txBody>
          <a:bodyPr/>
          <a:lstStyle/>
          <a:p>
            <a:pPr algn="just" eaLnBrk="1" hangingPunct="1"/>
            <a:endParaRPr lang="en-US" altLang="ru-RU" sz="3600" smtClean="0">
              <a:solidFill>
                <a:schemeClr val="tx1"/>
              </a:solidFill>
            </a:endParaRPr>
          </a:p>
          <a:p>
            <a:pPr algn="just" eaLnBrk="1" hangingPunct="1"/>
            <a:r>
              <a:rPr lang="ru-RU" altLang="ru-RU" sz="5400" b="1" smtClean="0">
                <a:solidFill>
                  <a:srgbClr val="002060"/>
                </a:solidFill>
              </a:rPr>
              <a:t>ДЕЛАЙ ДРУГИМ ДОБРО – БУДЕШЬ САМ БЕЗ БЕДЫ.</a:t>
            </a:r>
          </a:p>
          <a:p>
            <a:pPr algn="just" eaLnBrk="1" hangingPunct="1"/>
            <a:endParaRPr lang="en-US" altLang="ru-RU" sz="3600" smtClean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50" y="5572125"/>
            <a:ext cx="8501063" cy="1000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800" dirty="0">
              <a:latin typeface="+mn-lt"/>
              <a:ea typeface="+mj-ea"/>
              <a:cs typeface="+mj-cs"/>
            </a:endParaRPr>
          </a:p>
        </p:txBody>
      </p:sp>
      <p:pic>
        <p:nvPicPr>
          <p:cNvPr id="9222" name="Picture 6" descr="http://cob.mskobr.ru/images/DSC03280%20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286125"/>
            <a:ext cx="4191000" cy="27924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5888" y="1143000"/>
            <a:ext cx="87503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ДЕЛ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R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АЙ ДР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L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УГИМ ДО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I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БРО – БУДЕ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Q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ШЬ САМ БЕЗ Б</a:t>
            </a:r>
            <a:r>
              <a:rPr lang="en-US" altLang="ru-RU" sz="5400" b="1" dirty="0">
                <a:solidFill>
                  <a:srgbClr val="002060"/>
                </a:solidFill>
                <a:latin typeface="+mn-lt"/>
                <a:cs typeface="+mn-cs"/>
              </a:rPr>
              <a:t>N</a:t>
            </a:r>
            <a:r>
              <a:rPr lang="ru-RU" altLang="ru-RU" sz="5400" b="1" dirty="0">
                <a:solidFill>
                  <a:srgbClr val="002060"/>
                </a:solidFill>
                <a:latin typeface="+mn-lt"/>
                <a:cs typeface="+mn-cs"/>
              </a:rPr>
              <a:t>ЕДЫ.</a:t>
            </a:r>
            <a:endParaRPr lang="en-US" altLang="ru-RU" sz="54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FF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1617</TotalTime>
  <Words>1041</Words>
  <Application>Microsoft Office PowerPoint</Application>
  <PresentationFormat>Экран (4:3)</PresentationFormat>
  <Paragraphs>345</Paragraphs>
  <Slides>75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Тема Office</vt:lpstr>
      <vt:lpstr>Урок литературного чтения</vt:lpstr>
      <vt:lpstr>Слайд 2</vt:lpstr>
      <vt:lpstr>Слайд 3</vt:lpstr>
      <vt:lpstr>                                                  Правила работы в группе   1. Думай, слушай, высказывайся. 2. Уважай мнение других. 3. Записывай идеи. 4. Не спрашивай у учителя, спрашивай у группы. 5. Не бери всю инициативу на себя. 6. Не жди подсказки. </vt:lpstr>
      <vt:lpstr>Слайд 5</vt:lpstr>
      <vt:lpstr>Слайд 6</vt:lpstr>
      <vt:lpstr>«Будь внимателен»</vt:lpstr>
      <vt:lpstr>«Будь внимателен»</vt:lpstr>
      <vt:lpstr>«Будь внимателен»</vt:lpstr>
      <vt:lpstr>«Будь внимателен»</vt:lpstr>
      <vt:lpstr>«Будь внимателен»</vt:lpstr>
      <vt:lpstr>«Будь внимателен»</vt:lpstr>
      <vt:lpstr>«Будь внимателен»</vt:lpstr>
      <vt:lpstr>Слайд 14</vt:lpstr>
      <vt:lpstr>Слайд 15</vt:lpstr>
      <vt:lpstr>«Шифровальщик»</vt:lpstr>
      <vt:lpstr>«Шифровальщик»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«Расставь по местам»</vt:lpstr>
      <vt:lpstr>    </vt:lpstr>
      <vt:lpstr>    А         Ь</vt:lpstr>
      <vt:lpstr>Слайд 32</vt:lpstr>
      <vt:lpstr>    </vt:lpstr>
      <vt:lpstr>    </vt:lpstr>
      <vt:lpstr>    </vt:lpstr>
      <vt:lpstr>    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Пичугин мост</vt:lpstr>
      <vt:lpstr>«Расширяю кругозор»</vt:lpstr>
      <vt:lpstr>«Расширяю кругозор»</vt:lpstr>
      <vt:lpstr>«Расширяю кругозор»</vt:lpstr>
      <vt:lpstr>«Расширяю кругозор»</vt:lpstr>
      <vt:lpstr>«Расширяю кругозор»</vt:lpstr>
      <vt:lpstr>«Расширяю кругозор»</vt:lpstr>
      <vt:lpstr>«Проверяю»   Знаковый диктант</vt:lpstr>
      <vt:lpstr>Слайд 53</vt:lpstr>
      <vt:lpstr>Слайд 54</vt:lpstr>
      <vt:lpstr>Определите последовательность событий</vt:lpstr>
      <vt:lpstr>План текста</vt:lpstr>
      <vt:lpstr>Чтение по ролям</vt:lpstr>
      <vt:lpstr>2 группа. Выборочное чтение</vt:lpstr>
      <vt:lpstr>3 группа. Словесный портрет Сёмы</vt:lpstr>
      <vt:lpstr>4 группа. Настоящий  мосток.</vt:lpstr>
      <vt:lpstr>Слайд 61</vt:lpstr>
      <vt:lpstr>5 группа. Обложка книги</vt:lpstr>
      <vt:lpstr>Чтение по ролям</vt:lpstr>
      <vt:lpstr>2 группа. Выборочное чтение</vt:lpstr>
      <vt:lpstr>3 группа. Словесный портрет Сёмы</vt:lpstr>
      <vt:lpstr>4 группа. Настоящий  мосток.</vt:lpstr>
      <vt:lpstr>Слайд 67</vt:lpstr>
      <vt:lpstr>5 группа. Обложка книги</vt:lpstr>
      <vt:lpstr>Главная мысль</vt:lpstr>
      <vt:lpstr>Главная мысль</vt:lpstr>
      <vt:lpstr>Репортаж                                                    о благотворительной ярмарке. </vt:lpstr>
      <vt:lpstr>Репортаж о благотворительной ярмарке. </vt:lpstr>
      <vt:lpstr>Дерево знаний</vt:lpstr>
      <vt:lpstr>Слайд 74</vt:lpstr>
      <vt:lpstr>Используемые интернет-ресурсы:   1. htth://druidgor.narod.ru/travnik/travnik48.html 2. htth:// club.foto.ru/gallery/comments/author.php 3. htth:// arts.in.ua/artists/nicolart 4. htth:// bsvtudiy.ru 5. http://nsportal.ru 6. htth:// festival.1september.ru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Lenovo</cp:lastModifiedBy>
  <cp:revision>144</cp:revision>
  <dcterms:created xsi:type="dcterms:W3CDTF">2011-11-15T18:32:47Z</dcterms:created>
  <dcterms:modified xsi:type="dcterms:W3CDTF">2017-06-17T10:10:40Z</dcterms:modified>
</cp:coreProperties>
</file>