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3" r:id="rId2"/>
    <p:sldId id="275" r:id="rId3"/>
    <p:sldId id="276" r:id="rId4"/>
    <p:sldId id="277" r:id="rId5"/>
    <p:sldId id="278" r:id="rId6"/>
    <p:sldId id="268" r:id="rId7"/>
    <p:sldId id="280" r:id="rId8"/>
    <p:sldId id="281" r:id="rId9"/>
    <p:sldId id="270" r:id="rId10"/>
    <p:sldId id="282" r:id="rId11"/>
    <p:sldId id="284" r:id="rId12"/>
    <p:sldId id="274" r:id="rId13"/>
    <p:sldId id="267" r:id="rId1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2BA93D-C7FE-4E6D-92F2-8882A39F105A}" type="doc">
      <dgm:prSet loTypeId="urn:microsoft.com/office/officeart/2005/8/layout/process5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8D0F55-7A87-428C-BE54-1329500D798F}" type="pres">
      <dgm:prSet presAssocID="{762BA93D-C7FE-4E6D-92F2-8882A39F105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F0E0B2E-E3D1-4817-BF87-AF48F05106F2}" type="presOf" srcId="{762BA93D-C7FE-4E6D-92F2-8882A39F105A}" destId="{0E8D0F55-7A87-428C-BE54-1329500D798F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9A60E7-89B0-457D-A73F-75F72BE96002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55F1C-7E41-422B-B025-4B9EC2E5C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2960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55F1C-7E41-422B-B025-4B9EC2E5CC2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1901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malves\AppData\Local\Microsoft\Windows\Temporary Internet Files\Content.IE5\MB6AUR8S\MCj04415860000[1]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uk-UA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malves\AppData\Local\Microsoft\Windows\Temporary Internet Files\Content.IE5\MB6AUR8S\MCj04415860000[1].png"/>
          <p:cNvPicPr>
            <a:picLocks noChangeAspect="1" noChangeArrowheads="1"/>
          </p:cNvPicPr>
          <p:nvPr/>
        </p:nvPicPr>
        <p:blipFill>
          <a:blip r:embed="rId13" cstate="print"/>
          <a:srcRect r="1235"/>
          <a:stretch>
            <a:fillRect/>
          </a:stretch>
        </p:blipFill>
        <p:spPr bwMode="auto">
          <a:xfrm>
            <a:off x="0" y="0"/>
            <a:ext cx="9144000" cy="6172200"/>
          </a:xfrm>
          <a:prstGeom prst="rect">
            <a:avLst/>
          </a:prstGeom>
          <a:noFill/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Образец заголовка</a:t>
            </a:r>
            <a:endParaRPr lang="uk-UA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uk-UA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31559-10BF-4FA3-BEBC-50ADB22BFF21}" type="datetimeFigureOut">
              <a:rPr lang="uk-UA" smtClean="0"/>
              <a:pPr/>
              <a:t>11.10.2016</a:t>
            </a:fld>
            <a:endParaRPr lang="uk-UA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7D05D-D326-4878-A62F-E3CD402CB142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196752"/>
            <a:ext cx="7772400" cy="2082155"/>
          </a:xfrm>
        </p:spPr>
        <p:txBody>
          <a:bodyPr>
            <a:noAutofit/>
          </a:bodyPr>
          <a:lstStyle/>
          <a:p>
            <a:pPr algn="ctr"/>
            <a:r>
              <a:rPr lang="uk-UA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4800" b="1" i="1" dirty="0" smtClean="0">
                <a:latin typeface="Arial Black" pitchFamily="34" charset="0"/>
                <a:cs typeface="Times New Roman" pitchFamily="18" charset="0"/>
              </a:rPr>
              <a:t>Урок </a:t>
            </a:r>
            <a:r>
              <a:rPr lang="uk-UA" sz="4800" b="1" i="1" dirty="0">
                <a:latin typeface="Arial Black" pitchFamily="34" charset="0"/>
                <a:cs typeface="Times New Roman" pitchFamily="18" charset="0"/>
              </a:rPr>
              <a:t>літературного </a:t>
            </a:r>
            <a:r>
              <a:rPr lang="uk-UA" sz="4800" b="1" i="1" dirty="0" smtClean="0">
                <a:latin typeface="Arial Black" pitchFamily="34" charset="0"/>
                <a:cs typeface="Times New Roman" pitchFamily="18" charset="0"/>
              </a:rPr>
              <a:t>   читання в 4 класі</a:t>
            </a:r>
            <a:endParaRPr lang="ru-RU" sz="4800" b="1" i="1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691680" y="3573016"/>
            <a:ext cx="5904656" cy="789500"/>
          </a:xfrm>
        </p:spPr>
        <p:txBody>
          <a:bodyPr>
            <a:normAutofit/>
          </a:bodyPr>
          <a:lstStyle/>
          <a:p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Вчитель: </a:t>
            </a:r>
            <a:r>
              <a:rPr lang="uk-UA" sz="4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Мачуліна</a:t>
            </a:r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Н.М.</a:t>
            </a:r>
            <a:endParaRPr lang="ru-RU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uk-UA" sz="4800" b="1" i="1" dirty="0" smtClean="0">
                <a:solidFill>
                  <a:srgbClr val="7030A0"/>
                </a:solidFill>
              </a:rPr>
              <a:t>Поставте у правильному порядку: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uk-UA" sz="900" b="1" dirty="0" smtClean="0"/>
          </a:p>
          <a:p>
            <a:r>
              <a:rPr lang="uk-UA" sz="2800" b="1" dirty="0" smtClean="0"/>
              <a:t>1.Покликла мати до себе доньку та й каже нишком: «На </a:t>
            </a:r>
            <a:r>
              <a:rPr lang="uk-UA" sz="2800" b="1" dirty="0" smtClean="0"/>
              <a:t>тобі, доню, </a:t>
            </a:r>
            <a:r>
              <a:rPr lang="uk-UA" sz="2800" b="1" dirty="0" smtClean="0"/>
              <a:t>зернятко»</a:t>
            </a:r>
          </a:p>
          <a:p>
            <a:r>
              <a:rPr lang="uk-UA" sz="2800" b="1" dirty="0"/>
              <a:t>2</a:t>
            </a:r>
            <a:r>
              <a:rPr lang="uk-UA" sz="2800" b="1" dirty="0" smtClean="0"/>
              <a:t>.Був собі чоловік та жінка і була в них одна дочка.</a:t>
            </a:r>
          </a:p>
          <a:p>
            <a:r>
              <a:rPr lang="uk-UA" sz="2800" b="1" dirty="0" smtClean="0"/>
              <a:t>3. Бабина дочка така лінива, така ледача.</a:t>
            </a:r>
          </a:p>
          <a:p>
            <a:r>
              <a:rPr lang="uk-UA" sz="2800" b="1" dirty="0" smtClean="0"/>
              <a:t>4</a:t>
            </a:r>
            <a:r>
              <a:rPr lang="uk-UA" sz="2800" b="1" dirty="0"/>
              <a:t>. Як увійшла вона в церкву, так і церкву осіяла</a:t>
            </a:r>
            <a:r>
              <a:rPr lang="uk-UA" sz="2800" b="1" dirty="0" smtClean="0"/>
              <a:t>.</a:t>
            </a:r>
            <a:endParaRPr lang="ru-RU" sz="2800" b="1" dirty="0"/>
          </a:p>
          <a:p>
            <a:r>
              <a:rPr lang="uk-UA" sz="2800" b="1" dirty="0" smtClean="0"/>
              <a:t>5.Взяла дівчина те прядиво, погнала бичка пасти.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300617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b="1" i="1" dirty="0" smtClean="0">
                <a:solidFill>
                  <a:srgbClr val="7030A0"/>
                </a:solidFill>
              </a:rPr>
              <a:t>Правильно:</a:t>
            </a:r>
            <a:endParaRPr lang="ru-RU" sz="6600" b="1" i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b="1" dirty="0"/>
              <a:t>1.Був собі чоловік та жінка і була в них одна </a:t>
            </a:r>
            <a:r>
              <a:rPr lang="uk-UA" b="1" dirty="0" smtClean="0"/>
              <a:t>дочка</a:t>
            </a:r>
          </a:p>
          <a:p>
            <a:r>
              <a:rPr lang="uk-UA" b="1" dirty="0"/>
              <a:t>2.Покликла мати до себе доньку та й каже нишком: «На </a:t>
            </a:r>
            <a:r>
              <a:rPr lang="uk-UA" b="1" dirty="0" smtClean="0"/>
              <a:t>тобі, доню, </a:t>
            </a:r>
            <a:r>
              <a:rPr lang="uk-UA" b="1" dirty="0"/>
              <a:t>зернятко</a:t>
            </a:r>
            <a:r>
              <a:rPr lang="uk-UA" b="1" dirty="0" smtClean="0"/>
              <a:t>»</a:t>
            </a:r>
          </a:p>
          <a:p>
            <a:r>
              <a:rPr lang="uk-UA" b="1" dirty="0" smtClean="0"/>
              <a:t>3.Бабина </a:t>
            </a:r>
            <a:r>
              <a:rPr lang="uk-UA" b="1" dirty="0"/>
              <a:t>дочка така лінива, така ледача.</a:t>
            </a:r>
          </a:p>
          <a:p>
            <a:r>
              <a:rPr lang="uk-UA" b="1" dirty="0"/>
              <a:t>4.Взяла дівчина те </a:t>
            </a:r>
            <a:r>
              <a:rPr lang="uk-UA" b="1" dirty="0" smtClean="0"/>
              <a:t>прядиво</a:t>
            </a:r>
            <a:r>
              <a:rPr lang="uk-UA" b="1" dirty="0"/>
              <a:t>, погнала бичка пасти.</a:t>
            </a:r>
          </a:p>
          <a:p>
            <a:r>
              <a:rPr lang="uk-UA" b="1" dirty="0"/>
              <a:t>5. Як увійшла вона в церкву, так і церкву осіяла.</a:t>
            </a:r>
          </a:p>
          <a:p>
            <a:endParaRPr lang="uk-UA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49172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b="1" i="1" dirty="0" smtClean="0">
                <a:solidFill>
                  <a:srgbClr val="7030A0"/>
                </a:solidFill>
              </a:rPr>
              <a:t>Домашнє завдання</a:t>
            </a:r>
            <a:endParaRPr lang="ru-RU" sz="6600" b="1" i="1" dirty="0">
              <a:solidFill>
                <a:srgbClr val="7030A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b="1" dirty="0" smtClean="0">
                <a:latin typeface="+mj-lt"/>
              </a:rPr>
              <a:t>І група</a:t>
            </a:r>
            <a:r>
              <a:rPr lang="uk-UA" b="1" smtClean="0">
                <a:latin typeface="+mj-lt"/>
              </a:rPr>
              <a:t>: </a:t>
            </a:r>
            <a:r>
              <a:rPr lang="uk-UA" b="1" smtClean="0">
                <a:latin typeface="+mj-lt"/>
              </a:rPr>
              <a:t> </a:t>
            </a:r>
            <a:r>
              <a:rPr lang="uk-UA" b="1" dirty="0" smtClean="0">
                <a:latin typeface="+mj-lt"/>
              </a:rPr>
              <a:t>розповідати казку від свого імені.</a:t>
            </a:r>
          </a:p>
          <a:p>
            <a:pPr algn="just"/>
            <a:r>
              <a:rPr lang="uk-UA" b="1" dirty="0" smtClean="0">
                <a:latin typeface="+mj-lt"/>
              </a:rPr>
              <a:t>ІІ група:	підготувати	запитання	 до казки.</a:t>
            </a:r>
            <a:endParaRPr lang="ru-RU" b="1" dirty="0">
              <a:latin typeface="+mj-lt"/>
            </a:endParaRPr>
          </a:p>
        </p:txBody>
      </p:sp>
      <p:pic>
        <p:nvPicPr>
          <p:cNvPr id="8" name="Содержимое 4" descr="12792731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95736" y="3522129"/>
            <a:ext cx="4747745" cy="3335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2276872"/>
            <a:ext cx="8229600" cy="1143000"/>
          </a:xfrm>
        </p:spPr>
        <p:txBody>
          <a:bodyPr>
            <a:noAutofit/>
          </a:bodyPr>
          <a:lstStyle/>
          <a:p>
            <a:r>
              <a:rPr lang="uk-UA" sz="8000" b="1" i="1" dirty="0" smtClean="0">
                <a:solidFill>
                  <a:srgbClr val="7030A0"/>
                </a:solidFill>
              </a:rPr>
              <a:t>Дякую за увагу!</a:t>
            </a:r>
            <a:endParaRPr lang="ru-RU" sz="8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Утвори склади</a:t>
            </a:r>
            <a:endParaRPr lang="ru-RU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03239045"/>
              </p:ext>
            </p:extLst>
          </p:nvPr>
        </p:nvGraphicFramePr>
        <p:xfrm>
          <a:off x="457200" y="1600200"/>
          <a:ext cx="8229600" cy="4637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159278">
                <a:tc>
                  <a:txBody>
                    <a:bodyPr/>
                    <a:lstStyle/>
                    <a:p>
                      <a:r>
                        <a:rPr lang="uk-UA" sz="5400" dirty="0" smtClean="0">
                          <a:solidFill>
                            <a:schemeClr val="tx1"/>
                          </a:solidFill>
                        </a:rPr>
                        <a:t>  В</a:t>
                      </a:r>
                      <a:endParaRPr lang="ru-RU" sz="5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>
                          <a:solidFill>
                            <a:schemeClr val="tx1"/>
                          </a:solidFill>
                        </a:rPr>
                        <a:t>  о</a:t>
                      </a:r>
                      <a:endParaRPr lang="ru-RU" sz="5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>
                          <a:solidFill>
                            <a:schemeClr val="tx1"/>
                          </a:solidFill>
                        </a:rPr>
                        <a:t>  е</a:t>
                      </a:r>
                      <a:endParaRPr lang="ru-RU" sz="5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>
                          <a:solidFill>
                            <a:schemeClr val="tx1"/>
                          </a:solidFill>
                        </a:rPr>
                        <a:t>  у</a:t>
                      </a:r>
                      <a:endParaRPr lang="ru-RU" sz="5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>
                          <a:solidFill>
                            <a:schemeClr val="tx1"/>
                          </a:solidFill>
                        </a:rPr>
                        <a:t>  и</a:t>
                      </a:r>
                      <a:endParaRPr lang="ru-RU" sz="5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>
                          <a:solidFill>
                            <a:schemeClr val="tx1"/>
                          </a:solidFill>
                        </a:rPr>
                        <a:t>   і</a:t>
                      </a:r>
                      <a:endParaRPr lang="ru-RU" sz="5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59278">
                <a:tc>
                  <a:txBody>
                    <a:bodyPr/>
                    <a:lstStyle/>
                    <a:p>
                      <a:r>
                        <a:rPr lang="uk-UA" sz="5400" b="1" dirty="0" err="1" smtClean="0"/>
                        <a:t>Впр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у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и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е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а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о</a:t>
                      </a:r>
                      <a:endParaRPr lang="ru-RU" sz="5400" b="1" dirty="0"/>
                    </a:p>
                  </a:txBody>
                  <a:tcPr/>
                </a:tc>
              </a:tr>
              <a:tr h="1159278">
                <a:tc>
                  <a:txBody>
                    <a:bodyPr/>
                    <a:lstStyle/>
                    <a:p>
                      <a:r>
                        <a:rPr lang="uk-UA" sz="5400" b="1" dirty="0" err="1" smtClean="0"/>
                        <a:t>Скр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е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 і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а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у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о</a:t>
                      </a:r>
                      <a:endParaRPr lang="ru-RU" sz="5400" b="1" dirty="0"/>
                    </a:p>
                  </a:txBody>
                  <a:tcPr/>
                </a:tc>
              </a:tr>
              <a:tr h="1159278">
                <a:tc>
                  <a:txBody>
                    <a:bodyPr/>
                    <a:lstStyle/>
                    <a:p>
                      <a:r>
                        <a:rPr lang="uk-UA" sz="5400" b="1" dirty="0" err="1" smtClean="0"/>
                        <a:t>Бр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и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 і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а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у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  е</a:t>
                      </a:r>
                      <a:endParaRPr lang="ru-RU" sz="54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Содержимое 7" descr="28260975_6949018_16591615_YUMOR85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04248" y="-243408"/>
            <a:ext cx="1895598" cy="190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7948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1000" b="1" i="1" dirty="0" smtClean="0">
                <a:solidFill>
                  <a:srgbClr val="7030A0"/>
                </a:solidFill>
              </a:rPr>
              <a:t/>
            </a:r>
            <a:br>
              <a:rPr lang="uk-UA" sz="1000" b="1" i="1" dirty="0" smtClean="0">
                <a:solidFill>
                  <a:srgbClr val="7030A0"/>
                </a:solidFill>
              </a:rPr>
            </a:br>
            <a:r>
              <a:rPr lang="uk-UA" sz="1000" b="1" i="1" dirty="0">
                <a:solidFill>
                  <a:srgbClr val="7030A0"/>
                </a:solidFill>
              </a:rPr>
              <a:t/>
            </a:r>
            <a:br>
              <a:rPr lang="uk-UA" sz="1000" b="1" i="1" dirty="0">
                <a:solidFill>
                  <a:srgbClr val="7030A0"/>
                </a:solidFill>
              </a:rPr>
            </a:br>
            <a:r>
              <a:rPr lang="uk-UA" sz="1000" b="1" i="1" dirty="0" smtClean="0">
                <a:solidFill>
                  <a:srgbClr val="7030A0"/>
                </a:solidFill>
              </a:rPr>
              <a:t/>
            </a:r>
            <a:br>
              <a:rPr lang="uk-UA" sz="1000" b="1" i="1" dirty="0" smtClean="0">
                <a:solidFill>
                  <a:srgbClr val="7030A0"/>
                </a:solidFill>
              </a:rPr>
            </a:br>
            <a:r>
              <a:rPr lang="uk-UA" sz="1000" b="1" i="1" dirty="0">
                <a:solidFill>
                  <a:srgbClr val="7030A0"/>
                </a:solidFill>
              </a:rPr>
              <a:t/>
            </a:r>
            <a:br>
              <a:rPr lang="uk-UA" sz="1000" b="1" i="1" dirty="0">
                <a:solidFill>
                  <a:srgbClr val="7030A0"/>
                </a:solidFill>
              </a:rPr>
            </a:br>
            <a:r>
              <a:rPr lang="uk-UA" sz="7200" b="1" i="1" dirty="0" smtClean="0">
                <a:solidFill>
                  <a:srgbClr val="7030A0"/>
                </a:solidFill>
              </a:rPr>
              <a:t>Скласти прислів'я :</a:t>
            </a:r>
            <a:endParaRPr lang="ru-RU" sz="7200" b="1" i="1" dirty="0">
              <a:solidFill>
                <a:srgbClr val="7030A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1200" b="1" dirty="0"/>
          </a:p>
          <a:p>
            <a:pPr marL="0" indent="0" algn="ctr">
              <a:buNone/>
            </a:pPr>
            <a:endParaRPr lang="uk-UA" sz="1200" b="1" dirty="0" smtClean="0"/>
          </a:p>
          <a:p>
            <a:pPr marL="0" indent="0" algn="ctr">
              <a:buNone/>
            </a:pPr>
            <a:r>
              <a:rPr lang="uk-UA" sz="6000" b="1" dirty="0" smtClean="0"/>
              <a:t>а, навчився, ніхто, не вродився, Мудрим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xmlns="" val="1768516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903605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1000" b="1" i="1" dirty="0" smtClean="0"/>
          </a:p>
          <a:p>
            <a:pPr marL="0" indent="0" algn="ctr">
              <a:buNone/>
            </a:pPr>
            <a:r>
              <a:rPr lang="uk-UA" sz="6600" b="1" i="1" dirty="0" smtClean="0"/>
              <a:t>Мудрим ніхто не вродився, а навчився</a:t>
            </a:r>
            <a:endParaRPr lang="ru-RU" sz="6600" b="1" i="1" dirty="0"/>
          </a:p>
        </p:txBody>
      </p:sp>
      <p:pic>
        <p:nvPicPr>
          <p:cNvPr id="6" name="Содержимое 7" descr="28260975_6949018_16591615_YUMOR85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300192" y="-315416"/>
            <a:ext cx="2171531" cy="217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7423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950" y="836712"/>
            <a:ext cx="8229600" cy="1143000"/>
          </a:xfrm>
        </p:spPr>
        <p:txBody>
          <a:bodyPr>
            <a:noAutofit/>
          </a:bodyPr>
          <a:lstStyle/>
          <a:p>
            <a:r>
              <a:rPr lang="uk-UA" sz="4800" b="1" i="1" dirty="0" smtClean="0"/>
              <a:t>Тема:</a:t>
            </a:r>
            <a:r>
              <a:rPr lang="en-US" sz="4800" b="1" i="1" dirty="0"/>
              <a:t> </a:t>
            </a:r>
            <a:r>
              <a:rPr lang="uk-UA" sz="4000" b="1" i="1" dirty="0" smtClean="0">
                <a:solidFill>
                  <a:srgbClr val="7030A0"/>
                </a:solidFill>
              </a:rPr>
              <a:t>Казки (соціально – побутові)  Характер персонажа</a:t>
            </a:r>
            <a:r>
              <a:rPr lang="uk-UA" sz="4000" b="1" i="1" dirty="0" smtClean="0"/>
              <a:t>. </a:t>
            </a:r>
            <a:r>
              <a:rPr lang="uk-UA" b="1" i="1" dirty="0" smtClean="0">
                <a:solidFill>
                  <a:srgbClr val="7030A0"/>
                </a:solidFill>
              </a:rPr>
              <a:t>Українська народна казка</a:t>
            </a:r>
            <a:br>
              <a:rPr lang="uk-UA" b="1" i="1" dirty="0" smtClean="0">
                <a:solidFill>
                  <a:srgbClr val="7030A0"/>
                </a:solidFill>
              </a:rPr>
            </a:br>
            <a:r>
              <a:rPr lang="uk-UA" b="1" i="1" dirty="0" smtClean="0">
                <a:solidFill>
                  <a:srgbClr val="7030A0"/>
                </a:solidFill>
              </a:rPr>
              <a:t>           «Золотий черевичок»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" name="Содержимое 3" descr="40546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31081" y="2677882"/>
            <a:ext cx="4745176" cy="3559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91822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i="1" dirty="0" smtClean="0">
                <a:solidFill>
                  <a:srgbClr val="7030A0"/>
                </a:solidFill>
              </a:rPr>
              <a:t>Завдання:</a:t>
            </a:r>
            <a:endParaRPr lang="ru-RU" sz="7200" b="1" i="1" dirty="0">
              <a:solidFill>
                <a:srgbClr val="7030A0"/>
              </a:solidFill>
            </a:endParaRPr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89660812"/>
              </p:ext>
            </p:extLst>
          </p:nvPr>
        </p:nvGraphicFramePr>
        <p:xfrm>
          <a:off x="179512" y="1484784"/>
          <a:ext cx="8784976" cy="4747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714964" y="1916832"/>
            <a:ext cx="2016224" cy="15121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uk-UA" b="1" dirty="0">
                <a:solidFill>
                  <a:schemeClr val="tx1"/>
                </a:solidFill>
              </a:rPr>
              <a:t>Ми будемо знати та вміти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19872" y="1916832"/>
            <a:ext cx="2016224" cy="15121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uk-UA" b="1" dirty="0">
                <a:solidFill>
                  <a:schemeClr val="tx1"/>
                </a:solidFill>
              </a:rPr>
              <a:t>Читати та переказувати казку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00192" y="1892402"/>
            <a:ext cx="2016224" cy="15121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uk-UA" b="1" dirty="0">
                <a:solidFill>
                  <a:schemeClr val="tx1"/>
                </a:solidFill>
              </a:rPr>
              <a:t>Розподіляти народні казки за тематикою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177940" y="4295570"/>
            <a:ext cx="2016224" cy="15121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uk-UA" b="1" dirty="0">
                <a:solidFill>
                  <a:schemeClr val="tx1"/>
                </a:solidFill>
              </a:rPr>
              <a:t>Намагатися мислити творчо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00192" y="4295570"/>
            <a:ext cx="2016224" cy="15121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uk-UA" b="1" dirty="0">
                <a:solidFill>
                  <a:schemeClr val="tx1"/>
                </a:solidFill>
              </a:rPr>
              <a:t>Опрацьовувати художні засоби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731188" y="2564904"/>
            <a:ext cx="616675" cy="4846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5580112" y="2564904"/>
            <a:ext cx="576064" cy="4846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>
            <a:off x="5436096" y="4860948"/>
            <a:ext cx="654372" cy="484632"/>
          </a:xfrm>
          <a:prstGeom prst="lef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7047941" y="3559490"/>
            <a:ext cx="484632" cy="633220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600" b="1" i="1" dirty="0" smtClean="0">
                <a:solidFill>
                  <a:srgbClr val="7030A0"/>
                </a:solidFill>
              </a:rPr>
              <a:t>Словникова робота</a:t>
            </a:r>
            <a:endParaRPr lang="ru-RU" sz="6600" b="1" i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uk-UA" sz="3600" b="1" dirty="0" smtClean="0">
                <a:solidFill>
                  <a:srgbClr val="002060"/>
                </a:solidFill>
              </a:rPr>
              <a:t>Прядиво</a:t>
            </a:r>
            <a:r>
              <a:rPr lang="uk-UA" sz="3600" b="1" dirty="0" smtClean="0"/>
              <a:t> – волокно конопель, льону, вовни, бавовни приготовлене для прядіння.</a:t>
            </a:r>
          </a:p>
          <a:p>
            <a:pPr algn="just"/>
            <a:r>
              <a:rPr lang="uk-UA" sz="3600" b="1" dirty="0" smtClean="0">
                <a:solidFill>
                  <a:srgbClr val="002060"/>
                </a:solidFill>
              </a:rPr>
              <a:t>Причепурила</a:t>
            </a:r>
            <a:r>
              <a:rPr lang="uk-UA" sz="3600" b="1" dirty="0" smtClean="0"/>
              <a:t> – прикрасила.</a:t>
            </a:r>
          </a:p>
          <a:p>
            <a:pPr algn="just"/>
            <a:r>
              <a:rPr lang="uk-UA" sz="3600" b="1" dirty="0" smtClean="0">
                <a:solidFill>
                  <a:srgbClr val="002060"/>
                </a:solidFill>
              </a:rPr>
              <a:t>Ярий </a:t>
            </a:r>
            <a:r>
              <a:rPr lang="uk-UA" sz="3600" b="1" dirty="0" smtClean="0"/>
              <a:t>– </a:t>
            </a:r>
            <a:r>
              <a:rPr lang="uk-UA" sz="3600" b="1" dirty="0"/>
              <a:t>яскраво  </a:t>
            </a:r>
            <a:r>
              <a:rPr lang="uk-UA" sz="3600" b="1" dirty="0" smtClean="0"/>
              <a:t>зелений.</a:t>
            </a:r>
          </a:p>
          <a:p>
            <a:pPr algn="just"/>
            <a:r>
              <a:rPr lang="uk-UA" sz="3600" b="1" dirty="0" smtClean="0">
                <a:solidFill>
                  <a:srgbClr val="002060"/>
                </a:solidFill>
              </a:rPr>
              <a:t>Левада</a:t>
            </a:r>
            <a:r>
              <a:rPr lang="uk-UA" sz="3600" b="1" dirty="0" smtClean="0"/>
              <a:t> – пасовисько.</a:t>
            </a:r>
          </a:p>
          <a:p>
            <a:pPr algn="just"/>
            <a:r>
              <a:rPr lang="uk-UA" sz="3600" b="1" dirty="0" smtClean="0">
                <a:solidFill>
                  <a:srgbClr val="002060"/>
                </a:solidFill>
              </a:rPr>
              <a:t>Мичка</a:t>
            </a:r>
            <a:r>
              <a:rPr lang="uk-UA" sz="3600" b="1" dirty="0" smtClean="0"/>
              <a:t> – пучок льону підготовлений до прядіння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807547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vitppt.com.ua/images/2/1900/770/img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730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99138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ізхвилинка  'Україно, ми твоя надія'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92778" y="404664"/>
            <a:ext cx="7735310" cy="5328592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Шаблон оформления с завитками и цветком на розовом фоне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с завитками и цветком на розовом фоне</Template>
  <TotalTime>503</TotalTime>
  <Words>295</Words>
  <Application>Microsoft Office PowerPoint</Application>
  <PresentationFormat>Экран (4:3)</PresentationFormat>
  <Paragraphs>64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Шаблон оформления с завитками и цветком на розовом фоне</vt:lpstr>
      <vt:lpstr>   Урок літературного    читання в 4 класі</vt:lpstr>
      <vt:lpstr>Утвори склади</vt:lpstr>
      <vt:lpstr>    Скласти прислів'я :</vt:lpstr>
      <vt:lpstr>Слайд 4</vt:lpstr>
      <vt:lpstr>Тема: Казки (соціально – побутові)  Характер персонажа. Українська народна казка            «Золотий черевичок»</vt:lpstr>
      <vt:lpstr>Завдання:</vt:lpstr>
      <vt:lpstr>Словникова робота</vt:lpstr>
      <vt:lpstr>Слайд 8</vt:lpstr>
      <vt:lpstr>Слайд 9</vt:lpstr>
      <vt:lpstr>Поставте у правильному порядку:</vt:lpstr>
      <vt:lpstr>Правильно:</vt:lpstr>
      <vt:lpstr>Домашнє завдання</vt:lpstr>
      <vt:lpstr>Дякую за увагу!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лена</dc:title>
  <dc:creator>Лена</dc:creator>
  <cp:lastModifiedBy>school</cp:lastModifiedBy>
  <cp:revision>42</cp:revision>
  <dcterms:created xsi:type="dcterms:W3CDTF">2010-02-18T17:54:42Z</dcterms:created>
  <dcterms:modified xsi:type="dcterms:W3CDTF">2016-10-11T13:25:44Z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TC300086481049</vt:lpwstr>
  </property>
</Properties>
</file>