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6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90" autoAdjust="0"/>
  </p:normalViewPr>
  <p:slideViewPr>
    <p:cSldViewPr>
      <p:cViewPr varScale="1">
        <p:scale>
          <a:sx n="66" d="100"/>
          <a:sy n="66" d="100"/>
        </p:scale>
        <p:origin x="-55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178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02B71-2962-4E26-9B0F-8126BE945894}" type="datetimeFigureOut">
              <a:rPr lang="uk-UA" smtClean="0"/>
              <a:pPr/>
              <a:t>18.07.2017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33BBA-F9C8-4DBE-B96A-3F8B207BB02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0028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33BBA-F9C8-4DBE-B96A-3F8B207BB02F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492896"/>
            <a:ext cx="4392488" cy="2592288"/>
          </a:xfrm>
        </p:spPr>
        <p:txBody>
          <a:bodyPr>
            <a:normAutofit/>
          </a:bodyPr>
          <a:lstStyle/>
          <a:p>
            <a:pPr algn="l"/>
            <a:r>
              <a:rPr lang="uk-UA" sz="54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Стежками  творчості  </a:t>
            </a:r>
            <a:br>
              <a:rPr lang="uk-UA" sz="54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uk-UA" sz="54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В. Симоненка</a:t>
            </a:r>
            <a:endParaRPr lang="uk-UA" sz="5400" b="1" dirty="0">
              <a:solidFill>
                <a:schemeClr val="tx2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4664"/>
            <a:ext cx="8676456" cy="1584176"/>
          </a:xfrm>
        </p:spPr>
        <p:txBody>
          <a:bodyPr/>
          <a:lstStyle/>
          <a:p>
            <a:pPr algn="l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Урок  позакласного  читання</a:t>
            </a:r>
          </a:p>
          <a:p>
            <a:pPr algn="l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 4  клас 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8E10980-1A3C-437B-8A4C-4ADFE0A2553E_mw800_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2060847"/>
            <a:ext cx="3438652" cy="3739535"/>
          </a:xfrm>
          <a:prstGeom prst="rect">
            <a:avLst/>
          </a:prstGeom>
        </p:spPr>
      </p:pic>
    </p:spTree>
  </p:cSld>
  <p:clrMapOvr>
    <a:masterClrMapping/>
  </p:clrMapOvr>
  <p:transition spd="slow" advClick="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52736"/>
            <a:ext cx="7772400" cy="5328592"/>
          </a:xfrm>
        </p:spPr>
        <p:txBody>
          <a:bodyPr/>
          <a:lstStyle/>
          <a:p>
            <a:r>
              <a:rPr lang="uk-UA" sz="3600" b="1" dirty="0" smtClean="0">
                <a:solidFill>
                  <a:srgbClr val="FFC000"/>
                </a:solidFill>
              </a:rPr>
              <a:t>1.Знати мову, якою пишеш. (Говорити </a:t>
            </a:r>
            <a:r>
              <a:rPr lang="uk-UA" sz="3600" b="1" dirty="0" smtClean="0">
                <a:solidFill>
                  <a:srgbClr val="FFC000"/>
                </a:solidFill>
              </a:rPr>
              <a:t> українською </a:t>
            </a:r>
            <a:r>
              <a:rPr lang="uk-UA" sz="3600" b="1" dirty="0" smtClean="0">
                <a:solidFill>
                  <a:srgbClr val="FFC000"/>
                </a:solidFill>
              </a:rPr>
              <a:t>мовою, а не “на українській”).</a:t>
            </a:r>
          </a:p>
          <a:p>
            <a:r>
              <a:rPr lang="uk-UA" sz="3600" b="1" dirty="0" smtClean="0">
                <a:solidFill>
                  <a:srgbClr val="FFC000"/>
                </a:solidFill>
              </a:rPr>
              <a:t>2.Стати освіченою людиною.</a:t>
            </a:r>
          </a:p>
          <a:p>
            <a:r>
              <a:rPr lang="uk-UA" sz="3600" b="1" dirty="0" smtClean="0">
                <a:solidFill>
                  <a:srgbClr val="FFC000"/>
                </a:solidFill>
              </a:rPr>
              <a:t>3.Не бути байдужим до людей.</a:t>
            </a:r>
          </a:p>
          <a:p>
            <a:r>
              <a:rPr lang="uk-UA" sz="3600" b="1" dirty="0" smtClean="0">
                <a:solidFill>
                  <a:srgbClr val="FFC000"/>
                </a:solidFill>
              </a:rPr>
              <a:t>4.Працювати до сьомого поту.</a:t>
            </a:r>
          </a:p>
          <a:p>
            <a:r>
              <a:rPr lang="uk-UA" sz="3600" b="1" dirty="0" smtClean="0">
                <a:solidFill>
                  <a:srgbClr val="FFC000"/>
                </a:solidFill>
              </a:rPr>
              <a:t>5.Мати те, що від Бога, - талант.</a:t>
            </a: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7323" y="188641"/>
            <a:ext cx="846937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Заповіді  Василя  Симоненка  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4032448" cy="3744416"/>
          </a:xfrm>
        </p:spPr>
        <p:txBody>
          <a:bodyPr/>
          <a:lstStyle/>
          <a:p>
            <a:r>
              <a:rPr lang="ru-RU" sz="3200" dirty="0" err="1" smtClean="0"/>
              <a:t>Писати</a:t>
            </a:r>
            <a:r>
              <a:rPr lang="ru-RU" sz="3200" dirty="0" smtClean="0"/>
              <a:t> </a:t>
            </a:r>
            <a:r>
              <a:rPr lang="ru-RU" sz="3200" dirty="0" err="1" smtClean="0"/>
              <a:t>вірші</a:t>
            </a:r>
            <a:r>
              <a:rPr lang="ru-RU" sz="3200" dirty="0" smtClean="0"/>
              <a:t> почав </a:t>
            </a:r>
            <a:r>
              <a:rPr lang="ru-RU" sz="3200" dirty="0" err="1" smtClean="0"/>
              <a:t>ще</a:t>
            </a:r>
            <a:r>
              <a:rPr lang="ru-RU" sz="3200" dirty="0" smtClean="0"/>
              <a:t> в </a:t>
            </a:r>
            <a:r>
              <a:rPr lang="ru-RU" sz="3200" dirty="0" err="1" smtClean="0"/>
              <a:t>студентські</a:t>
            </a:r>
            <a:r>
              <a:rPr lang="ru-RU" sz="3200" dirty="0" smtClean="0"/>
              <a:t> роки,</a:t>
            </a:r>
            <a:r>
              <a:rPr lang="uk-UA" sz="3200" dirty="0" smtClean="0"/>
              <a:t>але </a:t>
            </a:r>
            <a:r>
              <a:rPr lang="ru-RU" sz="3200" dirty="0" smtClean="0"/>
              <a:t> за </a:t>
            </a:r>
            <a:r>
              <a:rPr lang="ru-RU" sz="3200" dirty="0" err="1" smtClean="0"/>
              <a:t>його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життя</a:t>
            </a:r>
            <a:r>
              <a:rPr lang="ru-RU" sz="3200" dirty="0" smtClean="0"/>
              <a:t> </a:t>
            </a:r>
            <a:r>
              <a:rPr lang="ru-RU" sz="3200" dirty="0" err="1" smtClean="0"/>
              <a:t>вийшли</a:t>
            </a:r>
            <a:r>
              <a:rPr lang="ru-RU" sz="3200" dirty="0" smtClean="0"/>
              <a:t> </a:t>
            </a:r>
            <a:r>
              <a:rPr lang="ru-RU" sz="3200" dirty="0" err="1" smtClean="0"/>
              <a:t>лише</a:t>
            </a:r>
            <a:r>
              <a:rPr lang="ru-RU" sz="3200" dirty="0" smtClean="0"/>
              <a:t> </a:t>
            </a:r>
            <a:r>
              <a:rPr lang="ru-RU" sz="3200" dirty="0" err="1" smtClean="0"/>
              <a:t>збірки</a:t>
            </a:r>
            <a:r>
              <a:rPr lang="ru-RU" sz="3200" dirty="0" smtClean="0"/>
              <a:t> </a:t>
            </a:r>
            <a:r>
              <a:rPr lang="ru-RU" sz="3200" dirty="0" err="1" smtClean="0"/>
              <a:t>поезій</a:t>
            </a:r>
            <a:r>
              <a:rPr lang="ru-RU" sz="3200" dirty="0" smtClean="0"/>
              <a:t> "Тиша </a:t>
            </a:r>
            <a:r>
              <a:rPr lang="ru-RU" sz="3200" dirty="0" err="1" smtClean="0"/>
              <a:t>і</a:t>
            </a:r>
            <a:r>
              <a:rPr lang="ru-RU" sz="3200" dirty="0" smtClean="0"/>
              <a:t> </a:t>
            </a:r>
            <a:r>
              <a:rPr lang="ru-RU" sz="3200" dirty="0" err="1" smtClean="0"/>
              <a:t>грім</a:t>
            </a:r>
            <a:r>
              <a:rPr lang="ru-RU" sz="3200" dirty="0" smtClean="0"/>
              <a:t>" (1962) </a:t>
            </a:r>
            <a:r>
              <a:rPr lang="ru-RU" sz="3200" dirty="0" err="1" smtClean="0"/>
              <a:t>і</a:t>
            </a:r>
            <a:r>
              <a:rPr lang="ru-RU" sz="3200" dirty="0" smtClean="0"/>
              <a:t> </a:t>
            </a:r>
            <a:r>
              <a:rPr lang="ru-RU" sz="3200" dirty="0" err="1" smtClean="0"/>
              <a:t>казка</a:t>
            </a:r>
            <a:r>
              <a:rPr lang="ru-RU" sz="3200" dirty="0" smtClean="0"/>
              <a:t> "</a:t>
            </a:r>
            <a:r>
              <a:rPr lang="ru-RU" sz="3200" dirty="0" err="1" smtClean="0"/>
              <a:t>Цар</a:t>
            </a:r>
            <a:r>
              <a:rPr lang="ru-RU" sz="3200" dirty="0" smtClean="0"/>
              <a:t> </a:t>
            </a:r>
            <a:r>
              <a:rPr lang="ru-RU" sz="3200" dirty="0" err="1" smtClean="0"/>
              <a:t>Плаксій</a:t>
            </a:r>
            <a:r>
              <a:rPr lang="ru-RU" sz="3200" dirty="0" smtClean="0"/>
              <a:t> </a:t>
            </a:r>
            <a:r>
              <a:rPr lang="ru-RU" sz="3200" dirty="0" err="1" smtClean="0"/>
              <a:t>і</a:t>
            </a:r>
            <a:r>
              <a:rPr lang="ru-RU" sz="3200" dirty="0" smtClean="0"/>
              <a:t> </a:t>
            </a:r>
            <a:r>
              <a:rPr lang="ru-RU" sz="3200" dirty="0" err="1" smtClean="0"/>
              <a:t>Лоскотон</a:t>
            </a:r>
            <a:r>
              <a:rPr lang="ru-RU" sz="3200" dirty="0" smtClean="0"/>
              <a:t>" (1963)</a:t>
            </a:r>
            <a:endParaRPr lang="uk-UA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3851920" y="5877272"/>
            <a:ext cx="5292080" cy="980728"/>
          </a:xfrm>
        </p:spPr>
        <p:txBody>
          <a:bodyPr/>
          <a:lstStyle/>
          <a:p>
            <a:r>
              <a:rPr lang="ru-RU" sz="2400" b="1" dirty="0" smtClean="0"/>
              <a:t>Казка "</a:t>
            </a:r>
            <a:r>
              <a:rPr lang="ru-RU" sz="2400" b="1" dirty="0" err="1" smtClean="0"/>
              <a:t>Цар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Плаксій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Лоскотон</a:t>
            </a:r>
            <a:r>
              <a:rPr lang="ru-RU" sz="2400" b="1" dirty="0" smtClean="0"/>
              <a:t>"</a:t>
            </a:r>
          </a:p>
          <a:p>
            <a:endParaRPr lang="uk-U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4121" t="3101" r="3134" b="8527"/>
          <a:stretch>
            <a:fillRect/>
          </a:stretch>
        </p:blipFill>
        <p:spPr bwMode="auto">
          <a:xfrm>
            <a:off x="4355976" y="26084"/>
            <a:ext cx="4392488" cy="5707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920880" cy="352839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2400" dirty="0" smtClean="0">
                <a:solidFill>
                  <a:schemeClr val="tx2"/>
                </a:solidFill>
              </a:rPr>
              <a:t> </a:t>
            </a:r>
            <a:r>
              <a:rPr lang="uk-UA" sz="3200" i="1" dirty="0" smtClean="0">
                <a:solidFill>
                  <a:schemeClr val="tx2"/>
                </a:solidFill>
              </a:rPr>
              <a:t>Василь  Симоненко помер у ніч з 13 на 14 грудня  1963 року у Черкасах. Тут він похований на  міському цвинтарі. На його могилі  встановлено </a:t>
            </a:r>
            <a:r>
              <a:rPr lang="uk-UA" sz="3200" i="1" dirty="0" err="1" smtClean="0">
                <a:solidFill>
                  <a:schemeClr val="tx2"/>
                </a:solidFill>
              </a:rPr>
              <a:t>пам</a:t>
            </a:r>
            <a:r>
              <a:rPr lang="el-GR" sz="3200" i="1" dirty="0" smtClean="0">
                <a:solidFill>
                  <a:schemeClr val="tx2"/>
                </a:solidFill>
                <a:cs typeface="Arial" charset="0"/>
              </a:rPr>
              <a:t>΄</a:t>
            </a:r>
            <a:r>
              <a:rPr lang="uk-UA" sz="3200" i="1" dirty="0" err="1" smtClean="0">
                <a:solidFill>
                  <a:schemeClr val="tx2"/>
                </a:solidFill>
                <a:cs typeface="Arial" charset="0"/>
              </a:rPr>
              <a:t>ятник</a:t>
            </a:r>
            <a:r>
              <a:rPr lang="uk-UA" sz="3200" i="1" dirty="0" smtClean="0">
                <a:solidFill>
                  <a:schemeClr val="tx2"/>
                </a:solidFill>
                <a:cs typeface="Arial" charset="0"/>
              </a:rPr>
              <a:t> роботи скульптора Станіслава Грабовського. У музеї знаходиться бюст Симоненка, створений цим же скульптором.</a:t>
            </a:r>
            <a:r>
              <a:rPr lang="el-GR" sz="3200" dirty="0" smtClean="0">
                <a:solidFill>
                  <a:schemeClr val="tx2"/>
                </a:solidFill>
                <a:cs typeface="Arial" charset="0"/>
              </a:rPr>
              <a:t/>
            </a:r>
            <a:br>
              <a:rPr lang="el-GR" sz="3200" dirty="0" smtClean="0">
                <a:solidFill>
                  <a:schemeClr val="tx2"/>
                </a:solidFill>
                <a:cs typeface="Arial" charset="0"/>
              </a:rPr>
            </a:br>
            <a:endParaRPr lang="uk-UA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501008"/>
            <a:ext cx="7930080" cy="335699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Picture 4" descr="Музей Симоненка 019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12500" r="12499"/>
          <a:stretch>
            <a:fillRect/>
          </a:stretch>
        </p:blipFill>
        <p:spPr bwMode="auto">
          <a:xfrm>
            <a:off x="3786182" y="3571876"/>
            <a:ext cx="1848259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1316736"/>
            <a:ext cx="3563888" cy="2184272"/>
          </a:xfrm>
        </p:spPr>
        <p:txBody>
          <a:bodyPr/>
          <a:lstStyle/>
          <a:p>
            <a:r>
              <a:rPr lang="uk-UA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ятник</a:t>
            </a:r>
            <a:r>
              <a:rPr lang="uk-UA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Василю  Симоненку  </a:t>
            </a:r>
            <a:br>
              <a:rPr lang="uk-UA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 Черкасах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2961528" cy="150971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288" y="332657"/>
            <a:ext cx="4753294" cy="633643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272808" cy="864096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“</a:t>
            </a:r>
            <a:r>
              <a:rPr lang="uk-UA" sz="4400" dirty="0" smtClean="0">
                <a:solidFill>
                  <a:schemeClr val="tx1"/>
                </a:solidFill>
              </a:rPr>
              <a:t>Лебеді   материнства</a:t>
            </a:r>
            <a:r>
              <a:rPr lang="en-US" sz="4400" dirty="0" smtClean="0">
                <a:solidFill>
                  <a:schemeClr val="tx1"/>
                </a:solidFill>
              </a:rPr>
              <a:t>”</a:t>
            </a:r>
            <a:endParaRPr lang="uk-UA" sz="4400" dirty="0">
              <a:solidFill>
                <a:schemeClr val="tx1"/>
              </a:solidFill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79388" y="1408113"/>
            <a:ext cx="2263775" cy="2952750"/>
          </a:xfrm>
          <a:prstGeom prst="rect">
            <a:avLst/>
          </a:prstGeom>
        </p:spPr>
      </p:pic>
      <p:pic>
        <p:nvPicPr>
          <p:cNvPr id="5" name="Рисунок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82771" y="2542708"/>
            <a:ext cx="318135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55245" y="1050925"/>
            <a:ext cx="3724275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lesya i Andriana -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1790" y="5686400"/>
            <a:ext cx="770384" cy="77038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8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532440" y="0"/>
            <a:ext cx="611560" cy="738944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620688"/>
            <a:ext cx="8820472" cy="6237312"/>
          </a:xfrm>
        </p:spPr>
        <p:txBody>
          <a:bodyPr>
            <a:normAutofit fontScale="55000" lnSpcReduction="20000"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800" b="1" dirty="0" err="1" smtClean="0">
                <a:latin typeface="Times New Roman" pitchFamily="18" charset="0"/>
                <a:cs typeface="Times New Roman" pitchFamily="18" charset="0"/>
              </a:rPr>
              <a:t>Словникова</a:t>
            </a:r>
            <a:r>
              <a:rPr lang="ru-RU" sz="5800" b="1" dirty="0" smtClean="0">
                <a:latin typeface="Times New Roman" pitchFamily="18" charset="0"/>
                <a:cs typeface="Times New Roman" pitchFamily="18" charset="0"/>
              </a:rPr>
              <a:t>  робота</a:t>
            </a:r>
            <a:endParaRPr lang="uk-UA" sz="5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5100" b="1" dirty="0" err="1" smtClean="0">
                <a:latin typeface="Times New Roman" pitchFamily="18" charset="0"/>
                <a:cs typeface="Times New Roman" pitchFamily="18" charset="0"/>
              </a:rPr>
              <a:t>Паляни́ця</a:t>
            </a: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–  </a:t>
            </a:r>
          </a:p>
          <a:p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                    хлібина з  пшеничного  борошна</a:t>
            </a:r>
          </a:p>
          <a:p>
            <a:r>
              <a:rPr lang="uk-UA" sz="5100" b="1" dirty="0" err="1" smtClean="0">
                <a:latin typeface="Times New Roman" pitchFamily="18" charset="0"/>
                <a:cs typeface="Times New Roman" pitchFamily="18" charset="0"/>
              </a:rPr>
              <a:t>Фе́рма</a:t>
            </a: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                     тваринницьке  господарство</a:t>
            </a:r>
          </a:p>
          <a:p>
            <a:r>
              <a:rPr lang="uk-UA" sz="5100" b="1" dirty="0" err="1" smtClean="0">
                <a:latin typeface="Times New Roman" pitchFamily="18" charset="0"/>
                <a:cs typeface="Times New Roman" pitchFamily="18" charset="0"/>
              </a:rPr>
              <a:t>Обри́дло</a:t>
            </a: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                         надокучило</a:t>
            </a:r>
          </a:p>
          <a:p>
            <a:r>
              <a:rPr lang="uk-UA" sz="5100" b="1" dirty="0" err="1" smtClean="0">
                <a:latin typeface="Times New Roman" pitchFamily="18" charset="0"/>
                <a:cs typeface="Times New Roman" pitchFamily="18" charset="0"/>
              </a:rPr>
              <a:t>Чванли́ві</a:t>
            </a: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                         пихаті</a:t>
            </a:r>
          </a:p>
          <a:p>
            <a:r>
              <a:rPr lang="uk-UA" sz="5100" b="1" dirty="0" err="1" smtClean="0">
                <a:latin typeface="Times New Roman" pitchFamily="18" charset="0"/>
                <a:cs typeface="Times New Roman" pitchFamily="18" charset="0"/>
              </a:rPr>
              <a:t>Га́нити</a:t>
            </a: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–    </a:t>
            </a:r>
          </a:p>
          <a:p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                          соромити, докоряти</a:t>
            </a:r>
          </a:p>
          <a:p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32656"/>
            <a:ext cx="79660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Байка  </a:t>
            </a:r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” Мудра  </a:t>
            </a:r>
            <a:r>
              <a:rPr lang="ru-RU" sz="3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паляниця</a:t>
            </a:r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”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8464" y="188640"/>
            <a:ext cx="648072" cy="666936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980728"/>
            <a:ext cx="9361040" cy="6984776"/>
          </a:xfrm>
        </p:spPr>
        <p:txBody>
          <a:bodyPr>
            <a:normAutofit/>
          </a:bodyPr>
          <a:lstStyle/>
          <a:p>
            <a:pPr marL="457200" indent="-457200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1.Заглядає  в  шибку  казка  сивими  очима…</a:t>
            </a:r>
          </a:p>
          <a:p>
            <a:pPr marL="457200" indent="-457200"/>
            <a:r>
              <a:rPr lang="uk-UA" sz="2800" b="1" dirty="0" smtClean="0"/>
              <a:t>                                       ( </a:t>
            </a:r>
            <a:r>
              <a:rPr lang="uk-UA" sz="2800" b="1" dirty="0" err="1" smtClean="0"/>
              <a:t>”Лебеді</a:t>
            </a:r>
            <a:r>
              <a:rPr lang="uk-UA" sz="2800" b="1" dirty="0" smtClean="0"/>
              <a:t>  </a:t>
            </a:r>
            <a:r>
              <a:rPr lang="uk-UA" sz="2800" b="1" dirty="0" err="1" smtClean="0"/>
              <a:t>материнства”</a:t>
            </a:r>
            <a:r>
              <a:rPr lang="uk-UA" sz="2800" b="1" dirty="0" smtClean="0"/>
              <a:t>)</a:t>
            </a:r>
          </a:p>
          <a:p>
            <a:pPr marL="457200" indent="-457200"/>
            <a:endParaRPr lang="uk-UA" sz="2800" b="1" dirty="0" smtClean="0"/>
          </a:p>
          <a:p>
            <a:pPr lvl="0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uk-UA" sz="2800" b="1" dirty="0" smtClean="0"/>
              <a:t> Та  й  погнали  неборак</a:t>
            </a:r>
          </a:p>
          <a:p>
            <a:r>
              <a:rPr lang="uk-UA" sz="2800" b="1" dirty="0" smtClean="0"/>
              <a:t>     До  палацу  Невмивак.</a:t>
            </a:r>
          </a:p>
          <a:p>
            <a:r>
              <a:rPr lang="uk-UA" sz="2800" b="1" dirty="0" smtClean="0"/>
              <a:t>                                    (</a:t>
            </a:r>
            <a:r>
              <a:rPr lang="uk-UA" sz="2800" b="1" dirty="0" err="1" smtClean="0"/>
              <a:t>”Подорож</a:t>
            </a:r>
            <a:r>
              <a:rPr lang="uk-UA" sz="2800" b="1" dirty="0" smtClean="0"/>
              <a:t>  в  країну  </a:t>
            </a:r>
            <a:r>
              <a:rPr lang="uk-UA" sz="2800" b="1" dirty="0" err="1" smtClean="0"/>
              <a:t>Навпаки”</a:t>
            </a:r>
            <a:r>
              <a:rPr lang="uk-UA" sz="2800" b="1" dirty="0" smtClean="0"/>
              <a:t>)</a:t>
            </a:r>
          </a:p>
          <a:p>
            <a:endParaRPr lang="uk-UA" sz="2800" b="1" dirty="0" smtClean="0"/>
          </a:p>
          <a:p>
            <a:pPr lvl="0"/>
            <a:r>
              <a:rPr lang="uk-UA" sz="2800" b="1" dirty="0" smtClean="0"/>
              <a:t>3.Давно  Годинник </a:t>
            </a:r>
            <a:r>
              <a:rPr lang="uk-UA" sz="2800" b="1" dirty="0" smtClean="0"/>
              <a:t>той  </a:t>
            </a:r>
            <a:r>
              <a:rPr lang="uk-UA" sz="2800" b="1" dirty="0" smtClean="0"/>
              <a:t>лік  часу  не  веде,</a:t>
            </a:r>
          </a:p>
          <a:p>
            <a:r>
              <a:rPr lang="uk-UA" sz="2800" b="1" dirty="0" smtClean="0"/>
              <a:t>А  час  іде! </a:t>
            </a:r>
          </a:p>
          <a:p>
            <a:pPr lvl="0"/>
            <a:r>
              <a:rPr lang="uk-UA" sz="2800" b="1" dirty="0" smtClean="0"/>
              <a:t>                                                           (</a:t>
            </a:r>
            <a:r>
              <a:rPr lang="uk-UA" sz="2800" b="1" dirty="0" err="1" smtClean="0"/>
              <a:t>”Годинник”</a:t>
            </a:r>
            <a:r>
              <a:rPr lang="uk-UA" sz="2800" b="1" dirty="0" smtClean="0"/>
              <a:t>)</a:t>
            </a:r>
          </a:p>
          <a:p>
            <a:r>
              <a:rPr lang="uk-UA" sz="2400" dirty="0" smtClean="0"/>
              <a:t>                                                               </a:t>
            </a:r>
          </a:p>
          <a:p>
            <a:pPr lvl="0"/>
            <a:endParaRPr lang="uk-UA" sz="2400" dirty="0" smtClean="0"/>
          </a:p>
          <a:p>
            <a:pPr lvl="0"/>
            <a:r>
              <a:rPr lang="uk-UA" sz="2000" dirty="0" smtClean="0"/>
              <a:t>   </a:t>
            </a:r>
          </a:p>
          <a:p>
            <a:pPr lvl="0"/>
            <a:endParaRPr lang="uk-UA" sz="2000" dirty="0" smtClean="0"/>
          </a:p>
          <a:p>
            <a:pPr marL="457200" indent="-457200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7" y="260649"/>
            <a:ext cx="79657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Літературна  вікторина</a:t>
            </a:r>
            <a:endParaRPr lang="uk-UA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4448" y="0"/>
            <a:ext cx="539552" cy="68580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60648"/>
            <a:ext cx="8280920" cy="6597352"/>
          </a:xfrm>
        </p:spPr>
        <p:txBody>
          <a:bodyPr/>
          <a:lstStyle/>
          <a:p>
            <a:pPr lvl="0"/>
            <a:r>
              <a:rPr lang="uk-UA" sz="2800" b="1" dirty="0" smtClean="0"/>
              <a:t>4. Старша  звалася  Нудота.</a:t>
            </a:r>
          </a:p>
          <a:p>
            <a:r>
              <a:rPr lang="uk-UA" sz="2800" b="1" dirty="0" err="1" smtClean="0"/>
              <a:t>Середульшая</a:t>
            </a:r>
            <a:r>
              <a:rPr lang="uk-UA" sz="2800" b="1" dirty="0" smtClean="0"/>
              <a:t> – </a:t>
            </a:r>
            <a:r>
              <a:rPr lang="uk-UA" sz="2800" b="1" dirty="0" err="1" smtClean="0"/>
              <a:t>Вай</a:t>
            </a:r>
            <a:r>
              <a:rPr lang="uk-UA" sz="2800" b="1" dirty="0" smtClean="0"/>
              <a:t> – </a:t>
            </a:r>
            <a:r>
              <a:rPr lang="uk-UA" sz="2800" b="1" dirty="0" err="1" smtClean="0"/>
              <a:t>Вай</a:t>
            </a:r>
            <a:r>
              <a:rPr lang="uk-UA" sz="2800" b="1" dirty="0" smtClean="0"/>
              <a:t>,</a:t>
            </a:r>
          </a:p>
          <a:p>
            <a:r>
              <a:rPr lang="uk-UA" sz="2800" b="1" dirty="0" smtClean="0"/>
              <a:t>Третя  донечка   - </a:t>
            </a:r>
            <a:r>
              <a:rPr lang="uk-UA" sz="2800" b="1" dirty="0" err="1" smtClean="0"/>
              <a:t>Плакота</a:t>
            </a:r>
            <a:r>
              <a:rPr lang="uk-UA" sz="2800" b="1" dirty="0" smtClean="0"/>
              <a:t>.</a:t>
            </a:r>
          </a:p>
          <a:p>
            <a:r>
              <a:rPr lang="uk-UA" sz="2800" b="1" dirty="0" smtClean="0"/>
              <a:t>                                    (” Цар  Плаксій  і  </a:t>
            </a:r>
            <a:r>
              <a:rPr lang="uk-UA" sz="2800" b="1" dirty="0" err="1" smtClean="0"/>
              <a:t>Лоскотон”</a:t>
            </a:r>
            <a:r>
              <a:rPr lang="uk-UA" sz="2800" b="1" dirty="0" smtClean="0"/>
              <a:t>)</a:t>
            </a:r>
          </a:p>
          <a:p>
            <a:pPr lvl="0"/>
            <a:endParaRPr lang="uk-UA" sz="2800" b="1" dirty="0" smtClean="0"/>
          </a:p>
          <a:p>
            <a:pPr lvl="0"/>
            <a:r>
              <a:rPr lang="uk-UA" sz="2800" b="1" dirty="0" smtClean="0"/>
              <a:t>5. Якраз  перед  собою</a:t>
            </a:r>
          </a:p>
          <a:p>
            <a:r>
              <a:rPr lang="uk-UA" sz="2800" b="1" dirty="0" smtClean="0"/>
              <a:t>Побачила  велику  купу  …  гною.    </a:t>
            </a:r>
          </a:p>
          <a:p>
            <a:r>
              <a:rPr lang="uk-UA" sz="2800" b="1" dirty="0" smtClean="0"/>
              <a:t>                                                (</a:t>
            </a:r>
            <a:r>
              <a:rPr lang="uk-UA" sz="2800" b="1" dirty="0" err="1" smtClean="0"/>
              <a:t>”Мудра</a:t>
            </a:r>
            <a:r>
              <a:rPr lang="uk-UA" sz="2800" b="1" dirty="0" smtClean="0"/>
              <a:t>   паляниця ”)</a:t>
            </a:r>
          </a:p>
          <a:p>
            <a:pPr lvl="0"/>
            <a:r>
              <a:rPr lang="uk-UA" sz="2800" b="1" dirty="0" smtClean="0"/>
              <a:t> 6.Ти  була  мені наче  мати,</a:t>
            </a:r>
          </a:p>
          <a:p>
            <a:r>
              <a:rPr lang="uk-UA" sz="2800" b="1" dirty="0" smtClean="0"/>
              <a:t>Ти  служила  мені,  як могла … </a:t>
            </a:r>
          </a:p>
          <a:p>
            <a:r>
              <a:rPr lang="uk-UA" sz="2800" b="1" dirty="0" smtClean="0"/>
              <a:t>                                                             (” </a:t>
            </a:r>
            <a:r>
              <a:rPr lang="uk-UA" sz="2800" b="1" dirty="0" err="1" smtClean="0"/>
              <a:t>Хата”</a:t>
            </a:r>
            <a:r>
              <a:rPr lang="uk-UA" sz="2800" b="1" dirty="0" smtClean="0"/>
              <a:t>)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1224136"/>
          </a:xfrm>
        </p:spPr>
        <p:txBody>
          <a:bodyPr/>
          <a:lstStyle/>
          <a:p>
            <a:r>
              <a:rPr lang="uk-UA" sz="6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«Незакінчене речення»</a:t>
            </a:r>
            <a:endParaRPr lang="uk-UA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412776"/>
            <a:ext cx="9289032" cy="6120680"/>
          </a:xfrm>
        </p:spPr>
        <p:txBody>
          <a:bodyPr>
            <a:normAutofit/>
          </a:bodyPr>
          <a:lstStyle/>
          <a:p>
            <a:endParaRPr lang="uk-UA" sz="4400" dirty="0" smtClean="0">
              <a:cs typeface="Times New Roman" pitchFamily="18" charset="0"/>
            </a:endParaRPr>
          </a:p>
          <a:p>
            <a:r>
              <a:rPr lang="uk-UA" sz="5200" dirty="0" smtClean="0">
                <a:cs typeface="Times New Roman" pitchFamily="18" charset="0"/>
              </a:rPr>
              <a:t>«Я  дізнався(дізналась) …»   </a:t>
            </a:r>
          </a:p>
          <a:p>
            <a:endParaRPr lang="uk-UA" sz="5200" dirty="0" smtClean="0"/>
          </a:p>
          <a:p>
            <a:r>
              <a:rPr lang="uk-UA" sz="5200" dirty="0" smtClean="0"/>
              <a:t>«Я можу …»</a:t>
            </a:r>
          </a:p>
          <a:p>
            <a:r>
              <a:rPr lang="uk-UA" sz="44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uk-UA" sz="4400" dirty="0" smtClean="0">
                <a:solidFill>
                  <a:schemeClr val="bg1"/>
                </a:solidFill>
              </a:rPr>
              <a:t> </a:t>
            </a:r>
            <a:endParaRPr lang="ru-RU" sz="4400" dirty="0" smtClean="0">
              <a:solidFill>
                <a:schemeClr val="bg1"/>
              </a:solidFill>
            </a:endParaRPr>
          </a:p>
          <a:p>
            <a:r>
              <a:rPr lang="uk-UA" sz="4400" dirty="0" smtClean="0">
                <a:solidFill>
                  <a:schemeClr val="bg1"/>
                </a:solidFill>
              </a:rPr>
              <a:t>  </a:t>
            </a:r>
            <a:endParaRPr lang="ru-RU" sz="4400" dirty="0" smtClean="0">
              <a:solidFill>
                <a:schemeClr val="bg1"/>
              </a:solidFill>
            </a:endParaRPr>
          </a:p>
          <a:p>
            <a:endParaRPr lang="ru-RU" sz="4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40466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76672"/>
            <a:ext cx="4067944" cy="5688631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000066"/>
                </a:solidFill>
              </a:rPr>
              <a:t>Народився</a:t>
            </a:r>
            <a:r>
              <a:rPr lang="ru-RU" sz="3600" b="1" dirty="0" smtClean="0">
                <a:solidFill>
                  <a:srgbClr val="000066"/>
                </a:solidFill>
              </a:rPr>
              <a:t>  В. Симоненко 1935 року в </a:t>
            </a:r>
            <a:r>
              <a:rPr lang="ru-RU" sz="3600" b="1" dirty="0" err="1" smtClean="0">
                <a:solidFill>
                  <a:srgbClr val="000066"/>
                </a:solidFill>
              </a:rPr>
              <a:t>невеличкому</a:t>
            </a:r>
            <a:r>
              <a:rPr lang="ru-RU" sz="3600" b="1" dirty="0" smtClean="0">
                <a:solidFill>
                  <a:srgbClr val="000066"/>
                </a:solidFill>
              </a:rPr>
              <a:t> </a:t>
            </a:r>
            <a:r>
              <a:rPr lang="ru-RU" sz="3600" b="1" dirty="0" err="1" smtClean="0">
                <a:solidFill>
                  <a:srgbClr val="000066"/>
                </a:solidFill>
              </a:rPr>
              <a:t>селі</a:t>
            </a:r>
            <a:r>
              <a:rPr lang="ru-RU" sz="3600" b="1" dirty="0" smtClean="0">
                <a:solidFill>
                  <a:srgbClr val="000066"/>
                </a:solidFill>
              </a:rPr>
              <a:t> </a:t>
            </a:r>
            <a:r>
              <a:rPr lang="ru-RU" sz="3600" b="1" dirty="0" err="1" smtClean="0">
                <a:solidFill>
                  <a:srgbClr val="000066"/>
                </a:solidFill>
              </a:rPr>
              <a:t>Біївці</a:t>
            </a:r>
            <a:r>
              <a:rPr lang="ru-RU" sz="3600" b="1" dirty="0" smtClean="0">
                <a:solidFill>
                  <a:srgbClr val="000066"/>
                </a:solidFill>
              </a:rPr>
              <a:t> </a:t>
            </a:r>
            <a:r>
              <a:rPr lang="ru-RU" sz="3600" b="1" dirty="0" err="1" smtClean="0">
                <a:solidFill>
                  <a:srgbClr val="000066"/>
                </a:solidFill>
              </a:rPr>
              <a:t>Лубенського</a:t>
            </a:r>
            <a:r>
              <a:rPr lang="ru-RU" sz="3600" b="1" dirty="0" smtClean="0">
                <a:solidFill>
                  <a:srgbClr val="000066"/>
                </a:solidFill>
              </a:rPr>
              <a:t> району на </a:t>
            </a:r>
            <a:r>
              <a:rPr lang="ru-RU" sz="3600" b="1" dirty="0" err="1" smtClean="0">
                <a:solidFill>
                  <a:srgbClr val="000066"/>
                </a:solidFill>
              </a:rPr>
              <a:t>Полтавщині</a:t>
            </a:r>
            <a:r>
              <a:rPr lang="ru-RU" sz="3600" b="1" dirty="0" smtClean="0">
                <a:solidFill>
                  <a:srgbClr val="000066"/>
                </a:solidFill>
              </a:rPr>
              <a:t> в </a:t>
            </a:r>
            <a:r>
              <a:rPr lang="ru-RU" sz="3600" b="1" dirty="0" err="1" smtClean="0">
                <a:solidFill>
                  <a:srgbClr val="000066"/>
                </a:solidFill>
              </a:rPr>
              <a:t>сім’ї</a:t>
            </a:r>
            <a:r>
              <a:rPr lang="ru-RU" sz="3600" b="1" dirty="0" smtClean="0">
                <a:solidFill>
                  <a:srgbClr val="000066"/>
                </a:solidFill>
              </a:rPr>
              <a:t> </a:t>
            </a:r>
            <a:r>
              <a:rPr lang="ru-RU" sz="3600" b="1" dirty="0" err="1" smtClean="0">
                <a:solidFill>
                  <a:srgbClr val="000066"/>
                </a:solidFill>
              </a:rPr>
              <a:t>колгоспників</a:t>
            </a:r>
            <a:r>
              <a:rPr lang="ru-RU" sz="3600" b="1" dirty="0" smtClean="0">
                <a:solidFill>
                  <a:srgbClr val="000066"/>
                </a:solidFill>
              </a:rPr>
              <a:t>.</a:t>
            </a:r>
            <a:endParaRPr lang="uk-UA" sz="3600" b="1" dirty="0"/>
          </a:p>
        </p:txBody>
      </p:sp>
      <p:pic>
        <p:nvPicPr>
          <p:cNvPr id="7" name="Содержимое 4" descr="index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052736"/>
            <a:ext cx="4341336" cy="3775075"/>
          </a:xfrm>
        </p:spPr>
      </p:pic>
    </p:spTree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76672"/>
            <a:ext cx="3744416" cy="194421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800" dirty="0" smtClean="0">
                <a:solidFill>
                  <a:schemeClr val="bg1"/>
                </a:solidFill>
              </a:rPr>
              <a:t/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dirty="0" smtClean="0">
                <a:solidFill>
                  <a:schemeClr val="bg1"/>
                </a:solidFill>
              </a:rPr>
              <a:t/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dirty="0" smtClean="0">
                <a:solidFill>
                  <a:schemeClr val="bg1"/>
                </a:solidFill>
              </a:rPr>
              <a:t/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dirty="0" smtClean="0">
                <a:solidFill>
                  <a:schemeClr val="bg1"/>
                </a:solidFill>
              </a:rPr>
              <a:t>         Рідна мати</a:t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i="1" dirty="0" smtClean="0">
                <a:solidFill>
                  <a:schemeClr val="bg1"/>
                </a:solidFill>
                <a:latin typeface="Bookman Old Style" pitchFamily="18" charset="0"/>
              </a:rPr>
              <a:t>Ганна Трохимівна  Щербань</a:t>
            </a:r>
            <a:r>
              <a:rPr lang="ru-RU" sz="3600" i="1" dirty="0" smtClean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sz="3600" i="1" dirty="0" smtClean="0">
                <a:solidFill>
                  <a:schemeClr val="bg1"/>
                </a:solidFill>
                <a:latin typeface="Bookman Old Style" pitchFamily="18" charset="0"/>
              </a:rPr>
            </a:br>
            <a:endParaRPr lang="uk-UA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717032"/>
            <a:ext cx="3249560" cy="273630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sz="3200" b="1" dirty="0" smtClean="0">
                <a:solidFill>
                  <a:schemeClr val="bg1"/>
                </a:solidFill>
              </a:rPr>
              <a:t>Рідна  хата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3200" b="1" i="1" dirty="0" err="1" smtClean="0">
                <a:solidFill>
                  <a:schemeClr val="bg1"/>
                </a:solidFill>
                <a:latin typeface="Bookman Old Style" pitchFamily="18" charset="0"/>
              </a:rPr>
              <a:t>с.Біївці</a:t>
            </a:r>
            <a:r>
              <a:rPr lang="uk-UA" sz="3200" b="1" i="1" dirty="0" smtClean="0">
                <a:solidFill>
                  <a:schemeClr val="bg1"/>
                </a:solidFill>
                <a:latin typeface="Bookman Old Style" pitchFamily="18" charset="0"/>
              </a:rPr>
              <a:t> на Полтавщині</a:t>
            </a:r>
            <a:endParaRPr lang="uk-UA" sz="3200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115888"/>
            <a:ext cx="4989882" cy="374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939938"/>
            <a:ext cx="3305869" cy="469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46768" cy="2204864"/>
          </a:xfrm>
        </p:spPr>
        <p:txBody>
          <a:bodyPr/>
          <a:lstStyle/>
          <a:p>
            <a: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  <a:t>            </a:t>
            </a:r>
            <a:b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</a:br>
            <a: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  <a:t/>
            </a:r>
            <a:b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</a:br>
            <a: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  <a:t/>
            </a:r>
            <a:b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</a:br>
            <a: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  <a:t/>
            </a:r>
            <a:b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</a:br>
            <a: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  <a:t/>
            </a:r>
            <a:b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</a:br>
            <a: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  <a:t/>
            </a:r>
            <a:b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</a:br>
            <a:r>
              <a:rPr lang="ru-RU" sz="4000" kern="10" dirty="0" smtClean="0">
                <a:ln w="9525">
                  <a:round/>
                  <a:headEnd/>
                  <a:tailEnd/>
                </a:ln>
                <a:solidFill>
                  <a:schemeClr val="tx1"/>
                </a:solidFill>
                <a:latin typeface="Arial"/>
                <a:cs typeface="Arial"/>
              </a:rPr>
              <a:t>            </a:t>
            </a:r>
            <a:r>
              <a:rPr lang="ru-RU" sz="6000" kern="10" dirty="0" smtClean="0">
                <a:ln w="9525">
                  <a:round/>
                  <a:headEnd/>
                  <a:tailEnd/>
                </a:ln>
                <a:solidFill>
                  <a:srgbClr val="663300"/>
                </a:solidFill>
                <a:latin typeface="Arial"/>
                <a:cs typeface="Arial"/>
              </a:rPr>
              <a:t/>
            </a:r>
            <a:br>
              <a:rPr lang="ru-RU" sz="6000" kern="10" dirty="0" smtClean="0">
                <a:ln w="9525">
                  <a:round/>
                  <a:headEnd/>
                  <a:tailEnd/>
                </a:ln>
                <a:solidFill>
                  <a:srgbClr val="663300"/>
                </a:solidFill>
                <a:latin typeface="Arial"/>
                <a:cs typeface="Arial"/>
              </a:rPr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60648"/>
            <a:ext cx="8483280" cy="6597352"/>
          </a:xfrm>
        </p:spPr>
        <p:txBody>
          <a:bodyPr>
            <a:normAutofit lnSpcReduction="10000"/>
          </a:bodyPr>
          <a:lstStyle/>
          <a:p>
            <a:r>
              <a:rPr lang="ru-RU" sz="2800" b="1" kern="10" dirty="0" smtClean="0">
                <a:ln w="9525">
                  <a:round/>
                  <a:headEnd/>
                  <a:tailEnd/>
                </a:ln>
                <a:latin typeface="Arial"/>
                <a:cs typeface="Arial"/>
              </a:rPr>
              <a:t>                             </a:t>
            </a:r>
            <a:r>
              <a:rPr lang="ru-RU" sz="2800" b="1" kern="10" dirty="0" err="1" smtClean="0">
                <a:ln w="9525">
                  <a:round/>
                  <a:headEnd/>
                  <a:tailEnd/>
                </a:ln>
                <a:latin typeface="Arial"/>
                <a:cs typeface="Arial"/>
              </a:rPr>
              <a:t>Заочна</a:t>
            </a:r>
            <a:r>
              <a:rPr lang="ru-RU" sz="2800" b="1" kern="10" dirty="0" smtClean="0">
                <a:ln w="9525">
                  <a:round/>
                  <a:headEnd/>
                  <a:tailEnd/>
                </a:ln>
                <a:latin typeface="Arial"/>
                <a:cs typeface="Arial"/>
              </a:rPr>
              <a:t> </a:t>
            </a:r>
            <a:r>
              <a:rPr lang="ru-RU" sz="2800" b="1" kern="10" dirty="0" err="1" smtClean="0">
                <a:ln w="9525">
                  <a:round/>
                  <a:headEnd/>
                  <a:tailEnd/>
                </a:ln>
                <a:latin typeface="Arial"/>
                <a:cs typeface="Arial"/>
              </a:rPr>
              <a:t>екскурсія</a:t>
            </a:r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r>
              <a:rPr lang="ru-RU" sz="2800" b="1" kern="10" dirty="0" smtClean="0">
                <a:ln w="9525">
                  <a:round/>
                  <a:headEnd/>
                  <a:tailEnd/>
                </a:ln>
                <a:latin typeface="Arial"/>
                <a:cs typeface="Arial"/>
              </a:rPr>
              <a:t>                      в музей Василя </a:t>
            </a:r>
            <a:r>
              <a:rPr lang="ru-RU" sz="2800" b="1" kern="10" dirty="0" err="1" smtClean="0">
                <a:ln w="9525">
                  <a:round/>
                  <a:headEnd/>
                  <a:tailEnd/>
                </a:ln>
                <a:latin typeface="Arial"/>
                <a:cs typeface="Arial"/>
              </a:rPr>
              <a:t>Симоненка</a:t>
            </a:r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r>
              <a:rPr lang="uk-UA" sz="3200" b="1" dirty="0" smtClean="0">
                <a:latin typeface="Monotype Corsiva" pitchFamily="66" charset="0"/>
              </a:rPr>
              <a:t>          Музей створений при </a:t>
            </a:r>
            <a:r>
              <a:rPr lang="uk-UA" sz="3200" b="1" dirty="0" err="1" smtClean="0">
                <a:latin typeface="Monotype Corsiva" pitchFamily="66" charset="0"/>
              </a:rPr>
              <a:t>Тарандинцівській</a:t>
            </a:r>
            <a:endParaRPr lang="uk-UA" sz="3200" b="1" dirty="0" smtClean="0">
              <a:latin typeface="Monotype Corsiva" pitchFamily="66" charset="0"/>
            </a:endParaRPr>
          </a:p>
          <a:p>
            <a:r>
              <a:rPr lang="uk-UA" sz="3200" b="1" dirty="0" smtClean="0">
                <a:latin typeface="Monotype Corsiva" pitchFamily="66" charset="0"/>
              </a:rPr>
              <a:t>             загальноосвітній школі І-ІІІ ступенів</a:t>
            </a:r>
          </a:p>
          <a:p>
            <a:r>
              <a:rPr lang="uk-UA" sz="3200" b="1" dirty="0" smtClean="0">
                <a:latin typeface="Monotype Corsiva" pitchFamily="66" charset="0"/>
              </a:rPr>
              <a:t>                        імені Василя Симоненка</a:t>
            </a:r>
            <a:endParaRPr lang="ru-RU" sz="3200" b="1" dirty="0" smtClean="0">
              <a:latin typeface="Monotype Corsiva" pitchFamily="66" charset="0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ru-RU" sz="2800" b="1" kern="10" dirty="0" smtClean="0">
              <a:ln w="9525">
                <a:round/>
                <a:headEnd/>
                <a:tailEnd/>
              </a:ln>
              <a:latin typeface="Arial"/>
              <a:cs typeface="Arial"/>
            </a:endParaRPr>
          </a:p>
          <a:p>
            <a:endParaRPr lang="uk-UA" dirty="0"/>
          </a:p>
        </p:txBody>
      </p:sp>
      <p:pic>
        <p:nvPicPr>
          <p:cNvPr id="4" name="Picture 4" descr="Изображение 194"/>
          <p:cNvPicPr>
            <a:picLocks noChangeAspect="1" noChangeArrowheads="1"/>
          </p:cNvPicPr>
          <p:nvPr/>
        </p:nvPicPr>
        <p:blipFill>
          <a:blip r:embed="rId3" cstate="print">
            <a:lum bright="24000" contrast="54000"/>
          </a:blip>
          <a:stretch>
            <a:fillRect/>
          </a:stretch>
        </p:blipFill>
        <p:spPr>
          <a:xfrm>
            <a:off x="1331640" y="1196752"/>
            <a:ext cx="7103182" cy="4392488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051232" cy="2418544"/>
          </a:xfrm>
        </p:spPr>
        <p:txBody>
          <a:bodyPr/>
          <a:lstStyle/>
          <a:p>
            <a: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  <a:t>           Школа, у якій навчався Симоненко,</a:t>
            </a:r>
            <a:b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  <a:t>          не збереглася. Зараз на її місці нова -</a:t>
            </a:r>
            <a:b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  <a:t>                             </a:t>
            </a:r>
            <a:r>
              <a:rPr lang="uk-UA" sz="3200" i="1" dirty="0" err="1" smtClean="0">
                <a:solidFill>
                  <a:schemeClr val="tx2">
                    <a:satMod val="130000"/>
                  </a:schemeClr>
                </a:solidFill>
              </a:rPr>
              <a:t>Тарандинцівська</a:t>
            </a:r>
            <a: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  <a:t>           загальноосвітня школа І-ІІІ ступенів </a:t>
            </a:r>
            <a:b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3200" i="1" dirty="0" smtClean="0">
                <a:solidFill>
                  <a:schemeClr val="tx2">
                    <a:satMod val="130000"/>
                  </a:schemeClr>
                </a:solidFill>
              </a:rPr>
              <a:t>                      імені Василя Симоненка</a:t>
            </a:r>
            <a:endParaRPr lang="uk-UA" sz="32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40352" y="2704664"/>
            <a:ext cx="562400" cy="150971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Picture 4" descr="Изображение 19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4000" contrast="54000"/>
          </a:blip>
          <a:stretch>
            <a:fillRect/>
          </a:stretch>
        </p:blipFill>
        <p:spPr>
          <a:xfrm>
            <a:off x="2000250" y="2643188"/>
            <a:ext cx="5280025" cy="39592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08912" cy="1152128"/>
          </a:xfrm>
        </p:spPr>
        <p:txBody>
          <a:bodyPr/>
          <a:lstStyle/>
          <a:p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     </a:t>
            </a:r>
            <a:r>
              <a:rPr lang="uk-UA" sz="3600" dirty="0" smtClean="0">
                <a:solidFill>
                  <a:schemeClr val="tx2">
                    <a:satMod val="130000"/>
                  </a:schemeClr>
                </a:solidFill>
              </a:rPr>
              <a:t>Парта, за якою у </a:t>
            </a:r>
            <a:r>
              <a:rPr lang="uk-UA" sz="3600" dirty="0" err="1" smtClean="0">
                <a:solidFill>
                  <a:schemeClr val="tx2">
                    <a:satMod val="130000"/>
                  </a:schemeClr>
                </a:solidFill>
              </a:rPr>
              <a:t>Тарандинцівській</a:t>
            </a:r>
            <a:r>
              <a:rPr lang="uk-UA" sz="3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br>
              <a:rPr lang="uk-UA" sz="36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3600" dirty="0" smtClean="0">
                <a:solidFill>
                  <a:schemeClr val="tx2">
                    <a:satMod val="130000"/>
                  </a:schemeClr>
                </a:solidFill>
              </a:rPr>
              <a:t>    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     </a:t>
            </a:r>
            <a:r>
              <a:rPr lang="uk-UA" sz="3600" dirty="0" smtClean="0">
                <a:solidFill>
                  <a:schemeClr val="tx2">
                    <a:satMod val="130000"/>
                  </a:schemeClr>
                </a:solidFill>
              </a:rPr>
              <a:t>школі навчався майбутній поет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  </a:t>
            </a:r>
            <a:endParaRPr lang="uk-UA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Изображение 207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971600" y="1772816"/>
            <a:ext cx="6983413" cy="476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720080"/>
          </a:xfrm>
        </p:spPr>
        <p:txBody>
          <a:bodyPr/>
          <a:lstStyle/>
          <a:p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      </a:t>
            </a:r>
            <a:r>
              <a:rPr lang="uk-UA" sz="44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>Свідоцтво про закінчення школи</a:t>
            </a:r>
            <a:endParaRPr lang="uk-UA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13" descr="Изображение 208"/>
          <p:cNvPicPr>
            <a:picLocks noChangeAspect="1" noChangeArrowheads="1"/>
          </p:cNvPicPr>
          <p:nvPr/>
        </p:nvPicPr>
        <p:blipFill>
          <a:blip r:embed="rId2" cstate="print">
            <a:lum bright="-30000" contrast="54000"/>
          </a:blip>
          <a:srcRect l="8934" t="4916" r="3581" b="4881"/>
          <a:stretch>
            <a:fillRect/>
          </a:stretch>
        </p:blipFill>
        <p:spPr bwMode="auto">
          <a:xfrm>
            <a:off x="2500313" y="1285875"/>
            <a:ext cx="4392612" cy="5400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5877272"/>
            <a:ext cx="8280920" cy="648072"/>
          </a:xfrm>
        </p:spPr>
        <p:txBody>
          <a:bodyPr>
            <a:normAutofit lnSpcReduction="10000"/>
          </a:bodyPr>
          <a:lstStyle/>
          <a:p>
            <a:r>
              <a:rPr lang="uk-UA" sz="40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Вишита сорочка Василя Симоненка</a:t>
            </a:r>
          </a:p>
          <a:p>
            <a:endParaRPr lang="uk-UA" sz="4000" dirty="0"/>
          </a:p>
        </p:txBody>
      </p:sp>
      <p:pic>
        <p:nvPicPr>
          <p:cNvPr id="4" name="Picture 4" descr="Музей Симоненка 017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8131" r="13014"/>
          <a:stretch>
            <a:fillRect/>
          </a:stretch>
        </p:blipFill>
        <p:spPr bwMode="auto">
          <a:xfrm>
            <a:off x="2285984" y="571480"/>
            <a:ext cx="4824413" cy="5184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4" descr="Изображение 236"/>
          <p:cNvPicPr>
            <a:picLocks noChangeAspect="1" noChangeArrowheads="1"/>
          </p:cNvPicPr>
          <p:nvPr/>
        </p:nvPicPr>
        <p:blipFill>
          <a:blip r:embed="rId2" cstate="print">
            <a:lum bright="6000" contrast="48000"/>
          </a:blip>
          <a:srcRect t="2190"/>
          <a:stretch>
            <a:fillRect/>
          </a:stretch>
        </p:blipFill>
        <p:spPr bwMode="auto">
          <a:xfrm>
            <a:off x="2143125" y="0"/>
            <a:ext cx="5170995" cy="666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485</TotalTime>
  <Words>381</Words>
  <Application>Microsoft Office PowerPoint</Application>
  <PresentationFormat>Экран (4:3)</PresentationFormat>
  <Paragraphs>88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Стежками  творчості   В. Симоненка</vt:lpstr>
      <vt:lpstr>Презентация PowerPoint</vt:lpstr>
      <vt:lpstr>            Рідна мати Ганна Трохимівна  Щербань </vt:lpstr>
      <vt:lpstr>                               </vt:lpstr>
      <vt:lpstr>           Школа, у якій навчався Симоненко,           не збереглася. Зараз на її місці нова -                              Тарандинцівська            загальноосвітня школа І-ІІІ ступенів                        імені Василя Симоненка</vt:lpstr>
      <vt:lpstr>      Парта, за якою у Тарандинцівській            школі навчався майбутній поет  </vt:lpstr>
      <vt:lpstr>      Свідоцтво про закінчення школи</vt:lpstr>
      <vt:lpstr>Презентация PowerPoint</vt:lpstr>
      <vt:lpstr>Презентация PowerPoint</vt:lpstr>
      <vt:lpstr>Презентация PowerPoint</vt:lpstr>
      <vt:lpstr>Писати вірші почав ще в студентські роки,але  за його життя вийшли лише збірки поезій "Тиша і грім" (1962) і казка "Цар Плаксій і Лоскотон" (1963)</vt:lpstr>
      <vt:lpstr> Василь  Симоненко помер у ніч з 13 на 14 грудня  1963 року у Черкасах. Тут він похований на  міському цвинтарі. На його могилі  встановлено пам΄ятник роботи скульптора Станіслава Грабовського. У музеї знаходиться бюст Симоненка, створений цим же скульптором. </vt:lpstr>
      <vt:lpstr>Пам’ятник Василю  Симоненку    у Черкасах</vt:lpstr>
      <vt:lpstr>“Лебеді   материнства”</vt:lpstr>
      <vt:lpstr>Презентация PowerPoint</vt:lpstr>
      <vt:lpstr>Презентация PowerPoint</vt:lpstr>
      <vt:lpstr>Презентация PowerPoint</vt:lpstr>
      <vt:lpstr>«Незакінчене речення»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 позакласного  читання 4 клас  </dc:title>
  <cp:lastModifiedBy>Home</cp:lastModifiedBy>
  <cp:revision>52</cp:revision>
  <dcterms:modified xsi:type="dcterms:W3CDTF">2017-07-18T12:00:05Z</dcterms:modified>
</cp:coreProperties>
</file>