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96" r:id="rId3"/>
    <p:sldId id="290" r:id="rId4"/>
    <p:sldId id="297" r:id="rId5"/>
    <p:sldId id="298" r:id="rId6"/>
    <p:sldId id="258" r:id="rId7"/>
    <p:sldId id="265" r:id="rId8"/>
    <p:sldId id="259" r:id="rId9"/>
    <p:sldId id="261" r:id="rId10"/>
    <p:sldId id="263" r:id="rId11"/>
    <p:sldId id="267" r:id="rId12"/>
    <p:sldId id="269" r:id="rId13"/>
    <p:sldId id="270" r:id="rId14"/>
    <p:sldId id="268" r:id="rId15"/>
    <p:sldId id="299" r:id="rId16"/>
    <p:sldId id="281" r:id="rId17"/>
    <p:sldId id="300" r:id="rId18"/>
    <p:sldId id="275" r:id="rId19"/>
    <p:sldId id="289" r:id="rId20"/>
    <p:sldId id="301" r:id="rId21"/>
    <p:sldId id="292" r:id="rId22"/>
    <p:sldId id="302" r:id="rId23"/>
    <p:sldId id="303" r:id="rId24"/>
    <p:sldId id="278" r:id="rId25"/>
    <p:sldId id="308" r:id="rId26"/>
    <p:sldId id="305" r:id="rId27"/>
    <p:sldId id="306" r:id="rId28"/>
    <p:sldId id="304" r:id="rId29"/>
    <p:sldId id="280" r:id="rId30"/>
    <p:sldId id="307" r:id="rId31"/>
    <p:sldId id="293" r:id="rId32"/>
    <p:sldId id="27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9B3C-3ADF-4780-BBBD-9B749E4D807C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D8E8-F578-4A02-B9D6-B54CDCD38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9B3C-3ADF-4780-BBBD-9B749E4D807C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D8E8-F578-4A02-B9D6-B54CDCD38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9B3C-3ADF-4780-BBBD-9B749E4D807C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D8E8-F578-4A02-B9D6-B54CDCD38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9B3C-3ADF-4780-BBBD-9B749E4D807C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D8E8-F578-4A02-B9D6-B54CDCD38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9B3C-3ADF-4780-BBBD-9B749E4D807C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D8E8-F578-4A02-B9D6-B54CDCD38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9B3C-3ADF-4780-BBBD-9B749E4D807C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D8E8-F578-4A02-B9D6-B54CDCD38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9B3C-3ADF-4780-BBBD-9B749E4D807C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D8E8-F578-4A02-B9D6-B54CDCD38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9B3C-3ADF-4780-BBBD-9B749E4D807C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D8E8-F578-4A02-B9D6-B54CDCD38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9B3C-3ADF-4780-BBBD-9B749E4D807C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D8E8-F578-4A02-B9D6-B54CDCD38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9B3C-3ADF-4780-BBBD-9B749E4D807C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D8E8-F578-4A02-B9D6-B54CDCD38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29B3C-3ADF-4780-BBBD-9B749E4D807C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9D8E8-F578-4A02-B9D6-B54CDCD38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29B3C-3ADF-4780-BBBD-9B749E4D807C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9D8E8-F578-4A02-B9D6-B54CDCD3885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package" Target="../embeddings/______Microsoft_Office_PowerPoint5.sld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package" Target="../embeddings/______Microsoft_Office_PowerPoint6.sld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package" Target="../embeddings/______Microsoft_Office_PowerPoint7.sld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package" Target="../embeddings/______Microsoft_Office_PowerPoint8.sld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9.sld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8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audio" Target="../media/audio3.wav"/><Relationship Id="rId7" Type="http://schemas.openxmlformats.org/officeDocument/2006/relationships/image" Target="../media/image1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audio" Target="../media/audio5.wav"/><Relationship Id="rId10" Type="http://schemas.openxmlformats.org/officeDocument/2006/relationships/image" Target="../media/image22.jpeg"/><Relationship Id="rId4" Type="http://schemas.openxmlformats.org/officeDocument/2006/relationships/audio" Target="../media/audio4.wav"/><Relationship Id="rId9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eg"/><Relationship Id="rId4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jpeg"/><Relationship Id="rId5" Type="http://schemas.openxmlformats.org/officeDocument/2006/relationships/package" Target="../embeddings/______Microsoft_Office_PowerPoint1.sldx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package" Target="../embeddings/______Microsoft_Office_PowerPoint2.sld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package" Target="../embeddings/______Microsoft_Office_PowerPoint3.sld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package" Target="../embeddings/______Microsoft_Office_PowerPoint4.sld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857232"/>
            <a:ext cx="592935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FF0000"/>
                </a:solidFill>
                <a:latin typeface="Times New Roman" pitchFamily="18" charset="0"/>
              </a:rPr>
              <a:t>УРОК  З МАТЕМАТИКИ</a:t>
            </a:r>
            <a:r>
              <a:rPr lang="uk-UA" sz="2400" b="1" i="1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uk-UA" sz="2400" b="1" i="1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</a:rPr>
              <a:t>( за Ф.М.</a:t>
            </a:r>
            <a:r>
              <a:rPr lang="uk-UA" sz="2000" b="1" i="1" dirty="0" err="1" smtClean="0">
                <a:solidFill>
                  <a:srgbClr val="002060"/>
                </a:solidFill>
                <a:latin typeface="Times New Roman" pitchFamily="18" charset="0"/>
              </a:rPr>
              <a:t>Рівкінд</a:t>
            </a:r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</a:rPr>
              <a:t>, Л.В.</a:t>
            </a:r>
            <a:r>
              <a:rPr lang="uk-UA" sz="2000" b="1" i="1" dirty="0" err="1" smtClean="0">
                <a:solidFill>
                  <a:srgbClr val="002060"/>
                </a:solidFill>
                <a:latin typeface="Times New Roman" pitchFamily="18" charset="0"/>
              </a:rPr>
              <a:t>Оляницька</a:t>
            </a:r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</a:rPr>
              <a:t>)</a:t>
            </a:r>
            <a:r>
              <a:rPr lang="uk-UA" sz="2400" b="1" i="1" dirty="0" smtClean="0">
                <a:solidFill>
                  <a:srgbClr val="FF0000"/>
                </a:solidFill>
                <a:latin typeface="Times New Roman" pitchFamily="18" charset="0"/>
              </a:rPr>
              <a:t/>
            </a:r>
            <a:br>
              <a:rPr lang="uk-UA" sz="2400" b="1" i="1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uk-UA" sz="5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</a:rPr>
              <a:t>2 клас</a:t>
            </a:r>
            <a:r>
              <a:rPr lang="en-US" sz="5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en-US" sz="5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uk-UA" sz="4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</a:rPr>
              <a:t/>
            </a:r>
            <a:br>
              <a:rPr lang="uk-UA" sz="44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</a:rPr>
            </a:br>
            <a:r>
              <a:rPr lang="uk-UA" sz="36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</a:rPr>
              <a:t>(№№228-236)</a:t>
            </a:r>
            <a:r>
              <a:rPr lang="uk-UA" sz="4400" b="1" i="1" dirty="0" smtClean="0">
                <a:latin typeface="Times New Roman" pitchFamily="18" charset="0"/>
              </a:rPr>
              <a:t/>
            </a:r>
            <a:br>
              <a:rPr lang="uk-UA" sz="4400" b="1" i="1" dirty="0" smtClean="0">
                <a:latin typeface="Times New Roman" pitchFamily="18" charset="0"/>
              </a:rPr>
            </a:br>
            <a:r>
              <a:rPr lang="uk-UA" sz="4400" b="1" i="1" dirty="0" smtClean="0">
                <a:latin typeface="Times New Roman" pitchFamily="18" charset="0"/>
              </a:rPr>
              <a:t/>
            </a:r>
            <a:br>
              <a:rPr lang="uk-UA" sz="4400" b="1" i="1" dirty="0" smtClean="0">
                <a:latin typeface="Times New Roman" pitchFamily="18" charset="0"/>
              </a:rPr>
            </a:br>
            <a:r>
              <a:rPr lang="uk-UA" sz="2400" b="1" i="1" dirty="0" smtClean="0">
                <a:latin typeface="Times New Roman" pitchFamily="18" charset="0"/>
              </a:rPr>
              <a:t>Підготувала вчитель </a:t>
            </a:r>
            <a:r>
              <a:rPr lang="en-US" sz="2400" b="1" i="1" dirty="0" smtClean="0">
                <a:latin typeface="Times New Roman" pitchFamily="18" charset="0"/>
              </a:rPr>
              <a:t>                        </a:t>
            </a:r>
            <a:r>
              <a:rPr lang="uk-UA" sz="2400" b="1" i="1" dirty="0" smtClean="0">
                <a:latin typeface="Times New Roman" pitchFamily="18" charset="0"/>
              </a:rPr>
              <a:t>Білоцерківської школи І-ІІІ ступенів №22</a:t>
            </a:r>
            <a:br>
              <a:rPr lang="uk-UA" sz="2400" b="1" i="1" dirty="0" smtClean="0">
                <a:latin typeface="Times New Roman" pitchFamily="18" charset="0"/>
              </a:rPr>
            </a:br>
            <a:r>
              <a:rPr lang="uk-UA" sz="2800" b="1" i="1" dirty="0" smtClean="0">
                <a:latin typeface="Times New Roman" pitchFamily="18" charset="0"/>
              </a:rPr>
              <a:t>Макарова Ірина Іванівна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2530" name="Слайд" r:id="rId4" imgW="4570378" imgH="3427533" progId="PowerPoint.Slide.12">
              <p:embed/>
            </p:oleObj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00B0F0"/>
                </a:solidFill>
              </a:rPr>
              <a:t>12</a:t>
            </a:r>
            <a:r>
              <a:rPr lang="en-US" sz="6600" b="1" dirty="0" smtClean="0">
                <a:solidFill>
                  <a:srgbClr val="00B0F0"/>
                </a:solidFill>
              </a:rPr>
              <a:t> </a:t>
            </a:r>
            <a:r>
              <a:rPr lang="uk-UA" sz="6600" b="1" dirty="0" smtClean="0">
                <a:solidFill>
                  <a:srgbClr val="00B0F0"/>
                </a:solidFill>
              </a:rPr>
              <a:t>-</a:t>
            </a:r>
            <a:r>
              <a:rPr lang="en-US" sz="6600" b="1" dirty="0" smtClean="0">
                <a:solidFill>
                  <a:srgbClr val="00B0F0"/>
                </a:solidFill>
              </a:rPr>
              <a:t> </a:t>
            </a:r>
            <a:r>
              <a:rPr lang="uk-UA" sz="6600" b="1" dirty="0" smtClean="0">
                <a:solidFill>
                  <a:srgbClr val="00B0F0"/>
                </a:solidFill>
              </a:rPr>
              <a:t>8</a:t>
            </a:r>
            <a:endParaRPr lang="ru-RU" sz="6600" b="1" dirty="0">
              <a:solidFill>
                <a:srgbClr val="00B0F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5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75656" y="2276872"/>
            <a:ext cx="1584176" cy="1590675"/>
          </a:xfrm>
          <a:prstGeom prst="rect">
            <a:avLst/>
          </a:prstGeom>
        </p:spPr>
      </p:pic>
      <p:pic>
        <p:nvPicPr>
          <p:cNvPr id="9" name="Рисунок 8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99992" y="1988840"/>
            <a:ext cx="1584176" cy="1590675"/>
          </a:xfrm>
          <a:prstGeom prst="rect">
            <a:avLst/>
          </a:prstGeom>
        </p:spPr>
      </p:pic>
      <p:pic>
        <p:nvPicPr>
          <p:cNvPr id="10" name="Рисунок 9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555776" y="4005064"/>
            <a:ext cx="1584176" cy="159067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928794" y="2643182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5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00364" y="4214818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6000" b="1" dirty="0" smtClean="0">
                <a:solidFill>
                  <a:srgbClr val="FF0000"/>
                </a:solidFill>
              </a:rPr>
              <a:t>4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00628" y="2285992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8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5" name="Picture 4" descr="C:\Users\Ryslan\Desktop\x_72ba158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53160" y="2576187"/>
            <a:ext cx="3143240" cy="4434213"/>
          </a:xfrm>
          <a:prstGeom prst="rect">
            <a:avLst/>
          </a:prstGeom>
          <a:noFill/>
        </p:spPr>
      </p:pic>
      <p:pic>
        <p:nvPicPr>
          <p:cNvPr id="16" name="Picture 4" descr="C:\Users\Ryslan\Desktop\x_3831e5c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50584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27 -0.06991 C -0.16875 -0.09884 -0.23924 -0.12778 -0.26025 -0.11435 C -0.28125 -0.10093 -0.28716 -0.03241 -0.22448 0.01111 C -0.16181 0.05463 0.03923 0.14444 0.11597 0.14606 C 0.1927 0.14769 0.20451 0.04699 0.23628 0.0206 C 0.26805 -0.00579 0.28871 -0.01227 0.30642 -0.01273 C 0.32413 -0.01319 0.33316 0.00208 0.34218 0.01736 " pathEditMode="relative" ptsTypes="aaaaa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6626" name="Слайд" r:id="rId4" imgW="4570378" imgH="3427533" progId="PowerPoint.Slide.12">
              <p:embed/>
            </p:oleObj>
          </a:graphicData>
        </a:graphic>
      </p:graphicFrame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00B0F0"/>
                </a:solidFill>
              </a:rPr>
              <a:t>15</a:t>
            </a:r>
            <a:r>
              <a:rPr lang="en-US" sz="6600" b="1" dirty="0" smtClean="0">
                <a:solidFill>
                  <a:srgbClr val="00B0F0"/>
                </a:solidFill>
              </a:rPr>
              <a:t> - </a:t>
            </a:r>
            <a:r>
              <a:rPr lang="uk-UA" sz="6600" b="1" dirty="0" smtClean="0">
                <a:solidFill>
                  <a:srgbClr val="00B0F0"/>
                </a:solidFill>
              </a:rPr>
              <a:t>6</a:t>
            </a:r>
            <a:endParaRPr lang="ru-RU" sz="6600" b="1" dirty="0">
              <a:solidFill>
                <a:srgbClr val="00B0F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Рисунок 6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75656" y="2276872"/>
            <a:ext cx="1584176" cy="1590675"/>
          </a:xfrm>
          <a:prstGeom prst="rect">
            <a:avLst/>
          </a:prstGeom>
        </p:spPr>
      </p:pic>
      <p:pic>
        <p:nvPicPr>
          <p:cNvPr id="11" name="Рисунок 10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27984" y="1772816"/>
            <a:ext cx="1584176" cy="1590675"/>
          </a:xfrm>
          <a:prstGeom prst="rect">
            <a:avLst/>
          </a:prstGeom>
        </p:spPr>
      </p:pic>
      <p:pic>
        <p:nvPicPr>
          <p:cNvPr id="12" name="Рисунок 11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07904" y="3933056"/>
            <a:ext cx="1584176" cy="159067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857356" y="2571744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8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14810" y="4286256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7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929190" y="2071678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9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7" name="Picture 4" descr="C:\Users\Ryslan\Desktop\x_72ba158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53160" y="2576187"/>
            <a:ext cx="3143240" cy="4434213"/>
          </a:xfrm>
          <a:prstGeom prst="rect">
            <a:avLst/>
          </a:prstGeom>
          <a:noFill/>
        </p:spPr>
      </p:pic>
      <p:pic>
        <p:nvPicPr>
          <p:cNvPr id="18" name="Picture 4" descr="C:\Users\Ryslan\Desktop\x_3831e5c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50584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948 -0.05394 C -0.13281 -0.05602 -0.16614 -0.05787 -0.19218 -0.04283 C -0.21823 -0.02778 -0.25277 0.00185 -0.25538 0.03657 C -0.25798 0.07129 -0.21024 0.12291 -0.20781 0.16504 C -0.20538 0.20717 -0.27777 0.24097 -0.24114 0.28889 C -0.20451 0.3368 -0.04201 0.46342 0.0125 0.45254 C 0.06702 0.44166 0.06285 0.25139 0.08629 0.22384 C 0.10973 0.19629 0.14184 0.27662 0.15295 0.28727 " pathEditMode="relative" ptsTypes="aaaaaaaA">
                                      <p:cBhvr>
                                        <p:cTn id="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8674" name="Слайд" r:id="rId4" imgW="4570378" imgH="3427533" progId="PowerPoint.Slide.12">
              <p:embed/>
            </p:oleObj>
          </a:graphicData>
        </a:graphic>
      </p:graphicFrame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143000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00B0F0"/>
                </a:solidFill>
              </a:rPr>
              <a:t>9</a:t>
            </a:r>
            <a:r>
              <a:rPr lang="en-US" sz="6600" b="1" dirty="0" smtClean="0">
                <a:solidFill>
                  <a:srgbClr val="00B0F0"/>
                </a:solidFill>
              </a:rPr>
              <a:t> </a:t>
            </a:r>
            <a:r>
              <a:rPr lang="uk-UA" sz="6600" b="1" dirty="0" smtClean="0">
                <a:solidFill>
                  <a:srgbClr val="00B0F0"/>
                </a:solidFill>
              </a:rPr>
              <a:t>+</a:t>
            </a:r>
            <a:r>
              <a:rPr lang="en-US" sz="6600" b="1" dirty="0" smtClean="0">
                <a:solidFill>
                  <a:srgbClr val="00B0F0"/>
                </a:solidFill>
              </a:rPr>
              <a:t> </a:t>
            </a:r>
            <a:r>
              <a:rPr lang="uk-UA" sz="6600" b="1" dirty="0" smtClean="0">
                <a:solidFill>
                  <a:srgbClr val="00B0F0"/>
                </a:solidFill>
              </a:rPr>
              <a:t>3</a:t>
            </a:r>
            <a:endParaRPr lang="ru-RU" sz="6600" b="1" dirty="0">
              <a:solidFill>
                <a:srgbClr val="00B0F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15616" y="2924944"/>
            <a:ext cx="1584176" cy="1590675"/>
          </a:xfrm>
          <a:prstGeom prst="rect">
            <a:avLst/>
          </a:prstGeom>
        </p:spPr>
      </p:pic>
      <p:pic>
        <p:nvPicPr>
          <p:cNvPr id="12" name="Рисунок 11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91880" y="1988840"/>
            <a:ext cx="1584176" cy="1590675"/>
          </a:xfrm>
          <a:prstGeom prst="rect">
            <a:avLst/>
          </a:prstGeom>
        </p:spPr>
      </p:pic>
      <p:pic>
        <p:nvPicPr>
          <p:cNvPr id="13" name="Рисунок 12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347864" y="4077072"/>
            <a:ext cx="1584176" cy="1590675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428728" y="3286124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15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571868" y="4429132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12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86182" y="2285992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13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9" name="Picture 4" descr="C:\Users\Ryslan\Desktop\x_72ba158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53160" y="2576187"/>
            <a:ext cx="3143240" cy="4434213"/>
          </a:xfrm>
          <a:prstGeom prst="rect">
            <a:avLst/>
          </a:prstGeom>
          <a:noFill/>
        </p:spPr>
      </p:pic>
      <p:pic>
        <p:nvPicPr>
          <p:cNvPr id="20" name="Picture 4" descr="C:\Users\Ryslan\Desktop\x_3831e5c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50584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868 -0.07709 C -0.15313 -0.09445 -0.19757 -0.11158 -0.22778 -0.09306 C -0.25799 -0.07454 -0.31719 -0.00996 -0.28976 0.03402 C -0.26233 0.07801 -0.13403 0.16967 -0.06354 0.1706 C 0.00694 0.17152 0.09427 0.10463 0.13298 0.04027 C 0.1717 -0.02408 0.15156 -0.19213 0.16857 -0.21528 C 0.18559 -0.23843 0.22413 -0.11875 0.23524 -0.09931 " pathEditMode="relative" ptsTypes="aaaaaaA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9050" y="0"/>
          <a:ext cx="9124950" cy="6858000"/>
        </p:xfrm>
        <a:graphic>
          <a:graphicData uri="http://schemas.openxmlformats.org/presentationml/2006/ole">
            <p:oleObj spid="_x0000_s29698" name="Слайд" r:id="rId4" imgW="4570378" imgH="3427533" progId="PowerPoint.Slide.12">
              <p:embed/>
            </p:oleObj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00B0F0"/>
                </a:solidFill>
              </a:rPr>
              <a:t>5</a:t>
            </a:r>
            <a:r>
              <a:rPr lang="en-US" sz="6600" b="1" dirty="0" smtClean="0">
                <a:solidFill>
                  <a:srgbClr val="00B0F0"/>
                </a:solidFill>
              </a:rPr>
              <a:t> + </a:t>
            </a:r>
            <a:r>
              <a:rPr lang="uk-UA" sz="6600" b="1" dirty="0" smtClean="0">
                <a:solidFill>
                  <a:srgbClr val="00B0F0"/>
                </a:solidFill>
              </a:rPr>
              <a:t>8</a:t>
            </a:r>
            <a:endParaRPr lang="ru-RU" sz="6600" b="1" dirty="0">
              <a:solidFill>
                <a:srgbClr val="00B0F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75656" y="2276872"/>
            <a:ext cx="1584176" cy="1590675"/>
          </a:xfrm>
          <a:prstGeom prst="rect">
            <a:avLst/>
          </a:prstGeom>
        </p:spPr>
      </p:pic>
      <p:pic>
        <p:nvPicPr>
          <p:cNvPr id="10" name="Рисунок 9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139952" y="1916832"/>
            <a:ext cx="1584176" cy="1590675"/>
          </a:xfrm>
          <a:prstGeom prst="rect">
            <a:avLst/>
          </a:prstGeom>
        </p:spPr>
      </p:pic>
      <p:pic>
        <p:nvPicPr>
          <p:cNvPr id="11" name="Рисунок 10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19872" y="3861048"/>
            <a:ext cx="1584176" cy="159067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714480" y="2571744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12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43306" y="4214818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14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29124" y="2285992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13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7" name="Picture 4" descr="C:\Users\Ryslan\Desktop\x_72ba158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53160" y="2576187"/>
            <a:ext cx="3143240" cy="4434213"/>
          </a:xfrm>
          <a:prstGeom prst="rect">
            <a:avLst/>
          </a:prstGeom>
          <a:noFill/>
        </p:spPr>
      </p:pic>
      <p:pic>
        <p:nvPicPr>
          <p:cNvPr id="18" name="Picture 4" descr="C:\Users\Ryslan\Desktop\x_3831e5c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50584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819 -0.06829 C -0.18837 -0.09282 -0.28819 -0.11736 -0.3441 -0.08912 C -0.4 -0.06088 -0.43681 0.0294 -0.42396 0.10139 C -0.41111 0.17338 -0.34462 0.30394 -0.26684 0.34282 C -0.18906 0.38171 -0.02708 0.37523 0.04271 0.33472 C 0.11233 0.29421 0.12969 0.12384 0.15226 0.09977 C 0.17465 0.07569 0.17309 0.17523 0.17726 0.19028 " pathEditMode="relative" ptsTypes="aaaaa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7650" name="Слайд" r:id="rId3" imgW="4570378" imgH="3427533" progId="PowerPoint.Slide.12">
              <p:embed/>
            </p:oleObj>
          </a:graphicData>
        </a:graphic>
      </p:graphicFrame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 rot="20275378">
            <a:off x="1380283" y="1835351"/>
            <a:ext cx="7772400" cy="1470025"/>
          </a:xfrm>
        </p:spPr>
        <p:txBody>
          <a:bodyPr>
            <a:normAutofit/>
          </a:bodyPr>
          <a:lstStyle/>
          <a:p>
            <a:r>
              <a:rPr lang="uk-UA" sz="7200" b="1" dirty="0" smtClean="0">
                <a:solidFill>
                  <a:srgbClr val="FF0000"/>
                </a:solidFill>
                <a:latin typeface="Comic Sans MS" pitchFamily="66" charset="0"/>
              </a:rPr>
              <a:t>Молодці!</a:t>
            </a:r>
            <a:endParaRPr lang="ru-RU" sz="7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7" name="Picture 4" descr="C:\Users\Ryslan\Desktop\x_72ba158c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53160" y="2576187"/>
            <a:ext cx="3143240" cy="4434213"/>
          </a:xfrm>
          <a:prstGeom prst="rect">
            <a:avLst/>
          </a:prstGeom>
          <a:noFill/>
        </p:spPr>
      </p:pic>
      <p:pic>
        <p:nvPicPr>
          <p:cNvPr id="8" name="Picture 5" descr="C:\Users\Ryslan\Desktop\svetofor_v_kepke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857232"/>
            <a:ext cx="2071702" cy="450059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571868" y="785794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7411" name="Line 7"/>
          <p:cNvSpPr>
            <a:spLocks noChangeShapeType="1"/>
          </p:cNvSpPr>
          <p:nvPr/>
        </p:nvSpPr>
        <p:spPr bwMode="auto">
          <a:xfrm>
            <a:off x="5781668" y="3376594"/>
            <a:ext cx="1905000" cy="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2" name="Line 8"/>
          <p:cNvSpPr>
            <a:spLocks noChangeShapeType="1"/>
          </p:cNvSpPr>
          <p:nvPr/>
        </p:nvSpPr>
        <p:spPr bwMode="auto">
          <a:xfrm flipH="1">
            <a:off x="7153268" y="1319194"/>
            <a:ext cx="1143000" cy="41910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3" name="Line 6"/>
          <p:cNvSpPr>
            <a:spLocks noChangeShapeType="1"/>
          </p:cNvSpPr>
          <p:nvPr/>
        </p:nvSpPr>
        <p:spPr bwMode="auto">
          <a:xfrm flipH="1">
            <a:off x="5781668" y="785794"/>
            <a:ext cx="838200" cy="25908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4" name="Oval 3"/>
          <p:cNvSpPr>
            <a:spLocks noChangeArrowheads="1"/>
          </p:cNvSpPr>
          <p:nvPr/>
        </p:nvSpPr>
        <p:spPr bwMode="auto">
          <a:xfrm>
            <a:off x="6543668" y="785794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7415" name="Oval 9"/>
          <p:cNvSpPr>
            <a:spLocks noChangeArrowheads="1"/>
          </p:cNvSpPr>
          <p:nvPr/>
        </p:nvSpPr>
        <p:spPr bwMode="auto">
          <a:xfrm>
            <a:off x="8220068" y="1242994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5759443" y="-487381"/>
            <a:ext cx="3873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71472" y="2143116"/>
            <a:ext cx="3786188" cy="2124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44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Пропиши </a:t>
            </a:r>
            <a:br>
              <a:rPr lang="ru-RU" sz="44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4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красиво </a:t>
            </a:r>
            <a:r>
              <a:rPr lang="ru-RU" sz="4400" b="1" i="1" dirty="0" err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і</a:t>
            </a:r>
            <a:r>
              <a:rPr lang="ru-RU" sz="4400" b="1" i="1" dirty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>
              <a:defRPr/>
            </a:pPr>
            <a:r>
              <a:rPr lang="ru-RU" sz="4400" b="1" i="1" dirty="0" err="1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охайно</a:t>
            </a:r>
            <a:r>
              <a:rPr lang="ru-RU" sz="4400" b="1" i="1" dirty="0" smtClean="0">
                <a:solidFill>
                  <a:srgbClr val="33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!</a:t>
            </a:r>
            <a:endParaRPr lang="ru-RU" sz="2800" b="1" i="1" dirty="0">
              <a:solidFill>
                <a:srgbClr val="3333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0.0111 L -0.08542 0.3825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1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42 0.38252 L 0.13125 0.38252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18958 0.07169 L 0.06458 0.68224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" y="3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Результат пошуку зображень за запитом &quot;МУРАШКА НА ПЕШЕХОДНОМ ПЕРЕХОДЕ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8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1500188" y="2214563"/>
            <a:ext cx="6786562" cy="4097337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4000" dirty="0" smtClean="0">
              <a:solidFill>
                <a:srgbClr val="FF5050"/>
              </a:solidFill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r>
              <a:rPr lang="ru-RU" sz="3200" dirty="0" smtClean="0">
                <a:solidFill>
                  <a:srgbClr val="FF5050"/>
                </a:solidFill>
                <a:latin typeface="Comic Sans MS" pitchFamily="66" charset="0"/>
              </a:rPr>
              <a:t> 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57224" y="1214422"/>
            <a:ext cx="807243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4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500562" y="4071942"/>
            <a:ext cx="428625" cy="1588"/>
          </a:xfrm>
          <a:prstGeom prst="line">
            <a:avLst/>
          </a:prstGeom>
          <a:ln w="4762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357686" y="4857760"/>
            <a:ext cx="428625" cy="1588"/>
          </a:xfrm>
          <a:prstGeom prst="line">
            <a:avLst/>
          </a:prstGeom>
          <a:ln w="4762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429256" y="3786190"/>
            <a:ext cx="6864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9м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929190" y="4572008"/>
            <a:ext cx="17732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стільки ж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500694" y="4572008"/>
            <a:ext cx="6687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9м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авая фигурная скобка 19"/>
          <p:cNvSpPr/>
          <p:nvPr/>
        </p:nvSpPr>
        <p:spPr>
          <a:xfrm>
            <a:off x="6572264" y="3571876"/>
            <a:ext cx="357187" cy="1714500"/>
          </a:xfrm>
          <a:prstGeom prst="rightBrace">
            <a:avLst>
              <a:gd name="adj1" fmla="val 0"/>
              <a:gd name="adj2" fmla="val 50000"/>
            </a:avLst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000892" y="3929066"/>
            <a:ext cx="5270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800" dirty="0"/>
              <a:t>?</a:t>
            </a:r>
            <a:endParaRPr lang="ru-RU" sz="4800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071670" y="3786190"/>
            <a:ext cx="19880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Пройшли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857356" y="4572008"/>
            <a:ext cx="249658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Залишилось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C:\Users\Ryslan\Desktop\cuvgpujpc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D:\общее\школа\картинки\думат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3312" y="4740037"/>
            <a:ext cx="1620688" cy="2117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Ryslan\Desktop\2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3" name="Стрелка вправо 12"/>
          <p:cNvSpPr/>
          <p:nvPr/>
        </p:nvSpPr>
        <p:spPr>
          <a:xfrm>
            <a:off x="395536" y="6309320"/>
            <a:ext cx="8748464" cy="54868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Picture 8" descr="C:\Users\Ryslan\Desktop\113_x_larg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2786114" y="4071942"/>
            <a:ext cx="3020510" cy="3061171"/>
          </a:xfrm>
          <a:prstGeom prst="rect">
            <a:avLst/>
          </a:prstGeom>
          <a:noFill/>
        </p:spPr>
      </p:pic>
      <p:pic>
        <p:nvPicPr>
          <p:cNvPr id="17" name="Picture 10" descr="C:\Users\Ryslan\Desktop\3d_tr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501222" y="1500174"/>
            <a:ext cx="2967980" cy="2636912"/>
          </a:xfrm>
          <a:prstGeom prst="rect">
            <a:avLst/>
          </a:prstGeom>
          <a:noFill/>
        </p:spPr>
      </p:pic>
      <p:pic>
        <p:nvPicPr>
          <p:cNvPr id="18" name="Picture 4" descr="C:\Users\Ryslan\Desktop\x_3831e5cb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450584" y="2357430"/>
            <a:ext cx="2450584" cy="18448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566 0.07815 C 0.54201 0.13041 0.83837 0.18289 0.95208 0.11815 C 1.0658 0.05341 0.87257 -0.2282 0.92813 -0.31098 C 0.98368 -0.39375 1.22326 -0.36716 1.28542 -0.37849 C 1.34757 -0.38982 1.29913 -0.37919 1.30122 -0.37849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" y="-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139 -0.02635 C -0.68021 -0.02612 -1.15886 -0.02566 -1.34913 -0.02635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13873E-6 C 0.21042 -0.04902 0.42101 -0.09781 0.48733 0.00439 C 0.55365 0.10659 0.41545 0.51376 0.39844 0.61318 C 0.38142 0.7126 0.38351 0.65641 0.38576 0.60046 " pathEditMode="relative" ptsTypes="aaaA">
                                      <p:cBhvr>
                                        <p:cTn id="1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endParaRPr lang="ru-RU" sz="6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2000240"/>
            <a:ext cx="735811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Додавання і віднімання чисел у межах 20 з переходом через десяток. Периметр квадрата</a:t>
            </a:r>
            <a:endParaRPr lang="ru-RU" sz="36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8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1500166" y="2143116"/>
            <a:ext cx="6786562" cy="4097337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4000" dirty="0" smtClean="0">
              <a:solidFill>
                <a:srgbClr val="FF5050"/>
              </a:solidFill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r>
              <a:rPr lang="ru-RU" sz="3200" dirty="0" smtClean="0">
                <a:solidFill>
                  <a:srgbClr val="FF5050"/>
                </a:solidFill>
                <a:latin typeface="Comic Sans MS" pitchFamily="66" charset="0"/>
              </a:rPr>
              <a:t> 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57224" y="1857364"/>
            <a:ext cx="8072437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Робота з підручником</a:t>
            </a:r>
          </a:p>
          <a:p>
            <a:pPr algn="ctr"/>
            <a:r>
              <a:rPr lang="uk-UA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Задача 233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Результат пошуку зображень за запитом &quot;паркінг це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-1"/>
            <a:ext cx="9144000" cy="6861881"/>
          </a:xfrm>
          <a:prstGeom prst="rect">
            <a:avLst/>
          </a:prstGeom>
          <a:noFill/>
        </p:spPr>
      </p:pic>
      <p:pic>
        <p:nvPicPr>
          <p:cNvPr id="3" name="Picture 2" descr="Результат пошуку зображень за запитом &quot;белый фон диалог зтп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0"/>
            <a:ext cx="4500594" cy="450059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786314" y="285752"/>
            <a:ext cx="40005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Паркінг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 -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це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місце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, де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автомобіль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буде у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безпеці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, під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цілодобовою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охороною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. Машина у 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паркінгу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захищена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від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погодних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сюрпризів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дощу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снігу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та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сонячних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tx2">
                    <a:lumMod val="75000"/>
                  </a:schemeClr>
                </a:solidFill>
              </a:rPr>
              <a:t>променів</a:t>
            </a:r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. 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8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1500188" y="2214563"/>
            <a:ext cx="6786562" cy="4097337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4000" dirty="0" smtClean="0">
              <a:solidFill>
                <a:srgbClr val="FF5050"/>
              </a:solidFill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r>
              <a:rPr lang="ru-RU" sz="3200" dirty="0" smtClean="0">
                <a:solidFill>
                  <a:srgbClr val="FF5050"/>
                </a:solidFill>
                <a:latin typeface="Comic Sans MS" pitchFamily="66" charset="0"/>
              </a:rPr>
              <a:t> 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571736" y="1571612"/>
            <a:ext cx="8072437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5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Було – 13 авт.</a:t>
            </a:r>
          </a:p>
          <a:p>
            <a:r>
              <a:rPr lang="uk-UA" sz="5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Виїхало – 5 авт.</a:t>
            </a:r>
          </a:p>
          <a:p>
            <a:r>
              <a:rPr lang="uk-UA" sz="5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Заїхало – 7 авт.</a:t>
            </a:r>
          </a:p>
          <a:p>
            <a:r>
              <a:rPr lang="uk-UA" sz="54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Стало – ?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8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1500188" y="2214563"/>
            <a:ext cx="6786562" cy="4097337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4000" dirty="0" smtClean="0">
              <a:solidFill>
                <a:srgbClr val="FF5050"/>
              </a:solidFill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r>
              <a:rPr lang="ru-RU" sz="3200" dirty="0" smtClean="0">
                <a:solidFill>
                  <a:srgbClr val="FF5050"/>
                </a:solidFill>
                <a:latin typeface="Comic Sans MS" pitchFamily="66" charset="0"/>
              </a:rPr>
              <a:t> </a:t>
            </a:r>
          </a:p>
          <a:p>
            <a:pPr eaLnBrk="1" hangingPunct="1">
              <a:buFontTx/>
              <a:buNone/>
            </a:pPr>
            <a:endParaRPr lang="ru-RU" dirty="0" smtClean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928630" y="1428736"/>
            <a:ext cx="821537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1)13-5=8(авт.) - залишилось</a:t>
            </a:r>
          </a:p>
          <a:p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2)8+7=15(авт.)</a:t>
            </a:r>
          </a:p>
          <a:p>
            <a:pPr algn="ctr"/>
            <a:r>
              <a:rPr lang="uk-UA" sz="4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Вираз:</a:t>
            </a:r>
          </a:p>
          <a:p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13-5+7=15(авт.)</a:t>
            </a:r>
          </a:p>
          <a:p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    Відповідь:стало 15   	автомобілів.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Ольга\Downloads\4962_АЗС.jpg"/>
          <p:cNvPicPr>
            <a:picLocks noChangeAspect="1" noChangeArrowheads="1"/>
          </p:cNvPicPr>
          <p:nvPr/>
        </p:nvPicPr>
        <p:blipFill>
          <a:blip r:embed="rId6" cstate="print"/>
          <a:srcRect l="3125" t="3515" r="3814" b="7443"/>
          <a:stretch>
            <a:fillRect/>
          </a:stretch>
        </p:blipFill>
        <p:spPr bwMode="auto">
          <a:xfrm>
            <a:off x="0" y="-243408"/>
            <a:ext cx="9144000" cy="7101408"/>
          </a:xfrm>
          <a:prstGeom prst="rect">
            <a:avLst/>
          </a:prstGeom>
          <a:noFill/>
        </p:spPr>
      </p:pic>
      <p:grpSp>
        <p:nvGrpSpPr>
          <p:cNvPr id="4" name="Группа 14"/>
          <p:cNvGrpSpPr/>
          <p:nvPr/>
        </p:nvGrpSpPr>
        <p:grpSpPr>
          <a:xfrm>
            <a:off x="539552" y="4365104"/>
            <a:ext cx="3240360" cy="2054399"/>
            <a:chOff x="11124728" y="2564904"/>
            <a:chExt cx="2952328" cy="1550343"/>
          </a:xfrm>
        </p:grpSpPr>
        <p:pic>
          <p:nvPicPr>
            <p:cNvPr id="16" name="Picture 2" descr="C:\Users\Ольга\Downloads\2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1124728" y="2564904"/>
              <a:ext cx="2952328" cy="1550343"/>
            </a:xfrm>
            <a:prstGeom prst="rect">
              <a:avLst/>
            </a:prstGeom>
            <a:noFill/>
          </p:spPr>
        </p:pic>
        <p:sp>
          <p:nvSpPr>
            <p:cNvPr id="17" name="TextBox 16"/>
            <p:cNvSpPr txBox="1"/>
            <p:nvPr/>
          </p:nvSpPr>
          <p:spPr>
            <a:xfrm>
              <a:off x="11772800" y="2996952"/>
              <a:ext cx="799193" cy="6967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5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13</a:t>
              </a:r>
              <a:endPara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22"/>
          <p:cNvGrpSpPr/>
          <p:nvPr/>
        </p:nvGrpSpPr>
        <p:grpSpPr>
          <a:xfrm>
            <a:off x="5436096" y="4077072"/>
            <a:ext cx="3037334" cy="1709637"/>
            <a:chOff x="9396536" y="692696"/>
            <a:chExt cx="3037334" cy="1709637"/>
          </a:xfrm>
        </p:grpSpPr>
        <p:pic>
          <p:nvPicPr>
            <p:cNvPr id="1026" name="Picture 2" descr="C:\Users\Ольга\Downloads\8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9396536" y="692696"/>
              <a:ext cx="3037334" cy="1709637"/>
            </a:xfrm>
            <a:prstGeom prst="rect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10908704" y="1124744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54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  <a:endParaRPr lang="ru-RU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" name="Группа 24"/>
          <p:cNvGrpSpPr/>
          <p:nvPr/>
        </p:nvGrpSpPr>
        <p:grpSpPr>
          <a:xfrm rot="21427408">
            <a:off x="3532617" y="4372413"/>
            <a:ext cx="3203848" cy="1703986"/>
            <a:chOff x="-6085184" y="3429000"/>
            <a:chExt cx="3759994" cy="1992018"/>
          </a:xfrm>
        </p:grpSpPr>
        <p:pic>
          <p:nvPicPr>
            <p:cNvPr id="1028" name="Picture 4" descr="C:\Users\Ольга\Downloads\4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-6085184" y="3429000"/>
              <a:ext cx="3759994" cy="1992018"/>
            </a:xfrm>
            <a:prstGeom prst="rect">
              <a:avLst/>
            </a:prstGeom>
            <a:noFill/>
          </p:spPr>
        </p:pic>
        <p:sp>
          <p:nvSpPr>
            <p:cNvPr id="21" name="TextBox 20"/>
            <p:cNvSpPr txBox="1"/>
            <p:nvPr/>
          </p:nvSpPr>
          <p:spPr>
            <a:xfrm>
              <a:off x="-5092535" y="3919339"/>
              <a:ext cx="1029427" cy="10794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uk-UA" sz="5400" b="1" dirty="0" smtClean="0">
                  <a:latin typeface="Times New Roman" pitchFamily="18" charset="0"/>
                  <a:cs typeface="Times New Roman" pitchFamily="18" charset="0"/>
                </a:rPr>
                <a:t>15</a:t>
              </a:r>
              <a:endParaRPr lang="ru-RU" sz="54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5" name="Picture 2" descr="C:\Users\Ольга\Downloads\1355382340_96f0b8880aab.jp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 l="25052" t="88090" r="50000"/>
          <a:stretch>
            <a:fillRect/>
          </a:stretch>
        </p:blipFill>
        <p:spPr bwMode="auto">
          <a:xfrm>
            <a:off x="8230647" y="5949280"/>
            <a:ext cx="913353" cy="90872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HONK.WAV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бак порожні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96296E-6 L 1.12135 0.02269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" y="1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startingferrarisho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помил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366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000500" y="3357563"/>
            <a:ext cx="4572000" cy="3025775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4000" dirty="0" smtClean="0">
              <a:solidFill>
                <a:srgbClr val="FF5050"/>
              </a:solidFill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r>
              <a:rPr lang="ru-RU" sz="3200" dirty="0" smtClean="0">
                <a:solidFill>
                  <a:srgbClr val="FF5050"/>
                </a:solidFill>
                <a:latin typeface="Comic Sans MS" pitchFamily="66" charset="0"/>
              </a:rPr>
              <a:t> 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Blip>
                <a:blip r:embed="rId3"/>
              </a:buBlip>
            </a:pPr>
            <a:endParaRPr lang="ru-RU" dirty="0" smtClean="0"/>
          </a:p>
        </p:txBody>
      </p:sp>
      <p:sp>
        <p:nvSpPr>
          <p:cNvPr id="15368" name="Прямоугольник 8"/>
          <p:cNvSpPr>
            <a:spLocks noChangeArrowheads="1"/>
          </p:cNvSpPr>
          <p:nvPr/>
        </p:nvSpPr>
        <p:spPr bwMode="auto">
          <a:xfrm>
            <a:off x="1571604" y="1428736"/>
            <a:ext cx="7786689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660066"/>
                </a:solidFill>
              </a:rPr>
              <a:t>Давайте пригадаємо, як називаються ці геометричні фігури.</a:t>
            </a:r>
            <a:endParaRPr lang="ru-RU" sz="3200" b="1" dirty="0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 flipV="1">
            <a:off x="2143108" y="4929198"/>
            <a:ext cx="1871663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Freeform 7"/>
          <p:cNvSpPr>
            <a:spLocks/>
          </p:cNvSpPr>
          <p:nvPr/>
        </p:nvSpPr>
        <p:spPr bwMode="auto">
          <a:xfrm>
            <a:off x="1143000" y="2928938"/>
            <a:ext cx="2303463" cy="1308100"/>
          </a:xfrm>
          <a:custGeom>
            <a:avLst/>
            <a:gdLst>
              <a:gd name="T0" fmla="*/ 2147483647 w 1451"/>
              <a:gd name="T1" fmla="*/ 2147483647 h 824"/>
              <a:gd name="T2" fmla="*/ 2147483647 w 1451"/>
              <a:gd name="T3" fmla="*/ 2147483647 h 824"/>
              <a:gd name="T4" fmla="*/ 2147483647 w 1451"/>
              <a:gd name="T5" fmla="*/ 2147483647 h 824"/>
              <a:gd name="T6" fmla="*/ 2147483647 w 1451"/>
              <a:gd name="T7" fmla="*/ 2147483647 h 824"/>
              <a:gd name="T8" fmla="*/ 2147483647 w 1451"/>
              <a:gd name="T9" fmla="*/ 2147483647 h 824"/>
              <a:gd name="T10" fmla="*/ 2147483647 w 1451"/>
              <a:gd name="T11" fmla="*/ 2147483647 h 824"/>
              <a:gd name="T12" fmla="*/ 2147483647 w 1451"/>
              <a:gd name="T13" fmla="*/ 2147483647 h 824"/>
              <a:gd name="T14" fmla="*/ 2147483647 w 1451"/>
              <a:gd name="T15" fmla="*/ 2147483647 h 8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51"/>
              <a:gd name="T25" fmla="*/ 0 h 824"/>
              <a:gd name="T26" fmla="*/ 1451 w 1451"/>
              <a:gd name="T27" fmla="*/ 824 h 82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51" h="824">
                <a:moveTo>
                  <a:pt x="256" y="506"/>
                </a:moveTo>
                <a:cubicBezTo>
                  <a:pt x="128" y="389"/>
                  <a:pt x="0" y="272"/>
                  <a:pt x="30" y="189"/>
                </a:cubicBezTo>
                <a:cubicBezTo>
                  <a:pt x="60" y="106"/>
                  <a:pt x="310" y="0"/>
                  <a:pt x="438" y="7"/>
                </a:cubicBezTo>
                <a:cubicBezTo>
                  <a:pt x="566" y="14"/>
                  <a:pt x="710" y="151"/>
                  <a:pt x="801" y="234"/>
                </a:cubicBezTo>
                <a:cubicBezTo>
                  <a:pt x="892" y="317"/>
                  <a:pt x="899" y="506"/>
                  <a:pt x="982" y="506"/>
                </a:cubicBezTo>
                <a:cubicBezTo>
                  <a:pt x="1065" y="506"/>
                  <a:pt x="1225" y="196"/>
                  <a:pt x="1300" y="234"/>
                </a:cubicBezTo>
                <a:cubicBezTo>
                  <a:pt x="1375" y="272"/>
                  <a:pt x="1451" y="642"/>
                  <a:pt x="1436" y="733"/>
                </a:cubicBezTo>
                <a:cubicBezTo>
                  <a:pt x="1421" y="824"/>
                  <a:pt x="1315" y="801"/>
                  <a:pt x="1209" y="778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1" name="Line 10"/>
          <p:cNvSpPr>
            <a:spLocks noChangeShapeType="1"/>
          </p:cNvSpPr>
          <p:nvPr/>
        </p:nvSpPr>
        <p:spPr bwMode="auto">
          <a:xfrm>
            <a:off x="6072188" y="3071813"/>
            <a:ext cx="1785937" cy="1357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Овал 14"/>
          <p:cNvSpPr/>
          <p:nvPr/>
        </p:nvSpPr>
        <p:spPr>
          <a:xfrm flipV="1">
            <a:off x="6000750" y="3000375"/>
            <a:ext cx="71438" cy="714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4500562" y="3857628"/>
            <a:ext cx="1944687" cy="1079500"/>
            <a:chOff x="2925" y="2886"/>
            <a:chExt cx="1225" cy="680"/>
          </a:xfrm>
        </p:grpSpPr>
        <p:sp>
          <p:nvSpPr>
            <p:cNvPr id="15375" name="Line 11"/>
            <p:cNvSpPr>
              <a:spLocks noChangeShapeType="1"/>
            </p:cNvSpPr>
            <p:nvPr/>
          </p:nvSpPr>
          <p:spPr bwMode="auto">
            <a:xfrm flipV="1">
              <a:off x="2925" y="2886"/>
              <a:ext cx="681" cy="31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6" name="Line 13"/>
            <p:cNvSpPr>
              <a:spLocks noChangeShapeType="1"/>
            </p:cNvSpPr>
            <p:nvPr/>
          </p:nvSpPr>
          <p:spPr bwMode="auto">
            <a:xfrm>
              <a:off x="3606" y="2886"/>
              <a:ext cx="408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7" name="Line 14"/>
            <p:cNvSpPr>
              <a:spLocks noChangeShapeType="1"/>
            </p:cNvSpPr>
            <p:nvPr/>
          </p:nvSpPr>
          <p:spPr bwMode="auto">
            <a:xfrm>
              <a:off x="4014" y="3113"/>
              <a:ext cx="136" cy="45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18" name="Прямая соединительная линия 17"/>
          <p:cNvCxnSpPr>
            <a:stCxn id="15375" idx="0"/>
          </p:cNvCxnSpPr>
          <p:nvPr/>
        </p:nvCxnSpPr>
        <p:spPr>
          <a:xfrm rot="16200000" flipH="1">
            <a:off x="4542631" y="4318797"/>
            <a:ext cx="487362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 descr="C:\Users\user\Desktop\05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16" y="428604"/>
            <a:ext cx="1773337" cy="10048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90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1571604" y="2214563"/>
            <a:ext cx="6715146" cy="4097337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4000" dirty="0" smtClean="0">
              <a:solidFill>
                <a:srgbClr val="FF5050"/>
              </a:solidFill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r>
              <a:rPr lang="ru-RU" sz="3200" dirty="0" smtClean="0">
                <a:solidFill>
                  <a:srgbClr val="FF5050"/>
                </a:solidFill>
                <a:latin typeface="Comic Sans MS" pitchFamily="66" charset="0"/>
              </a:rPr>
              <a:t> 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Blip>
                <a:blip r:embed="rId3"/>
              </a:buBlip>
            </a:pPr>
            <a:endParaRPr lang="ru-RU" dirty="0" smtClean="0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357812" y="1285864"/>
            <a:ext cx="5000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 i="1">
                <a:solidFill>
                  <a:schemeClr val="tx2">
                    <a:lumMod val="75000"/>
                  </a:schemeClr>
                </a:solidFill>
              </a:rPr>
              <a:t>а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500562" y="1857364"/>
            <a:ext cx="2143125" cy="1785938"/>
          </a:xfrm>
          <a:prstGeom prst="rect">
            <a:avLst/>
          </a:prstGeom>
          <a:solidFill>
            <a:srgbClr val="FF00FF"/>
          </a:solidFill>
          <a:ln w="25400">
            <a:solidFill>
              <a:srgbClr val="66006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857625" y="2428864"/>
            <a:ext cx="500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 i="1">
                <a:solidFill>
                  <a:schemeClr val="tx2">
                    <a:lumMod val="75000"/>
                  </a:schemeClr>
                </a:solidFill>
              </a:rPr>
              <a:t>а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86375" y="3786177"/>
            <a:ext cx="500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 i="1">
                <a:solidFill>
                  <a:schemeClr val="tx2">
                    <a:lumMod val="75000"/>
                  </a:schemeClr>
                </a:solidFill>
              </a:rPr>
              <a:t>а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6715125" y="2285989"/>
            <a:ext cx="50006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4000" b="1" i="1">
                <a:solidFill>
                  <a:schemeClr val="tx2">
                    <a:lumMod val="75000"/>
                  </a:schemeClr>
                </a:solidFill>
              </a:rPr>
              <a:t>а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857224" y="3643314"/>
            <a:ext cx="272222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 b="1" dirty="0" err="1">
                <a:solidFill>
                  <a:srgbClr val="FF0000"/>
                </a:solidFill>
              </a:rPr>
              <a:t>Р=а+а+а+а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000100" y="2500306"/>
            <a:ext cx="156527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3600" b="1" dirty="0">
                <a:solidFill>
                  <a:schemeClr val="tx2">
                    <a:lumMod val="75000"/>
                  </a:schemeClr>
                </a:solidFill>
              </a:rPr>
              <a:t>а</a:t>
            </a:r>
            <a:r>
              <a:rPr lang="uk-UA" sz="3200" dirty="0"/>
              <a:t>=4см</a:t>
            </a:r>
            <a:endParaRPr lang="ru-RU" sz="3200" dirty="0"/>
          </a:p>
        </p:txBody>
      </p:sp>
      <p:sp>
        <p:nvSpPr>
          <p:cNvPr id="20" name="Прямоугольник 8"/>
          <p:cNvSpPr>
            <a:spLocks noChangeArrowheads="1"/>
          </p:cNvSpPr>
          <p:nvPr/>
        </p:nvSpPr>
        <p:spPr bwMode="auto">
          <a:xfrm>
            <a:off x="2714612" y="500042"/>
            <a:ext cx="500065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rgbClr val="660066"/>
                </a:solidFill>
              </a:rPr>
              <a:t>Периметр квадрата</a:t>
            </a:r>
            <a:endParaRPr lang="ru-RU" sz="4000" b="1" dirty="0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357422" y="5286388"/>
            <a:ext cx="340029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400" b="1" dirty="0" smtClean="0">
                <a:solidFill>
                  <a:schemeClr val="accent1">
                    <a:lumMod val="50000"/>
                  </a:schemeClr>
                </a:solidFill>
              </a:rPr>
              <a:t>Правило с.44</a:t>
            </a:r>
            <a:endParaRPr lang="ru-RU" sz="4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 animBg="1"/>
      <p:bldP spid="14" grpId="0"/>
      <p:bldP spid="15" grpId="0"/>
      <p:bldP spid="16" grpId="0"/>
      <p:bldP spid="17" grpId="0"/>
      <p:bldP spid="18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3116"/>
            <a:ext cx="8229600" cy="1143000"/>
          </a:xfrm>
        </p:spPr>
        <p:txBody>
          <a:bodyPr>
            <a:normAutofit/>
          </a:bodyPr>
          <a:lstStyle/>
          <a:p>
            <a:r>
              <a:rPr lang="uk-UA" sz="6600" b="1" dirty="0" smtClean="0"/>
              <a:t>Квадрат в природі</a:t>
            </a:r>
            <a:endParaRPr lang="ru-RU" sz="6600" b="1" dirty="0"/>
          </a:p>
        </p:txBody>
      </p:sp>
      <p:pic>
        <p:nvPicPr>
          <p:cNvPr id="6" name="Picture 6" descr="C:\Users\user\Desktop\96403719168326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428604"/>
            <a:ext cx="5715040" cy="5929354"/>
          </a:xfrm>
          <a:prstGeom prst="rect">
            <a:avLst/>
          </a:prstGeom>
          <a:noFill/>
        </p:spPr>
      </p:pic>
      <p:pic>
        <p:nvPicPr>
          <p:cNvPr id="52228" name="Picture 4" descr="Результат пошуку зображень за запитом &quot;квадрат в природе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357166"/>
            <a:ext cx="7129482" cy="5929354"/>
          </a:xfrm>
          <a:prstGeom prst="rect">
            <a:avLst/>
          </a:prstGeom>
          <a:noFill/>
        </p:spPr>
      </p:pic>
      <p:pic>
        <p:nvPicPr>
          <p:cNvPr id="52230" name="Picture 6" descr="Результат пошуку зображень за запитом &quot;квадрат в природе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8" y="428604"/>
            <a:ext cx="7000924" cy="6187340"/>
          </a:xfrm>
          <a:prstGeom prst="rect">
            <a:avLst/>
          </a:prstGeom>
          <a:noFill/>
        </p:spPr>
      </p:pic>
      <p:pic>
        <p:nvPicPr>
          <p:cNvPr id="52232" name="Picture 8" descr="Результат пошуку зображень за запитом &quot;квадрат в природе&quot;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071670" y="285728"/>
            <a:ext cx="4762500" cy="6353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1" dur="1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9" dur="1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27" dur="1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35" dur="1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7"/>
          <p:cNvSpPr>
            <a:spLocks noGrp="1" noChangeArrowheads="1"/>
          </p:cNvSpPr>
          <p:nvPr>
            <p:ph type="body" sz="half" idx="1"/>
          </p:nvPr>
        </p:nvSpPr>
        <p:spPr>
          <a:xfrm>
            <a:off x="4000500" y="3357563"/>
            <a:ext cx="4572000" cy="3025775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ru-RU" sz="4000" dirty="0" smtClean="0">
              <a:solidFill>
                <a:srgbClr val="FF5050"/>
              </a:solidFill>
              <a:latin typeface="Comic Sans MS" pitchFamily="66" charset="0"/>
            </a:endParaRPr>
          </a:p>
          <a:p>
            <a:pPr algn="ctr" eaLnBrk="1" hangingPunct="1">
              <a:buFontTx/>
              <a:buNone/>
            </a:pPr>
            <a:r>
              <a:rPr lang="ru-RU" sz="3200" dirty="0" smtClean="0">
                <a:solidFill>
                  <a:srgbClr val="FF5050"/>
                </a:solidFill>
                <a:latin typeface="Comic Sans MS" pitchFamily="66" charset="0"/>
              </a:rPr>
              <a:t> </a:t>
            </a:r>
          </a:p>
          <a:p>
            <a:pPr eaLnBrk="1" hangingPunct="1">
              <a:buFontTx/>
              <a:buNone/>
            </a:pPr>
            <a:endParaRPr lang="ru-RU" dirty="0" smtClean="0"/>
          </a:p>
          <a:p>
            <a:pPr eaLnBrk="1" hangingPunct="1">
              <a:buFontTx/>
              <a:buBlip>
                <a:blip r:embed="rId2"/>
              </a:buBlip>
            </a:pPr>
            <a:endParaRPr lang="ru-RU" dirty="0" smtClean="0"/>
          </a:p>
        </p:txBody>
      </p:sp>
      <p:sp>
        <p:nvSpPr>
          <p:cNvPr id="15368" name="Прямоугольник 8"/>
          <p:cNvSpPr>
            <a:spLocks noChangeArrowheads="1"/>
          </p:cNvSpPr>
          <p:nvPr/>
        </p:nvSpPr>
        <p:spPr bwMode="auto">
          <a:xfrm>
            <a:off x="1571604" y="1428736"/>
            <a:ext cx="7786689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200" b="1" dirty="0">
                <a:solidFill>
                  <a:srgbClr val="660066"/>
                </a:solidFill>
              </a:rPr>
              <a:t>Давайте пригадаємо, як називаються ці геометричні фігури.</a:t>
            </a:r>
            <a:endParaRPr lang="ru-RU" sz="3200" b="1" dirty="0"/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 flipV="1">
            <a:off x="2143108" y="4929198"/>
            <a:ext cx="1871663" cy="431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5370" name="Freeform 7"/>
          <p:cNvSpPr>
            <a:spLocks/>
          </p:cNvSpPr>
          <p:nvPr/>
        </p:nvSpPr>
        <p:spPr bwMode="auto">
          <a:xfrm>
            <a:off x="1143000" y="2928938"/>
            <a:ext cx="2303463" cy="1308100"/>
          </a:xfrm>
          <a:custGeom>
            <a:avLst/>
            <a:gdLst>
              <a:gd name="T0" fmla="*/ 2147483647 w 1451"/>
              <a:gd name="T1" fmla="*/ 2147483647 h 824"/>
              <a:gd name="T2" fmla="*/ 2147483647 w 1451"/>
              <a:gd name="T3" fmla="*/ 2147483647 h 824"/>
              <a:gd name="T4" fmla="*/ 2147483647 w 1451"/>
              <a:gd name="T5" fmla="*/ 2147483647 h 824"/>
              <a:gd name="T6" fmla="*/ 2147483647 w 1451"/>
              <a:gd name="T7" fmla="*/ 2147483647 h 824"/>
              <a:gd name="T8" fmla="*/ 2147483647 w 1451"/>
              <a:gd name="T9" fmla="*/ 2147483647 h 824"/>
              <a:gd name="T10" fmla="*/ 2147483647 w 1451"/>
              <a:gd name="T11" fmla="*/ 2147483647 h 824"/>
              <a:gd name="T12" fmla="*/ 2147483647 w 1451"/>
              <a:gd name="T13" fmla="*/ 2147483647 h 824"/>
              <a:gd name="T14" fmla="*/ 2147483647 w 1451"/>
              <a:gd name="T15" fmla="*/ 2147483647 h 82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451"/>
              <a:gd name="T25" fmla="*/ 0 h 824"/>
              <a:gd name="T26" fmla="*/ 1451 w 1451"/>
              <a:gd name="T27" fmla="*/ 824 h 82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451" h="824">
                <a:moveTo>
                  <a:pt x="256" y="506"/>
                </a:moveTo>
                <a:cubicBezTo>
                  <a:pt x="128" y="389"/>
                  <a:pt x="0" y="272"/>
                  <a:pt x="30" y="189"/>
                </a:cubicBezTo>
                <a:cubicBezTo>
                  <a:pt x="60" y="106"/>
                  <a:pt x="310" y="0"/>
                  <a:pt x="438" y="7"/>
                </a:cubicBezTo>
                <a:cubicBezTo>
                  <a:pt x="566" y="14"/>
                  <a:pt x="710" y="151"/>
                  <a:pt x="801" y="234"/>
                </a:cubicBezTo>
                <a:cubicBezTo>
                  <a:pt x="892" y="317"/>
                  <a:pt x="899" y="506"/>
                  <a:pt x="982" y="506"/>
                </a:cubicBezTo>
                <a:cubicBezTo>
                  <a:pt x="1065" y="506"/>
                  <a:pt x="1225" y="196"/>
                  <a:pt x="1300" y="234"/>
                </a:cubicBezTo>
                <a:cubicBezTo>
                  <a:pt x="1375" y="272"/>
                  <a:pt x="1451" y="642"/>
                  <a:pt x="1436" y="733"/>
                </a:cubicBezTo>
                <a:cubicBezTo>
                  <a:pt x="1421" y="824"/>
                  <a:pt x="1315" y="801"/>
                  <a:pt x="1209" y="778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71" name="Line 10"/>
          <p:cNvSpPr>
            <a:spLocks noChangeShapeType="1"/>
          </p:cNvSpPr>
          <p:nvPr/>
        </p:nvSpPr>
        <p:spPr bwMode="auto">
          <a:xfrm>
            <a:off x="6072188" y="3071813"/>
            <a:ext cx="1785937" cy="1357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" name="Овал 14"/>
          <p:cNvSpPr/>
          <p:nvPr/>
        </p:nvSpPr>
        <p:spPr>
          <a:xfrm flipV="1">
            <a:off x="6000750" y="3000375"/>
            <a:ext cx="71438" cy="71438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4500562" y="3857628"/>
            <a:ext cx="1944687" cy="1079500"/>
            <a:chOff x="2925" y="2886"/>
            <a:chExt cx="1225" cy="680"/>
          </a:xfrm>
        </p:grpSpPr>
        <p:sp>
          <p:nvSpPr>
            <p:cNvPr id="15375" name="Line 11"/>
            <p:cNvSpPr>
              <a:spLocks noChangeShapeType="1"/>
            </p:cNvSpPr>
            <p:nvPr/>
          </p:nvSpPr>
          <p:spPr bwMode="auto">
            <a:xfrm flipV="1">
              <a:off x="2925" y="2886"/>
              <a:ext cx="681" cy="31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6" name="Line 13"/>
            <p:cNvSpPr>
              <a:spLocks noChangeShapeType="1"/>
            </p:cNvSpPr>
            <p:nvPr/>
          </p:nvSpPr>
          <p:spPr bwMode="auto">
            <a:xfrm>
              <a:off x="3606" y="2886"/>
              <a:ext cx="408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5377" name="Line 14"/>
            <p:cNvSpPr>
              <a:spLocks noChangeShapeType="1"/>
            </p:cNvSpPr>
            <p:nvPr/>
          </p:nvSpPr>
          <p:spPr bwMode="auto">
            <a:xfrm>
              <a:off x="4014" y="3113"/>
              <a:ext cx="136" cy="45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cxnSp>
        <p:nvCxnSpPr>
          <p:cNvPr id="18" name="Прямая соединительная линия 17"/>
          <p:cNvCxnSpPr>
            <a:stCxn id="15375" idx="0"/>
          </p:cNvCxnSpPr>
          <p:nvPr/>
        </p:nvCxnSpPr>
        <p:spPr>
          <a:xfrm rot="16200000" flipH="1">
            <a:off x="4542631" y="4318797"/>
            <a:ext cx="487362" cy="5715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 descr="C:\Users\user\Desktop\05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428604"/>
            <a:ext cx="1773337" cy="1004891"/>
          </a:xfrm>
          <a:prstGeom prst="rect">
            <a:avLst/>
          </a:prstGeom>
          <a:noFill/>
        </p:spPr>
      </p:pic>
      <p:pic>
        <p:nvPicPr>
          <p:cNvPr id="16" name="Picture 2" descr="C:\Users\user\Desktop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" name="Picture 2" descr="C:\Users\user\Desktop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9940" name="Picture 4" descr="Результат пошуку зображень за запитом &quot;пальчиковая гимнастика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642918"/>
            <a:ext cx="6654980" cy="458627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57237" y="188640"/>
            <a:ext cx="18473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endParaRPr lang="uk-UA" sz="2800" b="1" cap="all" spc="0" dirty="0">
              <a:ln/>
              <a:solidFill>
                <a:srgbClr val="0000CC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Picture 2" descr="C:\Documents and Settings\Admin\Рабочий стол\svetofor_01_600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3000372"/>
            <a:ext cx="2880320" cy="27853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00100" y="1500174"/>
            <a:ext cx="77867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000" b="1" dirty="0" smtClean="0">
                <a:solidFill>
                  <a:schemeClr val="accent3">
                    <a:lumMod val="75000"/>
                  </a:schemeClr>
                </a:solidFill>
              </a:rPr>
              <a:t>Робота в парах</a:t>
            </a:r>
            <a:endParaRPr lang="ru-RU" sz="8000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74608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1357298"/>
            <a:ext cx="792961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-90488" algn="l"/>
              </a:tabLst>
            </a:pPr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Девіз:</a:t>
            </a:r>
          </a:p>
          <a:p>
            <a:pPr algn="ctr">
              <a:tabLst>
                <a:tab pos="-90488" algn="l"/>
              </a:tabLst>
            </a:pPr>
            <a:r>
              <a:rPr lang="uk-UA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просто слухати, а чути.</a:t>
            </a:r>
            <a:endParaRPr lang="ru-RU" sz="4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tabLst>
                <a:tab pos="-90488" algn="l"/>
              </a:tabLst>
            </a:pPr>
            <a:r>
              <a:rPr lang="uk-UA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просто дивитись, а бачити.</a:t>
            </a:r>
            <a:endParaRPr lang="ru-RU" sz="4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tabLst>
                <a:tab pos="-90488" algn="l"/>
              </a:tabLst>
            </a:pPr>
            <a:r>
              <a:rPr lang="uk-UA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 просто відповідати, а міркувати.</a:t>
            </a:r>
          </a:p>
          <a:p>
            <a:pPr algn="ctr" eaLnBrk="0" hangingPunct="0">
              <a:tabLst>
                <a:tab pos="-90488" algn="l"/>
              </a:tabLst>
            </a:pPr>
            <a:r>
              <a:rPr lang="uk-UA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Дружно і плідно працювати.</a:t>
            </a:r>
            <a:endParaRPr lang="uk-UA" sz="4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932040" y="3068960"/>
            <a:ext cx="309634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 descr="C:\Users\Ryslan\Desktop\x_3831e5c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58346" y="4000504"/>
            <a:ext cx="3893591" cy="3327856"/>
          </a:xfrm>
          <a:prstGeom prst="rect">
            <a:avLst/>
          </a:prstGeom>
          <a:noFill/>
        </p:spPr>
      </p:pic>
      <p:pic>
        <p:nvPicPr>
          <p:cNvPr id="1028" name="Picture 4" descr="C:\Users\Ryslan\Desktop\tramvay_big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61382">
            <a:off x="8778016" y="1247505"/>
            <a:ext cx="4320029" cy="2972941"/>
          </a:xfrm>
          <a:prstGeom prst="rect">
            <a:avLst/>
          </a:prstGeom>
          <a:noFill/>
        </p:spPr>
      </p:pic>
      <p:pic>
        <p:nvPicPr>
          <p:cNvPr id="30722" name="Picture 2" descr="Результат пошуку зображень за запитом &quot;разные дороги&quot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398" y="428604"/>
            <a:ext cx="7399523" cy="49292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22" name="Picture 2" descr="C:\Users\user\Desktop\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857364"/>
            <a:ext cx="4562484" cy="437930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285984" y="785794"/>
            <a:ext cx="77867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FF0000"/>
                </a:solidFill>
              </a:rPr>
              <a:t>Обережно на дорозі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932040" y="3068960"/>
            <a:ext cx="309634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7" name="Picture 3" descr="C:\Users\Ryslan\Desktop\x_3831e5cb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58346" y="4000504"/>
            <a:ext cx="3893591" cy="3327856"/>
          </a:xfrm>
          <a:prstGeom prst="rect">
            <a:avLst/>
          </a:prstGeom>
          <a:noFill/>
        </p:spPr>
      </p:pic>
      <p:pic>
        <p:nvPicPr>
          <p:cNvPr id="1028" name="Picture 4" descr="C:\Users\Ryslan\Desktop\tramvay_big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61382">
            <a:off x="8778016" y="1247505"/>
            <a:ext cx="4320029" cy="297294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14480" y="2428868"/>
            <a:ext cx="60007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uk-UA" sz="7200" b="1" dirty="0" smtClean="0">
                <a:solidFill>
                  <a:srgbClr val="000000"/>
                </a:solidFill>
              </a:rPr>
              <a:t>№235, 236, правило с.44</a:t>
            </a:r>
            <a:endParaRPr lang="uk-UA" sz="7200" b="1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488" y="1071546"/>
            <a:ext cx="4641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</a:rPr>
              <a:t>Домашнє завдання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Результат пошуку зображень за запитом &quot;увага діти на дорозі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user\Desktop\Рисунок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1428736"/>
            <a:ext cx="792961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мене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три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кольори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Всі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діла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не для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Пішоходи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водії</a:t>
            </a:r>
            <a:endParaRPr lang="ru-RU" sz="40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Знають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правила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мої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Коли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колір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міняю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pPr algn="ctr"/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Тих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інших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зупиняю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Ryslan\Desktop\5038_html_m339a266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642918"/>
            <a:ext cx="6762765" cy="5072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73741932_preview_0_4d8d4_cc76ea34_L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87624" y="1700808"/>
            <a:ext cx="1571625" cy="1734691"/>
          </a:xfrm>
          <a:prstGeom prst="rect">
            <a:avLst/>
          </a:prstGeom>
        </p:spPr>
      </p:pic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049" name="Слайд" r:id="rId5" imgW="4570378" imgH="3427533" progId="PowerPoint.Slide.12">
              <p:embed/>
            </p:oleObj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99592" y="620689"/>
            <a:ext cx="7772400" cy="1368152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00B0F0"/>
                </a:solidFill>
              </a:rPr>
              <a:t>14 - 6</a:t>
            </a:r>
            <a:endParaRPr lang="ru-RU" sz="6600" b="1" dirty="0">
              <a:solidFill>
                <a:srgbClr val="00B0F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Рисунок 9" descr="73741932_preview_0_4d8d4_cc76ea34_L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779912" y="2636912"/>
            <a:ext cx="1571625" cy="1590675"/>
          </a:xfrm>
          <a:prstGeom prst="rect">
            <a:avLst/>
          </a:prstGeom>
        </p:spPr>
      </p:pic>
      <p:pic>
        <p:nvPicPr>
          <p:cNvPr id="11" name="Рисунок 10" descr="73741932_preview_0_4d8d4_cc76ea34_L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07704" y="4293096"/>
            <a:ext cx="1571625" cy="1590675"/>
          </a:xfrm>
          <a:prstGeom prst="rect">
            <a:avLst/>
          </a:prstGeom>
        </p:spPr>
      </p:pic>
      <p:sp>
        <p:nvSpPr>
          <p:cNvPr id="13" name="Подзаголовок 5"/>
          <p:cNvSpPr txBox="1">
            <a:spLocks/>
          </p:cNvSpPr>
          <p:nvPr/>
        </p:nvSpPr>
        <p:spPr>
          <a:xfrm>
            <a:off x="3851920" y="2924944"/>
            <a:ext cx="1472208" cy="11269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10</a:t>
            </a:r>
            <a:endParaRPr kumimoji="0" lang="ru-RU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14546" y="4643446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11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6" name="Рисунок 15" descr="73741932_preview_0_4d8d4_cc76ea34_L.png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87624" y="2132856"/>
            <a:ext cx="1656184" cy="1590675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1785918" y="2571744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8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4" name="Picture 4" descr="C:\Users\Ryslan\Desktop\x_72ba158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000760" y="2423787"/>
            <a:ext cx="3143240" cy="4434213"/>
          </a:xfrm>
          <a:prstGeom prst="rect">
            <a:avLst/>
          </a:prstGeom>
          <a:noFill/>
        </p:spPr>
      </p:pic>
      <p:pic>
        <p:nvPicPr>
          <p:cNvPr id="18" name="Picture 4" descr="C:\Users\Ryslan\Desktop\x_3831e5c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50584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.11736 C -0.03385 0.17223 -0.06771 0.22709 -0.05833 0.28403 C -0.04896 0.34098 -0.01232 0.4669 0.05591 0.45857 C 0.12413 0.45023 0.28542 0.26991 0.35104 0.23334 C 0.41667 0.19676 0.43351 0.23866 0.45 0.23959 " pathEditMode="relative" ptsTypes="aaaaA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9050" y="0"/>
          <a:ext cx="9124950" cy="6858000"/>
        </p:xfrm>
        <a:graphic>
          <a:graphicData uri="http://schemas.openxmlformats.org/presentationml/2006/ole">
            <p:oleObj spid="_x0000_s24578" name="Слайд" r:id="rId4" imgW="4570378" imgH="3427533" progId="PowerPoint.Slide.12">
              <p:embed/>
            </p:oleObj>
          </a:graphicData>
        </a:graphic>
      </p:graphicFrame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rmAutofit/>
          </a:bodyPr>
          <a:lstStyle/>
          <a:p>
            <a:r>
              <a:rPr lang="uk-UA" sz="6600" b="1" dirty="0" smtClean="0">
                <a:solidFill>
                  <a:srgbClr val="00B0F0"/>
                </a:solidFill>
              </a:rPr>
              <a:t>7</a:t>
            </a:r>
            <a:r>
              <a:rPr lang="en-US" sz="6600" b="1" dirty="0" smtClean="0">
                <a:solidFill>
                  <a:srgbClr val="00B0F0"/>
                </a:solidFill>
              </a:rPr>
              <a:t> </a:t>
            </a:r>
            <a:r>
              <a:rPr lang="uk-UA" sz="6600" b="1" dirty="0" smtClean="0">
                <a:solidFill>
                  <a:srgbClr val="00B0F0"/>
                </a:solidFill>
              </a:rPr>
              <a:t>+</a:t>
            </a:r>
            <a:r>
              <a:rPr lang="en-US" sz="6600" b="1" dirty="0" smtClean="0">
                <a:solidFill>
                  <a:srgbClr val="00B0F0"/>
                </a:solidFill>
              </a:rPr>
              <a:t> </a:t>
            </a:r>
            <a:r>
              <a:rPr lang="uk-UA" sz="6600" b="1" dirty="0" smtClean="0">
                <a:solidFill>
                  <a:srgbClr val="00B0F0"/>
                </a:solidFill>
              </a:rPr>
              <a:t>9</a:t>
            </a:r>
            <a:endParaRPr lang="ru-RU" sz="6600" b="1" dirty="0">
              <a:solidFill>
                <a:srgbClr val="00B0F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Рисунок 9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483768" y="4221088"/>
            <a:ext cx="1584176" cy="1590675"/>
          </a:xfrm>
          <a:prstGeom prst="rect">
            <a:avLst/>
          </a:prstGeom>
        </p:spPr>
      </p:pic>
      <p:pic>
        <p:nvPicPr>
          <p:cNvPr id="11" name="Рисунок 10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23928" y="2636912"/>
            <a:ext cx="1584176" cy="1590675"/>
          </a:xfrm>
          <a:prstGeom prst="rect">
            <a:avLst/>
          </a:prstGeom>
        </p:spPr>
      </p:pic>
      <p:pic>
        <p:nvPicPr>
          <p:cNvPr id="12" name="Рисунок 11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19672" y="2420888"/>
            <a:ext cx="1584176" cy="159067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211960" y="3068960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17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79712" y="2852936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12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43808" y="4653136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16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6" name="Picture 4" descr="C:\Users\Ryslan\Desktop\x_72ba158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53160" y="2576187"/>
            <a:ext cx="3143240" cy="4434213"/>
          </a:xfrm>
          <a:prstGeom prst="rect">
            <a:avLst/>
          </a:prstGeom>
          <a:noFill/>
        </p:spPr>
      </p:pic>
      <p:pic>
        <p:nvPicPr>
          <p:cNvPr id="17" name="Picture 4" descr="C:\Users\Ryslan\Desktop\x_3831e5c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50584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08 -0.08241 C -0.07344 -0.12014 -0.11979 -0.15787 -0.15451 -0.1412 C -0.18924 -0.12454 -0.25191 -0.03588 -0.23542 0.01759 C -0.21892 0.07107 -0.15313 0.16482 -0.05573 0.1794 C 0.04167 0.19398 0.27552 0.13773 0.34913 0.10486 C 0.42274 0.07199 0.37986 0.00301 0.38594 -0.01736 " pathEditMode="relative" rAng="0" ptsTypes="aaaaaA"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" y="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17410" name="Слайд" r:id="rId4" imgW="4570378" imgH="3427533" progId="PowerPoint.Slide.12">
              <p:embed/>
            </p:oleObj>
          </a:graphicData>
        </a:graphic>
      </p:graphicFrame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B0F0"/>
                </a:solidFill>
              </a:rPr>
              <a:t>8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uk-UA" sz="6000" b="1" dirty="0" smtClean="0">
                <a:solidFill>
                  <a:srgbClr val="00B0F0"/>
                </a:solidFill>
              </a:rPr>
              <a:t>+</a:t>
            </a:r>
            <a:r>
              <a:rPr lang="en-US" sz="6000" b="1" dirty="0" smtClean="0">
                <a:solidFill>
                  <a:srgbClr val="00B0F0"/>
                </a:solidFill>
              </a:rPr>
              <a:t> </a:t>
            </a:r>
            <a:r>
              <a:rPr lang="uk-UA" sz="6000" b="1" dirty="0" smtClean="0">
                <a:solidFill>
                  <a:srgbClr val="00B0F0"/>
                </a:solidFill>
              </a:rPr>
              <a:t>7</a:t>
            </a:r>
            <a:endParaRPr lang="ru-RU" sz="6000" b="1" dirty="0">
              <a:solidFill>
                <a:srgbClr val="00B0F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" name="Рисунок 6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75656" y="2276872"/>
            <a:ext cx="1584176" cy="1590675"/>
          </a:xfrm>
          <a:prstGeom prst="rect">
            <a:avLst/>
          </a:prstGeom>
        </p:spPr>
      </p:pic>
      <p:pic>
        <p:nvPicPr>
          <p:cNvPr id="10" name="Рисунок 9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27984" y="1844824"/>
            <a:ext cx="1584176" cy="1590675"/>
          </a:xfrm>
          <a:prstGeom prst="rect">
            <a:avLst/>
          </a:prstGeom>
        </p:spPr>
      </p:pic>
      <p:pic>
        <p:nvPicPr>
          <p:cNvPr id="11" name="Рисунок 10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07904" y="4005064"/>
            <a:ext cx="1584176" cy="1590675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1763688" y="2708920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6000" b="1" dirty="0" smtClean="0">
                <a:solidFill>
                  <a:srgbClr val="FF0000"/>
                </a:solidFill>
              </a:rPr>
              <a:t>15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95936" y="4437112"/>
            <a:ext cx="96372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13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44008" y="2276872"/>
            <a:ext cx="96372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6000" b="1" dirty="0" smtClean="0">
                <a:solidFill>
                  <a:srgbClr val="FF0000"/>
                </a:solidFill>
              </a:rPr>
              <a:t>17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6" name="Picture 4" descr="C:\Users\Ryslan\Desktop\x_72ba158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53160" y="2576187"/>
            <a:ext cx="3143240" cy="4434213"/>
          </a:xfrm>
          <a:prstGeom prst="rect">
            <a:avLst/>
          </a:prstGeom>
          <a:noFill/>
        </p:spPr>
      </p:pic>
      <p:pic>
        <p:nvPicPr>
          <p:cNvPr id="17" name="Picture 4" descr="C:\Users\Ryslan\Desktop\x_3831e5c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50584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035 0.00926 C -0.15052 0.07777 -0.2007 0.14652 -0.19792 0.20439 C -0.19514 0.26227 -0.14271 0.37338 -0.08368 0.35694 C -0.02466 0.34051 0.0743 0.12639 0.15677 0.10602 C 0.23923 0.08564 0.36909 0.21319 0.41163 0.23472 " pathEditMode="relative" ptsTypes="aaa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0" y="0"/>
          <a:ext cx="9124950" cy="6858000"/>
        </p:xfrm>
        <a:graphic>
          <a:graphicData uri="http://schemas.openxmlformats.org/presentationml/2006/ole">
            <p:oleObj spid="_x0000_s20482" name="Слайд" r:id="rId4" imgW="4570378" imgH="3427533" progId="PowerPoint.Slide.12">
              <p:embed/>
            </p:oleObj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b="1" dirty="0" smtClean="0">
                <a:solidFill>
                  <a:srgbClr val="00B0F0"/>
                </a:solidFill>
              </a:rPr>
              <a:t>11</a:t>
            </a:r>
            <a:r>
              <a:rPr lang="en-US" sz="6000" b="1" dirty="0" smtClean="0">
                <a:solidFill>
                  <a:srgbClr val="00B0F0"/>
                </a:solidFill>
              </a:rPr>
              <a:t> - </a:t>
            </a:r>
            <a:r>
              <a:rPr lang="uk-UA" sz="6000" b="1" dirty="0" smtClean="0">
                <a:solidFill>
                  <a:srgbClr val="00B0F0"/>
                </a:solidFill>
              </a:rPr>
              <a:t>4</a:t>
            </a:r>
            <a:endParaRPr lang="ru-RU" sz="6000" b="1" dirty="0">
              <a:solidFill>
                <a:srgbClr val="00B0F0"/>
              </a:solidFill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6" name="Рисунок 5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75656" y="2276872"/>
            <a:ext cx="1584176" cy="1590675"/>
          </a:xfrm>
          <a:prstGeom prst="rect">
            <a:avLst/>
          </a:prstGeom>
        </p:spPr>
      </p:pic>
      <p:pic>
        <p:nvPicPr>
          <p:cNvPr id="8" name="Рисунок 7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427984" y="1844824"/>
            <a:ext cx="1584176" cy="1590675"/>
          </a:xfrm>
          <a:prstGeom prst="rect">
            <a:avLst/>
          </a:prstGeom>
        </p:spPr>
      </p:pic>
      <p:pic>
        <p:nvPicPr>
          <p:cNvPr id="9" name="Рисунок 8" descr="73741932_preview_0_4d8d4_cc76ea34_L.pn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03848" y="4005064"/>
            <a:ext cx="1584176" cy="159067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979712" y="2708920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6000" b="1" dirty="0" smtClean="0">
                <a:solidFill>
                  <a:srgbClr val="FF0000"/>
                </a:solidFill>
              </a:rPr>
              <a:t>7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4286256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9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929190" y="2143116"/>
            <a:ext cx="5741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uk-UA" sz="6000" b="1" dirty="0" smtClean="0">
                <a:solidFill>
                  <a:srgbClr val="FF0000"/>
                </a:solidFill>
              </a:rPr>
              <a:t>6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15" name="Picture 4" descr="C:\Users\Ryslan\Desktop\x_72ba158c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153160" y="2576187"/>
            <a:ext cx="3143240" cy="4434213"/>
          </a:xfrm>
          <a:prstGeom prst="rect">
            <a:avLst/>
          </a:prstGeom>
          <a:noFill/>
        </p:spPr>
      </p:pic>
      <p:pic>
        <p:nvPicPr>
          <p:cNvPr id="16" name="Picture 4" descr="C:\Users\Ryslan\Desktop\x_3831e5cb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2450584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39 -0.07385 C -0.12639 0.05208 -0.20139 0.17801 -0.21094 0.21828 C -0.22049 0.25856 -0.15729 0.16041 -0.10851 0.16759 C -0.05973 0.17477 0.01684 0.23194 0.08194 0.26111 C 0.14705 0.29027 0.23142 0.36898 0.28194 0.34213 C 0.33246 0.31527 0.35364 0.13078 0.38541 0.0993 C 0.41718 0.06782 0.45798 0.14421 0.47239 0.15324 " pathEditMode="relative" rAng="0" ptsTypes="aaaaaaA">
                                      <p:cBhvr>
                                        <p:cTn id="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7" y="2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205</Words>
  <Application>Microsoft Office PowerPoint</Application>
  <PresentationFormat>Экран (4:3)</PresentationFormat>
  <Paragraphs>103</Paragraphs>
  <Slides>32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4" baseType="lpstr">
      <vt:lpstr>Тема Office</vt:lpstr>
      <vt:lpstr>Слайд</vt:lpstr>
      <vt:lpstr>Слайд 1</vt:lpstr>
      <vt:lpstr>Тема</vt:lpstr>
      <vt:lpstr>Слайд 3</vt:lpstr>
      <vt:lpstr>Слайд 4</vt:lpstr>
      <vt:lpstr>Слайд 5</vt:lpstr>
      <vt:lpstr>14 - 6</vt:lpstr>
      <vt:lpstr>7 + 9</vt:lpstr>
      <vt:lpstr>8 + 7</vt:lpstr>
      <vt:lpstr>11 - 4</vt:lpstr>
      <vt:lpstr>12 - 8</vt:lpstr>
      <vt:lpstr>15 - 6</vt:lpstr>
      <vt:lpstr>9 + 3</vt:lpstr>
      <vt:lpstr>5 + 8</vt:lpstr>
      <vt:lpstr>Молодці!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 </vt:lpstr>
      <vt:lpstr>Слайд 25</vt:lpstr>
      <vt:lpstr>Слайд 26</vt:lpstr>
      <vt:lpstr>Квадрат в природі</vt:lpstr>
      <vt:lpstr>Слайд 28</vt:lpstr>
      <vt:lpstr>Слайд 29</vt:lpstr>
      <vt:lpstr>Слайд 30</vt:lpstr>
      <vt:lpstr>Слайд 31</vt:lpstr>
      <vt:lpstr>Слайд 32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Збери  перлини  1 клас Математика </dc:title>
  <dc:creator>admin</dc:creator>
  <cp:lastModifiedBy>user</cp:lastModifiedBy>
  <cp:revision>81</cp:revision>
  <dcterms:created xsi:type="dcterms:W3CDTF">2013-04-09T13:52:46Z</dcterms:created>
  <dcterms:modified xsi:type="dcterms:W3CDTF">2017-03-23T18:06:32Z</dcterms:modified>
</cp:coreProperties>
</file>