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  <p:sldMasterId id="2147483764" r:id="rId2"/>
  </p:sldMasterIdLst>
  <p:handoutMasterIdLst>
    <p:handoutMasterId r:id="rId20"/>
  </p:handoutMasterIdLst>
  <p:sldIdLst>
    <p:sldId id="261" r:id="rId3"/>
    <p:sldId id="257" r:id="rId4"/>
    <p:sldId id="259" r:id="rId5"/>
    <p:sldId id="275" r:id="rId6"/>
    <p:sldId id="266" r:id="rId7"/>
    <p:sldId id="271" r:id="rId8"/>
    <p:sldId id="262" r:id="rId9"/>
    <p:sldId id="260" r:id="rId10"/>
    <p:sldId id="263" r:id="rId11"/>
    <p:sldId id="273" r:id="rId12"/>
    <p:sldId id="265" r:id="rId13"/>
    <p:sldId id="276" r:id="rId14"/>
    <p:sldId id="277" r:id="rId15"/>
    <p:sldId id="274" r:id="rId16"/>
    <p:sldId id="278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99CCFF"/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53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E7944-7417-46A9-B5D9-479780F4BD38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B4CC2-D0F4-4820-98BE-19C1E3A8ED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131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6183" y="4152763"/>
            <a:ext cx="4891633" cy="1219474"/>
          </a:xfrm>
        </p:spPr>
        <p:txBody>
          <a:bodyPr wrap="none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 algn="ctr">
              <a:buNone/>
              <a:defRPr b="1" cap="none" spc="0">
                <a:ln/>
                <a:solidFill>
                  <a:schemeClr val="accent3"/>
                </a:solidFill>
                <a:effectLst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024" y="2163367"/>
            <a:ext cx="7837952" cy="1404140"/>
          </a:xfrm>
        </p:spPr>
        <p:txBody>
          <a:bodyPr anchor="ctr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87708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4651367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7913953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08DB81E-1117-4D3F-BC9A-4B1C92F4EE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92002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08DB81E-1117-4D3F-BC9A-4B1C92F4EE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313268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0474827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1588362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928688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27487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256873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8315033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071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564476" y="0"/>
            <a:ext cx="16272954" cy="140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360000" tIns="360000" rIns="360000" bIns="36000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410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0" tIns="360000" rIns="360000" bIns="360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cap="all" spc="0">
          <a:ln/>
          <a:solidFill>
            <a:schemeClr val="accent1"/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ndara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ndara" pitchFamily="34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ndara" pitchFamily="34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ndara" pitchFamily="34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ndara" pitchFamily="34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5EACF05-66B6-4CBE-A48A-090456C434D6}" type="datetimeFigureOut">
              <a:rPr lang="ru-RU" smtClean="0"/>
              <a:pPr/>
              <a:t>07.04.2007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E45B5B7-3D29-4E80-9683-C223BBDD9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4.jpeg"/><Relationship Id="rId7" Type="http://schemas.microsoft.com/office/2007/relationships/media" Target="../media/media3.mp3"/><Relationship Id="rId2" Type="http://schemas.openxmlformats.org/officeDocument/2006/relationships/slideLayout" Target="../slideLayouts/slideLayout4.xml"/><Relationship Id="rId1" Type="http://schemas.openxmlformats.org/officeDocument/2006/relationships/audio" Target="../media/media3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42;&#1077;&#1089;&#1077;&#1085;&#1085;&#1103;&#1103;%20&#1073;&#1072;&#1085;&#1103;++++\Vorobi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0.xml"/><Relationship Id="rId5" Type="http://schemas.microsoft.com/office/2007/relationships/hdphoto" Target="../media/hdphoto2.wdp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microsoft.com/office/2007/relationships/hdphoto" Target="../media/hdphoto8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30.jpeg"/><Relationship Id="rId4" Type="http://schemas.openxmlformats.org/officeDocument/2006/relationships/image" Target="../media/image27.jpeg"/><Relationship Id="rId9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-45886" y="1975334"/>
            <a:ext cx="9235772" cy="1650361"/>
          </a:xfrm>
        </p:spPr>
        <p:txBody>
          <a:bodyPr wrap="none"/>
          <a:lstStyle/>
          <a:p>
            <a:r>
              <a:rPr lang="ru-RU" sz="6000" dirty="0"/>
              <a:t>«Весенняя баня»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247739" y="710668"/>
            <a:ext cx="6648525" cy="1650361"/>
          </a:xfrm>
        </p:spPr>
        <p:txBody>
          <a:bodyPr wrap="none"/>
          <a:lstStyle/>
          <a:p>
            <a:r>
              <a:rPr lang="ru-RU" sz="6000" dirty="0" smtClean="0"/>
              <a:t>Николай </a:t>
            </a:r>
            <a:r>
              <a:rPr lang="ru-RU" sz="6000" dirty="0"/>
              <a:t>Сладков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74138" y="0"/>
            <a:ext cx="5795728" cy="1096363"/>
          </a:xfrm>
          <a:prstGeom prst="rect">
            <a:avLst/>
          </a:prstGeom>
          <a:noFill/>
        </p:spPr>
        <p:txBody>
          <a:bodyPr wrap="none" lIns="360000" tIns="360000" rIns="360000" bIns="360000" rtlCol="0" anchor="ctr">
            <a:spAutoFit/>
          </a:bodyPr>
          <a:lstStyle/>
          <a:p>
            <a:pPr algn="ctr"/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УРОК ЧТЕНИЯ ВО 2 КЛАССЕ НА ТЕМУ:</a:t>
            </a:r>
            <a:endParaRPr lang="ru-RU" sz="2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19290" y="3240000"/>
            <a:ext cx="5124710" cy="1465695"/>
          </a:xfrm>
          <a:prstGeom prst="rect">
            <a:avLst/>
          </a:prstGeom>
          <a:noFill/>
        </p:spPr>
        <p:txBody>
          <a:bodyPr wrap="none" lIns="360000" tIns="360000" rIns="360000" bIns="360000" rtlCol="0" anchor="ctr">
            <a:spAutoFit/>
          </a:bodyPr>
          <a:lstStyle/>
          <a:p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Учитель МАЗУР А.Д.,</a:t>
            </a:r>
          </a:p>
          <a:p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специалист высшей категории</a:t>
            </a:r>
            <a:endParaRPr lang="ru-RU" sz="2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rbel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222" y="0"/>
            <a:ext cx="6900195" cy="1342584"/>
          </a:xfrm>
        </p:spPr>
        <p:txBody>
          <a:bodyPr/>
          <a:lstStyle/>
          <a:p>
            <a:r>
              <a:rPr lang="ru-RU" sz="4000" dirty="0"/>
              <a:t>Словарная </a:t>
            </a:r>
            <a:r>
              <a:rPr lang="ru-RU" sz="4000" dirty="0" smtClean="0"/>
              <a:t>работа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000" y="4106645"/>
            <a:ext cx="3492000" cy="1116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anchor="ctr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spc="200" dirty="0" smtClean="0">
                <a:ln w="1905"/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БАРА́ХТАТЬСЯ</a:t>
            </a:r>
            <a:endParaRPr lang="ru-RU" sz="2800" b="1" spc="2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180000" y="5399999"/>
            <a:ext cx="3492000" cy="1116000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180000" tIns="180000" rIns="180000" bIns="18000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kern="0" spc="200" dirty="0" smtClean="0">
                <a:ln w="1905"/>
                <a:solidFill>
                  <a:schemeClr val="accent2">
                    <a:lumMod val="50000"/>
                  </a:schemeClr>
                </a:solidFill>
              </a:rPr>
              <a:t>ТРЕПЫХА́ТЬСЯ</a:t>
            </a:r>
            <a:endParaRPr lang="ru-RU" sz="2800" b="1" kern="0" spc="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80000" y="1519937"/>
            <a:ext cx="3492000" cy="1116000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180000" tIns="180000" rIns="180000" bIns="18000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kern="0" spc="200" dirty="0" smtClean="0">
                <a:ln w="1905"/>
                <a:solidFill>
                  <a:schemeClr val="accent2">
                    <a:lumMod val="50000"/>
                  </a:schemeClr>
                </a:solidFill>
              </a:rPr>
              <a:t>ФЕЙЕРВЕ́РК</a:t>
            </a:r>
            <a:endParaRPr lang="ru-RU" sz="2800" b="1" kern="0" spc="2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80000" y="2813291"/>
            <a:ext cx="3492000" cy="1116000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180000" tIns="180000" rIns="180000" bIns="18000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kern="0" spc="200" dirty="0" smtClean="0">
                <a:ln w="1905"/>
                <a:solidFill>
                  <a:schemeClr val="accent2">
                    <a:lumMod val="50000"/>
                  </a:schemeClr>
                </a:solidFill>
              </a:rPr>
              <a:t>ВЗЪЕРО́ШЕННЫЙ</a:t>
            </a:r>
            <a:endParaRPr lang="ru-RU" sz="2800" b="1" kern="0" spc="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3924000" y="4106646"/>
            <a:ext cx="5040000" cy="1116000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360000" tIns="0" rIns="360000" bIns="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cap="small" dirty="0" smtClean="0"/>
              <a:t>делать беспорядочные движения, находясь в воде</a:t>
            </a:r>
            <a:endParaRPr lang="ru-RU" sz="2400" b="1" cap="small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924000" y="5399999"/>
            <a:ext cx="5040000" cy="1116000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360000" tIns="0" rIns="360000" bIns="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cap="small" dirty="0" smtClean="0"/>
              <a:t>судорожно дёргаться, дрожать, колебаться</a:t>
            </a:r>
            <a:endParaRPr lang="ru-RU" sz="2400" b="1" cap="small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3924000" y="1519937"/>
            <a:ext cx="5040000" cy="1116000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360000" tIns="0" rIns="360000" bIns="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cap="small" dirty="0" smtClean="0"/>
              <a:t>цветные огни, </a:t>
            </a:r>
            <a:r>
              <a:rPr lang="ru-RU" sz="2400" b="1" cap="small" dirty="0"/>
              <a:t>взлетающие в воздух</a:t>
            </a:r>
            <a:r>
              <a:rPr lang="ru-RU" sz="2400" b="1" cap="small" dirty="0" smtClean="0"/>
              <a:t> при сжигании пороховых изделий во время праздников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3924000" y="2813292"/>
            <a:ext cx="5040000" cy="1116000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360000" tIns="0" rIns="360000" bIns="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ndara" pitchFamily="34" charset="0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ndara" pitchFamily="34" charset="0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itchFamily="34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cap="small" dirty="0" smtClean="0"/>
              <a:t>растрёпанный, взлохмаченный</a:t>
            </a:r>
            <a:endParaRPr lang="ru-RU" sz="2400" b="1" cap="small" dirty="0"/>
          </a:p>
        </p:txBody>
      </p:sp>
      <p:pic>
        <p:nvPicPr>
          <p:cNvPr id="2050" name="Picture 2" descr="K:\PICTURES\`Библиотека, кинотеатр\Библиотека\Cahier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639" y="131292"/>
            <a:ext cx="1247139" cy="108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77522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 uiExpand="1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17005" y="1080000"/>
            <a:ext cx="4682006" cy="50024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  <a:alpha val="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180000" tIns="180000" rIns="180000" bIns="180000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кр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ы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лыш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-ка-ми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фей-ер-в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е́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рк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ко-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р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и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́́ч-не-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ва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-я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взъе-р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о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шен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ны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-е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о-бык-но-в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е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́н-ней-ши-е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со-вер-ш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е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́н-но</a:t>
            </a:r>
            <a:endParaRPr lang="ru-RU" sz="3200" b="1" cap="small" spc="200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70130" y="0"/>
            <a:ext cx="5803741" cy="1342584"/>
          </a:xfrm>
        </p:spPr>
        <p:txBody>
          <a:bodyPr/>
          <a:lstStyle/>
          <a:p>
            <a:r>
              <a:rPr lang="ru-RU" sz="4000" dirty="0" smtClean="0"/>
              <a:t>ТРУДНЫЕ СЛОВА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316016" y="1080000"/>
            <a:ext cx="3510980" cy="50024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  <a:alpha val="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180000" tIns="180000" rIns="180000" bIns="180000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</a:t>
            </a:r>
            <a:r>
              <a:rPr lang="ru-RU" sz="3200" b="1" cap="small" spc="200" dirty="0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ы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ско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чи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-ли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</a:t>
            </a:r>
            <a:r>
              <a:rPr lang="ru-RU" sz="3200" b="1" cap="small" spc="200" dirty="0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ы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́-ку-па-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лись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тре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пы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-х</a:t>
            </a:r>
            <a:r>
              <a:rPr lang="ru-RU" sz="3200" b="1" cap="small" spc="200" dirty="0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а</a:t>
            </a:r>
            <a:r>
              <a:rPr lang="ru-RU" sz="3200" b="1" cap="small" spc="200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́-ют-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ся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ба-р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а́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х-та-ться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раз-бр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ы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́з-ги-ва-я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встрях-н</a:t>
            </a:r>
            <a:r>
              <a:rPr lang="ru-RU" sz="3200" b="1" cap="small" spc="200" dirty="0" err="1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у</a:t>
            </a:r>
            <a:r>
              <a:rPr lang="ru-RU" sz="3200" b="1" cap="small" spc="200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́в</a:t>
            </a:r>
            <a:endParaRPr lang="ru-RU" sz="3200" b="1" cap="small" spc="200" dirty="0" smtClean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3" grpId="0"/>
      <p:bldP spid="8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09494" y="1260000"/>
            <a:ext cx="8725012" cy="5268109"/>
          </a:xfrm>
          <a:prstGeom prst="frame">
            <a:avLst/>
          </a:prstGeom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180000" tIns="180000" rIns="144000" bIns="180000">
            <a:spAutoFit/>
          </a:bodyPr>
          <a:lstStyle/>
          <a:p>
            <a:pPr marL="0" indent="360000" algn="just">
              <a:spcBef>
                <a:spcPts val="1800"/>
              </a:spcBef>
              <a:spcAft>
                <a:spcPts val="0"/>
              </a:spcAft>
              <a:buFont typeface="Courier New" pitchFamily="49" charset="0"/>
              <a:buChar char="o"/>
            </a:pP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Если воробьи и ласточки 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строят гнёзда</a:t>
            </a:r>
          </a:p>
          <a:p>
            <a:pPr marL="0" indent="36000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с </a:t>
            </a:r>
            <a:r>
              <a:rPr lang="ru-RU" sz="2400" b="1" u="sng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северной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 стороны дома – 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на </a:t>
            </a:r>
            <a:r>
              <a:rPr lang="ru-RU" sz="2400" b="1" u="sng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жаркое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 лето, </a:t>
            </a:r>
          </a:p>
          <a:p>
            <a:pPr marL="0" indent="360000" algn="just"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если 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с </a:t>
            </a:r>
            <a:r>
              <a:rPr lang="ru-RU" sz="2400" b="1" u="sng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солнечной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 стороны – 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на </a:t>
            </a:r>
            <a:r>
              <a:rPr lang="ru-RU" sz="2400" b="1" u="sng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холодное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 лето.</a:t>
            </a:r>
            <a:endParaRPr lang="ru-RU" sz="2400" b="1" cap="small" dirty="0">
              <a:solidFill>
                <a:schemeClr val="accent5">
                  <a:lumMod val="25000"/>
                </a:schemeClr>
              </a:solidFill>
              <a:latin typeface="Candara" pitchFamily="34" charset="0"/>
            </a:endParaRPr>
          </a:p>
          <a:p>
            <a:pPr marL="0" indent="360000" algn="just">
              <a:spcBef>
                <a:spcPts val="1800"/>
              </a:spcBef>
              <a:spcAft>
                <a:spcPts val="1800"/>
              </a:spcAft>
              <a:buFont typeface="Courier New" pitchFamily="49" charset="0"/>
              <a:buChar char="o"/>
            </a:pP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Воробьи 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купаются в пыли 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– будет дождь.</a:t>
            </a:r>
            <a:endParaRPr lang="ru-RU" sz="2400" b="1" cap="small" dirty="0">
              <a:solidFill>
                <a:schemeClr val="accent5">
                  <a:lumMod val="25000"/>
                </a:schemeClr>
              </a:solidFill>
              <a:latin typeface="Candara" pitchFamily="34" charset="0"/>
            </a:endParaRPr>
          </a:p>
          <a:p>
            <a:pPr marL="0" indent="360000" algn="just">
              <a:spcBef>
                <a:spcPts val="1800"/>
              </a:spcBef>
              <a:spcAft>
                <a:spcPts val="1800"/>
              </a:spcAft>
              <a:buFont typeface="Courier New" pitchFamily="49" charset="0"/>
              <a:buChar char="o"/>
            </a:pP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Воробьи 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громко чирикают – 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к проливному 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дождю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.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 </a:t>
            </a:r>
            <a:endParaRPr lang="ru-RU" sz="2400" b="1" cap="small" dirty="0" smtClean="0">
              <a:solidFill>
                <a:schemeClr val="accent5">
                  <a:lumMod val="25000"/>
                </a:schemeClr>
              </a:solidFill>
              <a:latin typeface="Candara" pitchFamily="34" charset="0"/>
            </a:endParaRPr>
          </a:p>
          <a:p>
            <a:pPr marL="0" indent="360000" algn="just">
              <a:spcBef>
                <a:spcPts val="1800"/>
              </a:spcBef>
              <a:spcAft>
                <a:spcPts val="1800"/>
              </a:spcAft>
              <a:buFont typeface="Courier New" pitchFamily="49" charset="0"/>
              <a:buChar char="o"/>
            </a:pP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Воробьи 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кричат 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– жди  </a:t>
            </a:r>
            <a:r>
              <a:rPr lang="ru-RU" sz="2400" b="1" cap="small" dirty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метели</a:t>
            </a:r>
            <a:r>
              <a:rPr lang="ru-RU" sz="2400" b="1" cap="small" dirty="0" smtClean="0">
                <a:solidFill>
                  <a:schemeClr val="accent5">
                    <a:lumMod val="25000"/>
                  </a:schemeClr>
                </a:solidFill>
                <a:latin typeface="Candara" pitchFamily="34" charset="0"/>
              </a:rPr>
              <a:t>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7312167" cy="1342584"/>
          </a:xfrm>
        </p:spPr>
        <p:txBody>
          <a:bodyPr/>
          <a:lstStyle/>
          <a:p>
            <a:r>
              <a:rPr lang="ru-RU" sz="4000" dirty="0"/>
              <a:t>Народные приметы</a:t>
            </a:r>
          </a:p>
        </p:txBody>
      </p:sp>
      <p:pic>
        <p:nvPicPr>
          <p:cNvPr id="4100" name="Picture 4" descr="K:\PICTURES\-Природоведение\sonechko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00" y="180000"/>
            <a:ext cx="2268931" cy="25200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PICTURES\reWalls.com-487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18" r="125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Vorobi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534400" y="6248400"/>
            <a:ext cx="609600" cy="60960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1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:\PICTURES\`Библиотека, кинотеатр\Читатели, библиотекари\Безымянный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8000"/>
            <a:ext cx="3943846" cy="32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651" y="0"/>
            <a:ext cx="7382699" cy="1342584"/>
          </a:xfrm>
        </p:spPr>
        <p:txBody>
          <a:bodyPr/>
          <a:lstStyle/>
          <a:p>
            <a:r>
              <a:rPr lang="ru-RU" sz="4000" dirty="0"/>
              <a:t>Собери пословицы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157" y="3510000"/>
            <a:ext cx="1703626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pPr algn="ctr"/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72537" y="2700000"/>
            <a:ext cx="2888246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Птичка невеличка,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0735" y="1080000"/>
            <a:ext cx="3850048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Молодой воробей учится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51323" y="1890000"/>
            <a:ext cx="3109460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Слово – не воробей,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53956" y="1890000"/>
            <a:ext cx="3657687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вылетит </a:t>
            </a:r>
            <a:r>
              <a:rPr lang="ru-RU" sz="2400" b="1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– </a:t>
            </a:r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поймаешь.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53956" y="2700000"/>
            <a:ext cx="2808096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да коготок остёр.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53956" y="3510000"/>
            <a:ext cx="1634697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воробей!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53956" y="1080000"/>
            <a:ext cx="3085415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чирикать у старого!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8846" y="4320000"/>
            <a:ext cx="1703626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pPr algn="ctr"/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65258" y="5130000"/>
            <a:ext cx="2888246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Птичка невеличка,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1299" y="5940000"/>
            <a:ext cx="3850048" cy="732848"/>
          </a:xfrm>
          <a:prstGeom prst="rect">
            <a:avLst/>
          </a:prstGeom>
          <a:gradFill>
            <a:lin ang="168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Молодой воробей учится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1299" y="5130000"/>
            <a:ext cx="3109460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Слово – не воробей,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2646" y="5940000"/>
            <a:ext cx="3640054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вылетит</a:t>
            </a:r>
            <a:r>
              <a:rPr lang="ru-RU" sz="2400" b="1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 – </a:t>
            </a:r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поймаешь.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84604" y="4320000"/>
            <a:ext cx="2808096" cy="732848"/>
          </a:xfrm>
          <a:prstGeom prst="rect">
            <a:avLst/>
          </a:prstGeom>
          <a:gradFill>
            <a:lin ang="168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да коготок остёр.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58003" y="5130000"/>
            <a:ext cx="1634697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воробей!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1299" y="4320000"/>
            <a:ext cx="3085415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чирикать у старого!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04233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:\PICTURES\`Библиотека, кинотеатр\Читатели, библиотекари\Безымянный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8000"/>
            <a:ext cx="3943846" cy="32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651" y="0"/>
            <a:ext cx="7382699" cy="1342584"/>
          </a:xfrm>
        </p:spPr>
        <p:txBody>
          <a:bodyPr/>
          <a:lstStyle/>
          <a:p>
            <a:r>
              <a:rPr lang="ru-RU" sz="4000" dirty="0"/>
              <a:t>Собери пословицы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157" y="3510000"/>
            <a:ext cx="1703626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pPr algn="ctr"/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72537" y="2700000"/>
            <a:ext cx="2888246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Птичка невеличка,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0735" y="1080000"/>
            <a:ext cx="3850048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Молодой воробей учится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51323" y="1890000"/>
            <a:ext cx="3109460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Слово – не воробей,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53956" y="1890000"/>
            <a:ext cx="3657687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вылетит </a:t>
            </a:r>
            <a:r>
              <a:rPr lang="ru-RU" sz="2400" b="1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– </a:t>
            </a:r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поймаешь.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53956" y="2700000"/>
            <a:ext cx="2808096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да коготок остёр.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53956" y="3510000"/>
            <a:ext cx="1634697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воробей!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53956" y="1080000"/>
            <a:ext cx="3085415" cy="7328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чирикать у старого!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8846" y="4320000"/>
            <a:ext cx="1703626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pPr algn="ctr"/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65258" y="5130000"/>
            <a:ext cx="2888246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Птичка невеличка,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1299" y="5940000"/>
            <a:ext cx="3850048" cy="732848"/>
          </a:xfrm>
          <a:prstGeom prst="rect">
            <a:avLst/>
          </a:prstGeom>
          <a:gradFill>
            <a:lin ang="168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Молодой воробей учится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1299" y="5130000"/>
            <a:ext cx="3109460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Слово – не воробей,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2646" y="5940000"/>
            <a:ext cx="3640054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вылетит</a:t>
            </a:r>
            <a:r>
              <a:rPr lang="ru-RU" sz="2400" b="1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 – </a:t>
            </a:r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не поймаешь.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84604" y="4320000"/>
            <a:ext cx="2808096" cy="732848"/>
          </a:xfrm>
          <a:prstGeom prst="rect">
            <a:avLst/>
          </a:prstGeom>
          <a:gradFill>
            <a:lin ang="168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да коготок остёр.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58003" y="5130000"/>
            <a:ext cx="1634697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воробей!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1299" y="4320000"/>
            <a:ext cx="3085415" cy="7328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80000" tIns="180000" rIns="180000" bIns="180000" rtlCol="0" anchor="ctr">
            <a:spAutoFit/>
          </a:bodyPr>
          <a:lstStyle/>
          <a:p>
            <a:r>
              <a:rPr lang="ru-RU" sz="2400" b="1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Candara" pitchFamily="34" charset="0"/>
              </a:rPr>
              <a:t>чирикать у старого!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Candar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04233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72000" y="2880000"/>
            <a:ext cx="3672407" cy="1702160"/>
          </a:xfrm>
        </p:spPr>
        <p:txBody>
          <a:bodyPr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Домашнее </a:t>
            </a:r>
            <a:r>
              <a:rPr lang="ru-RU" sz="40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задание</a:t>
            </a:r>
            <a:endParaRPr lang="ru-RU" sz="40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2304000"/>
            <a:ext cx="4572000" cy="3774019"/>
          </a:xfrm>
        </p:spPr>
        <p:txBody>
          <a:bodyPr wrap="square" lIns="360000" tIns="360000" rIns="360000" bIns="360000">
            <a:spAutoFit/>
          </a:bodyPr>
          <a:lstStyle/>
          <a:p>
            <a:pPr indent="360000">
              <a:spcBef>
                <a:spcPts val="1800"/>
              </a:spcBef>
              <a:spcAft>
                <a:spcPts val="18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Учебник с. 24 – 26 (читать, </a:t>
            </a: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пересказывать). </a:t>
            </a:r>
            <a:endParaRPr lang="ru-RU" sz="2800" b="1" cap="small" dirty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  <a:p>
            <a:pPr indent="360000">
              <a:spcBef>
                <a:spcPts val="1800"/>
              </a:spcBef>
              <a:spcAft>
                <a:spcPts val="18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По </a:t>
            </a: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желанию написать сочинение-миниатюру на тему </a:t>
            </a: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«Всегда </a:t>
            </a: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ли мы добры к </a:t>
            </a: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животным?»</a:t>
            </a:r>
            <a:endParaRPr lang="ru-RU" sz="2800" cap="small" dirty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9187" y="108000"/>
            <a:ext cx="2898032" cy="2025000"/>
          </a:xfrm>
          <a:prstGeom prst="rect">
            <a:avLst/>
          </a:prstGeom>
          <a:noFill/>
          <a:ln w="19050">
            <a:solidFill>
              <a:schemeClr val="bg2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2000" y="1269000"/>
            <a:ext cx="6480000" cy="432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8000" b="1" kern="0" spc="500" dirty="0" smtClean="0">
                <a:ln/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Спасибо вам</a:t>
            </a:r>
          </a:p>
          <a:p>
            <a:pPr algn="ctr"/>
            <a:r>
              <a:rPr lang="ru-RU" sz="8000" b="1" kern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МОЛОДЦЫ!</a:t>
            </a:r>
          </a:p>
          <a:p>
            <a:pPr algn="ctr"/>
            <a:r>
              <a:rPr lang="ru-RU" sz="8000" b="1" kern="0" spc="500" dirty="0" smtClean="0">
                <a:ln/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за работу!</a:t>
            </a:r>
            <a:endParaRPr lang="ru-RU" sz="8000" b="1" kern="0" spc="500" dirty="0">
              <a:ln/>
              <a:solidFill>
                <a:schemeClr val="accent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500174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5400" dirty="0" smtClean="0"/>
          </a:p>
        </p:txBody>
      </p:sp>
      <p:pic>
        <p:nvPicPr>
          <p:cNvPr id="1026" name="Picture 2" descr="K:\PICTURES\`Календарь\0. Время года\24_384529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71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872446" y="0"/>
            <a:ext cx="4271554" cy="6858000"/>
          </a:xfrm>
          <a:prstGeom prst="rect">
            <a:avLst/>
          </a:prstGeom>
          <a:noFill/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3880139" cy="1342584"/>
          </a:xfrm>
        </p:spPr>
        <p:txBody>
          <a:bodyPr/>
          <a:lstStyle/>
          <a:p>
            <a:r>
              <a:rPr lang="ru-RU" sz="4000" dirty="0" err="1"/>
              <a:t>Закличка</a:t>
            </a:r>
            <a:endParaRPr lang="ru-RU" sz="40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0" y="1052655"/>
            <a:ext cx="4317758" cy="5805345"/>
          </a:xfrm>
        </p:spPr>
        <p:txBody>
          <a:bodyPr wrap="none" anchor="ctr"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 smtClean="0"/>
              <a:t>Синички-сестрички</a:t>
            </a:r>
            <a:r>
              <a:rPr lang="ru-RU" sz="2400" b="1" cap="small" dirty="0"/>
              <a:t>,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 smtClean="0"/>
              <a:t>Чечётки-тётки</a:t>
            </a:r>
            <a:r>
              <a:rPr lang="ru-RU" sz="2400" b="1" cap="small" dirty="0"/>
              <a:t>,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 smtClean="0"/>
              <a:t>Кулички-мужички</a:t>
            </a:r>
            <a:r>
              <a:rPr lang="ru-RU" sz="2400" b="1" cap="small" dirty="0"/>
              <a:t>,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 smtClean="0"/>
              <a:t>Скворцы-молодцы!</a:t>
            </a:r>
            <a:endParaRPr lang="ru-RU" sz="2400" b="1" cap="small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 smtClean="0"/>
              <a:t>Из-за </a:t>
            </a:r>
            <a:r>
              <a:rPr lang="ru-RU" sz="2400" b="1" cap="small" dirty="0"/>
              <a:t>моря к нам летите,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/>
              <a:t>Весну красную несите!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/>
              <a:t>С шёлковой травой,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/>
              <a:t>С жемчужной росой,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/>
              <a:t>С тёплым солнышком,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cap="small" dirty="0"/>
              <a:t>С пшеничным зёрнышком</a:t>
            </a:r>
            <a:r>
              <a:rPr lang="ru-RU" sz="2400" b="1" cap="small" dirty="0" smtClean="0"/>
              <a:t>!</a:t>
            </a:r>
            <a:endParaRPr lang="ru-RU" sz="2400" b="1" cap="small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71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7949358" y="30969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6680350" y="995636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5411342" y="1960303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4142334" y="2924970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2873326" y="3889637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1604318" y="4854304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00000" flipH="1">
            <a:off x="335310" y="5818972"/>
            <a:ext cx="859331" cy="1008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4365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7893583" y="5849938"/>
            <a:ext cx="859331" cy="1008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6643167" y="4874947"/>
            <a:ext cx="859331" cy="1008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7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5392751" y="3899958"/>
            <a:ext cx="859331" cy="1008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8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4142335" y="2924969"/>
            <a:ext cx="859331" cy="1008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9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2891919" y="1949980"/>
            <a:ext cx="859331" cy="1008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0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1641502" y="974990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1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700000">
            <a:off x="391085" y="0"/>
            <a:ext cx="859332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rgbClr val="FF0000"/>
              </a:gs>
            </a:gsLst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6" name="обл338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373317" y="3377692"/>
            <a:ext cx="2162175" cy="2951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392139" y="2552307"/>
            <a:ext cx="2476500" cy="3455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12592" y="4167997"/>
            <a:ext cx="1265237" cy="1871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57944"/>
            <a:ext cx="2951162" cy="1873250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3968750"/>
            <a:ext cx="2374900" cy="1800225"/>
          </a:xfrm>
          <a:prstGeom prst="cloud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1294" y="130175"/>
            <a:ext cx="1619250" cy="1728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3606" y="4019550"/>
            <a:ext cx="1341437" cy="1698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74529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84" grpId="0" animBg="1"/>
      <p:bldP spid="14374" grpId="0" animBg="1"/>
      <p:bldP spid="14374" grpId="1" animBg="1"/>
      <p:bldP spid="14376" grpId="0" animBg="1"/>
      <p:bldP spid="14376" grpId="1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49" grpId="0" animBg="1"/>
      <p:bldP spid="143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90" r="829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" r="5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75" r="587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82" r="538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687" r="197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Vorob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71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vorobishka_khvastunishka(00h06m48s-00h07m17s)(00h00m00s-00h00m31s)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4943" y="761628"/>
            <a:ext cx="6554115" cy="5334745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9" descr="Sladkov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0000" y="792000"/>
            <a:ext cx="1920000" cy="2880000"/>
          </a:xfrm>
          <a:noFill/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3757039" y="-54163"/>
            <a:ext cx="5386961" cy="1711916"/>
          </a:xfrm>
          <a:effectLst/>
        </p:spPr>
        <p:txBody>
          <a:bodyPr wrap="none" lIns="360000" tIns="360000" rIns="360000" bIns="36000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kern="0" spc="1000" dirty="0">
                <a:ln w="317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СЛАДКОВ</a:t>
            </a:r>
            <a:r>
              <a:rPr lang="ru-RU" sz="3200" b="1" kern="0" spc="1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ru-RU" sz="3200" b="1" spc="50" dirty="0" smtClean="0">
                <a:ln w="3175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/>
            </a:r>
            <a:br>
              <a:rPr lang="ru-RU" sz="3200" b="1" spc="50" dirty="0" smtClean="0">
                <a:ln w="3175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</a:br>
            <a:r>
              <a:rPr lang="ru-RU" sz="3200" b="1" spc="50" dirty="0" smtClean="0">
                <a:ln w="3175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Николай Иванович </a:t>
            </a:r>
            <a:endParaRPr lang="ru-RU" sz="3200" b="1" spc="50" dirty="0">
              <a:ln w="3175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063511"/>
            <a:ext cx="3672408" cy="5114217"/>
          </a:xfrm>
        </p:spPr>
        <p:txBody>
          <a:bodyPr wrap="square" lIns="270000" tIns="270000" rIns="270000" bIns="270000" anchor="ctr">
            <a:sp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20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Родился </a:t>
            </a:r>
            <a:r>
              <a:rPr lang="ru-RU" sz="20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5 января </a:t>
            </a:r>
            <a:r>
              <a:rPr lang="ru-RU" sz="20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1920 года </a:t>
            </a:r>
            <a:r>
              <a:rPr lang="ru-RU" sz="20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в Москве, но всю </a:t>
            </a:r>
            <a:r>
              <a:rPr lang="ru-RU" sz="20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жизнь </a:t>
            </a:r>
            <a:r>
              <a:rPr lang="ru-RU" sz="20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прожил в Ленинграде, в Царском Селе. </a:t>
            </a:r>
            <a:r>
              <a:rPr lang="ru-RU" sz="20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Неподалёку </a:t>
            </a:r>
            <a:r>
              <a:rPr lang="ru-RU" sz="20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от его </a:t>
            </a:r>
            <a:r>
              <a:rPr lang="ru-RU" sz="20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дома </a:t>
            </a:r>
            <a:r>
              <a:rPr lang="ru-RU" sz="20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было много старых </a:t>
            </a:r>
            <a:r>
              <a:rPr lang="ru-RU" sz="2000" b="1" cap="small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лесопарков. Там будущий </a:t>
            </a:r>
            <a:r>
              <a:rPr lang="ru-RU" sz="2000" b="1" cap="small" dirty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писатель открыл для себя целый мир, необычайно богатый тайнами природы.</a:t>
            </a:r>
            <a:endParaRPr lang="ru-RU" sz="2000" cap="small" dirty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3074" name="Picture 2" descr="http://4.bp.blogspot.com/_0vqZMrnzBbg/S07K20V4YtI/AAAAAAAAAVs/BxAzNC0o760/s320/%D1%81%D0%BB%D0%B0%D0%B4%D0%BA%D0%BE%D0%B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000" y="3384000"/>
            <a:ext cx="2663180" cy="2700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 build="p" bldLvl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K:\PICTURES\-Зоология\73930629_large_card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 bwMode="auto">
          <a:xfrm>
            <a:off x="7131600" y="3798000"/>
            <a:ext cx="1832728" cy="288000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K:\PICTURES\-Зоология\73930643_large_card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5" y="180000"/>
            <a:ext cx="1832728" cy="288000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94501" y="775178"/>
            <a:ext cx="6781491" cy="5307644"/>
          </a:xfrm>
          <a:prstGeom prst="rect">
            <a:avLst/>
          </a:prstGeom>
        </p:spPr>
        <p:txBody>
          <a:bodyPr wrap="none" lIns="180000" tIns="360000" rIns="180000" bIns="36000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800" b="1" cap="sm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В лес пойдёшь – кого-нибудь да увидишь.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800" b="1" cap="sm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А увидишь – узнать захочешь.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800" b="1" cap="sm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Узнаешь – непременно полюбишь.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800" b="1" cap="sm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А полюбишь – в обиду не дашь…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800" b="1" cap="sm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Уж так устроен человек: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800" b="1" cap="sm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Что любит, то и защищает.</a:t>
            </a:r>
            <a:endParaRPr lang="ru-RU" sz="2800" b="1" cap="small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0" descr="img53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0000" y="3978000"/>
            <a:ext cx="18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04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6" name="Picture 39" descr="p14074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76800" y="2979000"/>
            <a:ext cx="1800000" cy="270000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04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4" name="Picture 37" descr="5080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73600" y="1800000"/>
            <a:ext cx="18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04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7" name="Picture 36" descr="thumb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370400" y="3978000"/>
            <a:ext cx="1800000" cy="270000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04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8" name="Picture 11" descr="2e6f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67200" y="2979000"/>
            <a:ext cx="18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04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5" name="Picture 42" descr="p142499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164000" y="1800000"/>
            <a:ext cx="1800000" cy="270000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04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0" y="-43088"/>
            <a:ext cx="9144000" cy="2536757"/>
          </a:xfrm>
        </p:spPr>
        <p:txBody>
          <a:bodyPr anchor="ctr"/>
          <a:lstStyle/>
          <a:p>
            <a:pPr marL="0" indent="0" algn="just">
              <a:buNone/>
            </a:pPr>
            <a:r>
              <a:rPr lang="ru-RU" sz="2800" b="1" cap="small" dirty="0"/>
              <a:t>Книги Николая Ивановича </a:t>
            </a:r>
            <a:r>
              <a:rPr lang="ru-RU" sz="2800" b="1" cap="small" dirty="0" smtClean="0"/>
              <a:t>– это </a:t>
            </a:r>
            <a:r>
              <a:rPr lang="ru-RU" sz="2800" b="1" cap="small" dirty="0"/>
              <a:t>постоянный поиск ответов на самые разные </a:t>
            </a:r>
            <a:r>
              <a:rPr lang="ru-RU" sz="2800" b="1" cap="small" dirty="0" smtClean="0"/>
              <a:t>вопросы. Это </a:t>
            </a:r>
            <a:r>
              <a:rPr lang="ru-RU" sz="2800" b="1" cap="small" dirty="0"/>
              <a:t>Природа и Человек, которые внимательно приглядываются друг к другу.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1869</Template>
  <TotalTime>1696</TotalTime>
  <Words>414</Words>
  <Application>Microsoft Office PowerPoint</Application>
  <PresentationFormat>Экран (4:3)</PresentationFormat>
  <Paragraphs>94</Paragraphs>
  <Slides>17</Slides>
  <Notes>0</Notes>
  <HiddenSlides>1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Diseño predeterminado</vt:lpstr>
      <vt:lpstr>Остин</vt:lpstr>
      <vt:lpstr>«Весенняя баня»</vt:lpstr>
      <vt:lpstr>Слайд 2</vt:lpstr>
      <vt:lpstr>Закличка</vt:lpstr>
      <vt:lpstr>Слайд 4</vt:lpstr>
      <vt:lpstr>Слайд 5</vt:lpstr>
      <vt:lpstr>Слайд 6</vt:lpstr>
      <vt:lpstr>СЛАДКОВ  Николай Иванович </vt:lpstr>
      <vt:lpstr>Слайд 8</vt:lpstr>
      <vt:lpstr>Слайд 9</vt:lpstr>
      <vt:lpstr>Словарная работа</vt:lpstr>
      <vt:lpstr>ТРУДНЫЕ СЛОВА</vt:lpstr>
      <vt:lpstr>Народные приметы</vt:lpstr>
      <vt:lpstr>Слайд 13</vt:lpstr>
      <vt:lpstr>Собери пословицы </vt:lpstr>
      <vt:lpstr>Собери пословицы </vt:lpstr>
      <vt:lpstr>Домашнее задание</vt:lpstr>
      <vt:lpstr>Слайд 17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218</cp:revision>
  <dcterms:created xsi:type="dcterms:W3CDTF">2007-03-30T16:24:53Z</dcterms:created>
  <dcterms:modified xsi:type="dcterms:W3CDTF">2007-04-06T22:35:20Z</dcterms:modified>
</cp:coreProperties>
</file>