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9" r:id="rId10"/>
    <p:sldId id="264" r:id="rId11"/>
    <p:sldId id="275" r:id="rId12"/>
    <p:sldId id="265" r:id="rId13"/>
    <p:sldId id="267" r:id="rId14"/>
    <p:sldId id="268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3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D999889E-4AE8-4ED7-9619-5F410A759C11}" type="datetimeFigureOut">
              <a:rPr lang="uk-UA" smtClean="0"/>
              <a:pPr/>
              <a:t>23.11.2012</a:t>
            </a:fld>
            <a:endParaRPr lang="uk-UA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0941B18-4A85-4F64-871D-E88629E8911F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99889E-4AE8-4ED7-9619-5F410A759C11}" type="datetimeFigureOut">
              <a:rPr lang="uk-UA" smtClean="0"/>
              <a:pPr/>
              <a:t>23.11.2012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941B18-4A85-4F64-871D-E88629E8911F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99889E-4AE8-4ED7-9619-5F410A759C11}" type="datetimeFigureOut">
              <a:rPr lang="uk-UA" smtClean="0"/>
              <a:pPr/>
              <a:t>23.11.2012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941B18-4A85-4F64-871D-E88629E8911F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99889E-4AE8-4ED7-9619-5F410A759C11}" type="datetimeFigureOut">
              <a:rPr lang="uk-UA" smtClean="0"/>
              <a:pPr/>
              <a:t>23.11.2012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941B18-4A85-4F64-871D-E88629E8911F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D999889E-4AE8-4ED7-9619-5F410A759C11}" type="datetimeFigureOut">
              <a:rPr lang="uk-UA" smtClean="0"/>
              <a:pPr/>
              <a:t>23.11.2012</a:t>
            </a:fld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0941B18-4A85-4F64-871D-E88629E8911F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99889E-4AE8-4ED7-9619-5F410A759C11}" type="datetimeFigureOut">
              <a:rPr lang="uk-UA" smtClean="0"/>
              <a:pPr/>
              <a:t>23.11.2012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20941B18-4A85-4F64-871D-E88629E8911F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99889E-4AE8-4ED7-9619-5F410A759C11}" type="datetimeFigureOut">
              <a:rPr lang="uk-UA" smtClean="0"/>
              <a:pPr/>
              <a:t>23.11.2012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20941B18-4A85-4F64-871D-E88629E8911F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99889E-4AE8-4ED7-9619-5F410A759C11}" type="datetimeFigureOut">
              <a:rPr lang="uk-UA" smtClean="0"/>
              <a:pPr/>
              <a:t>23.11.2012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941B18-4A85-4F64-871D-E88629E8911F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99889E-4AE8-4ED7-9619-5F410A759C11}" type="datetimeFigureOut">
              <a:rPr lang="uk-UA" smtClean="0"/>
              <a:pPr/>
              <a:t>23.11.2012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941B18-4A85-4F64-871D-E88629E8911F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D999889E-4AE8-4ED7-9619-5F410A759C11}" type="datetimeFigureOut">
              <a:rPr lang="uk-UA" smtClean="0"/>
              <a:pPr/>
              <a:t>23.11.2012</a:t>
            </a:fld>
            <a:endParaRPr lang="uk-UA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0941B18-4A85-4F64-871D-E88629E8911F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D999889E-4AE8-4ED7-9619-5F410A759C11}" type="datetimeFigureOut">
              <a:rPr lang="uk-UA" smtClean="0"/>
              <a:pPr/>
              <a:t>23.11.2012</a:t>
            </a:fld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0941B18-4A85-4F64-871D-E88629E8911F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uk-UA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D999889E-4AE8-4ED7-9619-5F410A759C11}" type="datetimeFigureOut">
              <a:rPr lang="uk-UA" smtClean="0"/>
              <a:pPr/>
              <a:t>23.11.2012</a:t>
            </a:fld>
            <a:endParaRPr lang="uk-UA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20941B18-4A85-4F64-871D-E88629E8911F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audio" Target="file:///D:\Zona%20Downloads\music\&#1047;&#1074;&#1091;&#1082;&#1080;_&#1087;&#1088;&#1080;&#1088;&#1086;&#1076;&#1099;_-_&#1046;&#1091;&#1078;&#1078;&#1072;&#1085;&#1080;&#1077;_&#1078;&#1091;&#1082;&#1072;_-_(mp3poisk.net).mp3" TargetMode="External"/><Relationship Id="rId7" Type="http://schemas.openxmlformats.org/officeDocument/2006/relationships/image" Target="../media/image6.png"/><Relationship Id="rId2" Type="http://schemas.openxmlformats.org/officeDocument/2006/relationships/audio" Target="file:///C:\Users\ASUS\Desktop\&#1059;&#1056;&#1054;&#1050;%20&#1059;&#1095;&#1080;&#1090;&#1077;&#1076;&#1100;%20&#1075;&#1086;&#1076;&#1072;\Instrumental%20-%20&#1048;&#1085;&#1089;&#1090;&#1088;&#1091;&#1084;&#1077;&#1085;&#1090;&#1072;&#1083;&#1100;&#1085;&#1072;&#1103;%20&#1084;&#1091;&#1079;&#1099;&#1082;&#1072;%20%20(audiopoisk.com).mp3" TargetMode="External"/><Relationship Id="rId1" Type="http://schemas.openxmlformats.org/officeDocument/2006/relationships/audio" Target="file:///C:\Users\ASUS\Downloads\&#1047;&#1074;&#1091;&#1082;&#1080;%20&#1087;&#1088;&#1080;&#1088;&#1086;&#1076;&#1099;_-_&#1058;&#1088;&#1077;&#1083;&#1100;%20&#1089;&#1086;&#1083;&#1086;&#1074;&#1100;&#1103;%20(1).mp3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3;&#1086;&#1074;&#1072;&#1103;%20&#1087;&#1072;&#1087;&#1082;&#1072;\&#1050;&#1086;&#1087;&#1080;&#1103;%20&#1087;&#1072;&#1087;&#1082;&#1080;%20&#1056;&#1040;&#1047;&#1053;&#1054;&#1045;\&#1056;&#1040;&#1047;&#1053;&#1054;&#1045;\&#1064;&#1082;&#1086;&#1083;&#1072;\&#1044;&#1045;&#1058;&#1057;&#1050;&#1048;&#1045;%20&#1055;&#1045;&#1057;&#1045;&#1053;&#1050;&#1048;\&#1084;&#1077;&#1083;&#1086;&#1076;&#1080;&#1080;\-.mp3_portasound.ru.mp3" TargetMode="Externa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В</a:t>
            </a:r>
            <a:r>
              <a:rPr lang="ru-RU" cap="small" dirty="0" smtClean="0">
                <a:solidFill>
                  <a:srgbClr val="0070C0"/>
                </a:solidFill>
              </a:rPr>
              <a:t>асилий Александрович Сухомлинский Самый трудный урок</a:t>
            </a:r>
            <a:endParaRPr lang="uk-UA" cap="small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Урок </a:t>
            </a:r>
            <a:r>
              <a:rPr lang="ru-RU" smtClean="0"/>
              <a:t>внеклассного чтения</a:t>
            </a:r>
            <a:endParaRPr lang="uk-U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692696"/>
            <a:ext cx="2428875" cy="317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7368745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457200"/>
            <a:ext cx="7803976" cy="8382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Работа в группах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79712" y="1649728"/>
            <a:ext cx="6048672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007033"/>
                </a:solidFill>
              </a:rPr>
              <a:t>                  План </a:t>
            </a:r>
          </a:p>
          <a:p>
            <a:pPr marL="514350" indent="-514350">
              <a:buAutoNum type="arabicPeriod"/>
            </a:pPr>
            <a:r>
              <a:rPr lang="ru-RU" dirty="0" smtClean="0">
                <a:solidFill>
                  <a:srgbClr val="007033"/>
                </a:solidFill>
              </a:rPr>
              <a:t>Новость</a:t>
            </a:r>
          </a:p>
          <a:p>
            <a:pPr marL="514350" indent="-514350">
              <a:buAutoNum type="arabicPeriod"/>
            </a:pPr>
            <a:r>
              <a:rPr lang="ru-RU" dirty="0" smtClean="0">
                <a:solidFill>
                  <a:srgbClr val="007033"/>
                </a:solidFill>
              </a:rPr>
              <a:t>Детям стало грустно</a:t>
            </a:r>
          </a:p>
          <a:p>
            <a:pPr marL="514350" indent="-514350">
              <a:buAutoNum type="arabicPeriod"/>
            </a:pPr>
            <a:r>
              <a:rPr lang="ru-RU" dirty="0" smtClean="0">
                <a:solidFill>
                  <a:srgbClr val="007033"/>
                </a:solidFill>
              </a:rPr>
              <a:t>Рисунки для Оли</a:t>
            </a:r>
          </a:p>
          <a:p>
            <a:pPr marL="514350" indent="-514350">
              <a:buAutoNum type="arabicPeriod"/>
            </a:pPr>
            <a:r>
              <a:rPr lang="ru-RU" dirty="0" smtClean="0">
                <a:solidFill>
                  <a:srgbClr val="007033"/>
                </a:solidFill>
              </a:rPr>
              <a:t>Самый нужный урок</a:t>
            </a:r>
            <a:endParaRPr lang="uk-UA" dirty="0">
              <a:solidFill>
                <a:srgbClr val="007033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116633"/>
            <a:ext cx="1584175" cy="15841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656417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/>
              <a:t>Релаксация</a:t>
            </a:r>
            <a:endParaRPr lang="ru-RU" sz="2800" dirty="0"/>
          </a:p>
        </p:txBody>
      </p:sp>
      <p:pic>
        <p:nvPicPr>
          <p:cNvPr id="11" name="Содержимое 10" descr="dac1aa607e67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5562600"/>
            <a:ext cx="1590675" cy="1295400"/>
          </a:xfrm>
        </p:spPr>
      </p:pic>
      <p:pic>
        <p:nvPicPr>
          <p:cNvPr id="8" name="Рисунок 7" descr="Nature_Fields_Green_field_beneath_a_blue_sky_015103_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9382127" cy="7036595"/>
          </a:xfrm>
          <a:prstGeom prst="rect">
            <a:avLst/>
          </a:prstGeom>
        </p:spPr>
      </p:pic>
      <p:pic>
        <p:nvPicPr>
          <p:cNvPr id="9" name="Рисунок 8" descr="562441759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571744"/>
            <a:ext cx="1428750" cy="1238250"/>
          </a:xfrm>
          <a:prstGeom prst="rect">
            <a:avLst/>
          </a:prstGeom>
        </p:spPr>
      </p:pic>
      <p:pic>
        <p:nvPicPr>
          <p:cNvPr id="12" name="Рисунок 11" descr="pods1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15206" y="4786322"/>
            <a:ext cx="2159000" cy="2286000"/>
          </a:xfrm>
          <a:prstGeom prst="rect">
            <a:avLst/>
          </a:prstGeom>
          <a:solidFill>
            <a:srgbClr val="92D050"/>
          </a:solidFill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504 0.09042 C -0.05539 0.09158 -0.05556 0.09274 -0.0566 0.0599 C -0.05764 0.02706 -0.06598 -0.06059 -0.06129 -0.10615 C -0.0566 -0.15171 -0.0507 -0.16998 -0.02882 -0.21277 C -0.00694 -0.25555 0.03577 -0.32725 0.06962 -0.3624 C 0.10348 -0.39755 0.13698 -0.41305 0.17414 -0.42392 C 0.21129 -0.43479 0.25018 -0.42692 0.29271 -0.42785 C 0.33525 -0.42877 0.38664 -0.43132 0.42952 -0.42993 C 0.4724 -0.42854 0.51094 -0.42068 0.54966 -0.41975 C 0.58837 -0.41883 0.62587 -0.42692 0.66181 -0.42392 C 0.69775 -0.42091 0.7283 -0.42045 0.76494 -0.40125 C 0.80157 -0.38206 0.85782 -0.34575 0.88195 -0.30921 C 0.90608 -0.27267 0.90296 -0.2315 0.90955 -0.18201 C 0.91615 -0.13252 0.91962 -0.05574 0.92188 -0.01203 C 0.92414 0.03168 0.92882 0.06175 0.92344 0.08025 C 0.91806 0.09875 0.89671 0.11864 0.88959 0.09875 C 0.88247 0.07886 0.88299 0.01642 0.88039 -0.03862 C 0.87778 -0.09367 0.88473 -0.17947 0.87414 -0.23127 C 0.86355 -0.28307 0.84237 -0.32193 0.81719 -0.35014 C 0.79202 -0.37836 0.7691 -0.39269 0.72344 -0.40125 C 0.67778 -0.40981 0.5941 -0.40056 0.54341 -0.40125 C 0.49271 -0.40195 0.45955 -0.40472 0.41876 -0.40541 C 0.37796 -0.40611 0.33751 -0.40657 0.29879 -0.40541 C 0.26007 -0.40426 0.22466 -0.40935 0.18646 -0.39917 C 0.14827 -0.38899 0.1007 -0.37697 0.06962 -0.3439 C 0.03855 -0.31083 0.0191 -0.25417 0.00035 -0.20051 C -0.01841 -0.14686 -0.03733 -0.071 -0.04271 -0.0222 C -0.0481 0.02659 -0.03629 0.07724 -0.03195 0.0925 C -0.02761 0.10777 -0.02362 0.11679 -0.01667 0.07007 C -0.00972 0.02336 -0.00885 -0.12234 0.00955 -0.18825 C 0.02796 -0.25417 0.06719 -0.29556 0.0941 -0.3254 C 0.12101 -0.35523 0.14115 -0.35662 0.17119 -0.36656 C 0.20122 -0.37651 0.24132 -0.38275 0.27414 -0.38483 C 0.30695 -0.38691 0.33455 -0.37812 0.36806 -0.37882 C 0.40157 -0.37951 0.44028 -0.38807 0.4757 -0.38899 C 0.51112 -0.38992 0.54879 -0.38645 0.58039 -0.38483 C 0.61198 -0.38321 0.63855 -0.38113 0.66494 -0.37882 C 0.69132 -0.37651 0.71511 -0.37836 0.73872 -0.37049 C 0.76233 -0.36263 0.78907 -0.35245 0.80643 -0.33164 C 0.82379 -0.31083 0.83247 -0.28585 0.84341 -0.24561 C 0.85435 -0.20537 0.86702 -0.14408 0.87257 -0.08973 C 0.87813 -0.03539 0.87952 0.05203 0.87726 0.08025 C 0.87501 0.10846 0.86251 0.108 0.85886 0.08025 C 0.85521 0.0525 0.85886 -0.03654 0.85573 -0.0858 C 0.85261 -0.13506 0.85261 -0.17484 0.84028 -0.21485 " pathEditMode="relative" ptsTypes="aaaaaaaaaaaaaaaaaaaaaaaaaaaaaaaaaaaaaaaaaaaaA">
                                      <p:cBhvr>
                                        <p:cTn id="1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19241E-6 C 0.11146 -0.47827 0.22309 -0.95629 0.2724 -0.94681 C 0.3217 -0.93733 0.26389 0.05296 0.29549 0.05735 C 0.32708 0.06174 0.41806 -0.91513 0.46163 -0.92022 C 0.50521 -0.9253 0.52101 0.03168 0.55695 0.02659 C 0.59288 0.0215 0.62535 -0.92808 0.67691 -0.95098 C 0.72847 -0.97387 0.79722 -0.54233 0.86615 -0.11078 " pathEditMode="relative" ptsTypes="aaaaaaA">
                                      <p:cBhvr>
                                        <p:cTn id="23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Работа с текстом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dirty="0" smtClean="0">
                <a:solidFill>
                  <a:srgbClr val="007033"/>
                </a:solidFill>
              </a:rPr>
              <a:t>Чтение рассказа с остановками</a:t>
            </a:r>
          </a:p>
          <a:p>
            <a:pPr marL="514350" indent="-514350">
              <a:buAutoNum type="arabicPeriod"/>
            </a:pPr>
            <a:r>
              <a:rPr lang="ru-RU" dirty="0" smtClean="0">
                <a:solidFill>
                  <a:srgbClr val="007033"/>
                </a:solidFill>
              </a:rPr>
              <a:t>Работа в группах</a:t>
            </a:r>
          </a:p>
          <a:p>
            <a:pPr marL="514350" indent="-514350">
              <a:buAutoNum type="arabicPeriod"/>
            </a:pPr>
            <a:r>
              <a:rPr lang="ru-RU" dirty="0" smtClean="0">
                <a:solidFill>
                  <a:srgbClr val="007033"/>
                </a:solidFill>
              </a:rPr>
              <a:t>Пересказ по плану</a:t>
            </a:r>
          </a:p>
          <a:p>
            <a:pPr marL="514350" indent="-514350">
              <a:buAutoNum type="arabicPeriod"/>
            </a:pPr>
            <a:r>
              <a:rPr lang="ru-RU" dirty="0" smtClean="0">
                <a:solidFill>
                  <a:srgbClr val="007033"/>
                </a:solidFill>
              </a:rPr>
              <a:t>Выборочное чтение</a:t>
            </a:r>
          </a:p>
          <a:p>
            <a:pPr marL="514350" indent="-514350">
              <a:buAutoNum type="arabicPeriod"/>
            </a:pPr>
            <a:r>
              <a:rPr lang="ru-RU" dirty="0" smtClean="0">
                <a:solidFill>
                  <a:srgbClr val="007033"/>
                </a:solidFill>
              </a:rPr>
              <a:t>Найди ошибки</a:t>
            </a:r>
          </a:p>
          <a:p>
            <a:pPr marL="514350" indent="-514350">
              <a:buAutoNum type="arabicPeriod"/>
            </a:pPr>
            <a:r>
              <a:rPr lang="ru-RU" dirty="0" smtClean="0">
                <a:solidFill>
                  <a:srgbClr val="007033"/>
                </a:solidFill>
              </a:rPr>
              <a:t>Выберите правильное утверждение</a:t>
            </a:r>
          </a:p>
          <a:p>
            <a:pPr marL="514350" indent="-514350">
              <a:buAutoNum type="arabicPeriod"/>
            </a:pPr>
            <a:endParaRPr lang="uk-UA" dirty="0">
              <a:solidFill>
                <a:srgbClr val="007033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5117373"/>
            <a:ext cx="2087340" cy="151022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486949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Игра «</a:t>
            </a:r>
            <a:r>
              <a:rPr lang="ru-RU" cap="small" dirty="0" smtClean="0"/>
              <a:t>Какой вы друг?»</a:t>
            </a:r>
            <a:endParaRPr lang="uk-UA" cap="small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5043190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ru-RU" dirty="0" smtClean="0">
                <a:solidFill>
                  <a:srgbClr val="7030A0"/>
                </a:solidFill>
              </a:rPr>
              <a:t>Защищает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rgbClr val="7030A0"/>
                </a:solidFill>
              </a:rPr>
              <a:t>Помогает учиться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rgbClr val="7030A0"/>
                </a:solidFill>
              </a:rPr>
              <a:t>Навещает, когда болею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rgbClr val="7030A0"/>
                </a:solidFill>
              </a:rPr>
              <a:t>Не предает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rgbClr val="7030A0"/>
                </a:solidFill>
              </a:rPr>
              <a:t>Внимательно выслушивает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rgbClr val="7030A0"/>
                </a:solidFill>
              </a:rPr>
              <a:t>Не дразнится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rgbClr val="7030A0"/>
                </a:solidFill>
              </a:rPr>
              <a:t>Поддерживает в трудную минуту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rgbClr val="7030A0"/>
                </a:solidFill>
              </a:rPr>
              <a:t>Не насмехается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rgbClr val="7030A0"/>
                </a:solidFill>
              </a:rPr>
              <a:t>Не обманывает</a:t>
            </a:r>
            <a:endParaRPr lang="uk-UA" dirty="0">
              <a:solidFill>
                <a:srgbClr val="7030A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4869160"/>
            <a:ext cx="979412" cy="175679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622264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24360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Домашнее задание </a:t>
            </a:r>
            <a:br>
              <a:rPr lang="ru-RU" dirty="0" smtClean="0"/>
            </a:br>
            <a:r>
              <a:rPr lang="ru-RU" dirty="0" smtClean="0"/>
              <a:t>(</a:t>
            </a:r>
            <a:r>
              <a:rPr lang="ru-RU" cap="small" dirty="0" smtClean="0"/>
              <a:t>по выбору</a:t>
            </a:r>
            <a:r>
              <a:rPr lang="ru-RU" dirty="0" smtClean="0"/>
              <a:t>)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916832"/>
            <a:ext cx="8686800" cy="4525963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dirty="0" smtClean="0">
                <a:solidFill>
                  <a:srgbClr val="007033"/>
                </a:solidFill>
              </a:rPr>
              <a:t>Напишите письмо другу с пожеланиями</a:t>
            </a:r>
          </a:p>
          <a:p>
            <a:pPr marL="514350" indent="-514350">
              <a:buAutoNum type="arabicPeriod"/>
            </a:pPr>
            <a:r>
              <a:rPr lang="ru-RU" dirty="0" smtClean="0">
                <a:solidFill>
                  <a:srgbClr val="007033"/>
                </a:solidFill>
              </a:rPr>
              <a:t>Составьте устно сочинение «Моему другу»</a:t>
            </a:r>
          </a:p>
          <a:p>
            <a:pPr marL="514350" indent="-514350">
              <a:buAutoNum type="arabicPeriod"/>
            </a:pPr>
            <a:r>
              <a:rPr lang="ru-RU" dirty="0" smtClean="0">
                <a:solidFill>
                  <a:srgbClr val="007033"/>
                </a:solidFill>
              </a:rPr>
              <a:t>Нарисуйте рисунок о дружбе</a:t>
            </a:r>
            <a:endParaRPr lang="uk-UA" dirty="0">
              <a:solidFill>
                <a:srgbClr val="007033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6714" y="4365104"/>
            <a:ext cx="1055365" cy="159027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614571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884386"/>
            <a:ext cx="8686800" cy="4525963"/>
          </a:xfrm>
        </p:spPr>
        <p:txBody>
          <a:bodyPr/>
          <a:lstStyle/>
          <a:p>
            <a:pPr marL="0" indent="0" algn="ctr">
              <a:buNone/>
            </a:pPr>
            <a:endParaRPr lang="ru-RU" sz="48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uk-UA" dirty="0"/>
          </a:p>
        </p:txBody>
      </p:sp>
    </p:spTree>
    <p:extLst>
      <p:ext uri="{BB962C8B-B14F-4D97-AF65-F5344CB8AC3E}">
        <p14:creationId xmlns="" xmlns:p14="http://schemas.microsoft.com/office/powerpoint/2010/main" val="8977795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884386"/>
            <a:ext cx="86868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4800" dirty="0" smtClean="0">
                <a:solidFill>
                  <a:srgbClr val="FF0000"/>
                </a:solidFill>
              </a:rPr>
              <a:t>Почему надо в жизни делать добро?</a:t>
            </a:r>
          </a:p>
          <a:p>
            <a:pPr marL="0" indent="0">
              <a:buNone/>
            </a:pPr>
            <a:endParaRPr lang="uk-UA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289" y="3212976"/>
            <a:ext cx="3020913" cy="302091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323633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Продолжи предложение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884386"/>
            <a:ext cx="86868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4800" dirty="0" smtClean="0">
                <a:solidFill>
                  <a:srgbClr val="FF0000"/>
                </a:solidFill>
              </a:rPr>
              <a:t>-</a:t>
            </a:r>
            <a:r>
              <a:rPr lang="ru-RU" sz="4800" dirty="0" smtClean="0">
                <a:solidFill>
                  <a:srgbClr val="FF0000"/>
                </a:solidFill>
              </a:rPr>
              <a:t>Я понял, что …</a:t>
            </a:r>
          </a:p>
          <a:p>
            <a:pPr marL="0" indent="0" algn="ctr">
              <a:buNone/>
            </a:pPr>
            <a:endParaRPr lang="ru-RU" sz="48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uk-UA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622" y="2636912"/>
            <a:ext cx="3020913" cy="302091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310332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рефлексия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884386"/>
            <a:ext cx="86868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4800" dirty="0" smtClean="0">
                <a:solidFill>
                  <a:srgbClr val="FF0000"/>
                </a:solidFill>
              </a:rPr>
              <a:t>Что заставило задуматься?</a:t>
            </a:r>
          </a:p>
          <a:p>
            <a:pPr marL="0" indent="0">
              <a:buNone/>
            </a:pPr>
            <a:endParaRPr lang="uk-UA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622" y="2636912"/>
            <a:ext cx="3020913" cy="302091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946556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980728"/>
            <a:ext cx="8686800" cy="8382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Спасибо за урок</a:t>
            </a:r>
            <a:endParaRPr lang="uk-UA" dirty="0">
              <a:solidFill>
                <a:srgbClr val="7030A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875" y="3375819"/>
            <a:ext cx="1238250" cy="1066800"/>
          </a:xfrm>
        </p:spPr>
      </p:pic>
    </p:spTree>
    <p:extLst>
      <p:ext uri="{BB962C8B-B14F-4D97-AF65-F5344CB8AC3E}">
        <p14:creationId xmlns="" xmlns:p14="http://schemas.microsoft.com/office/powerpoint/2010/main" val="27600244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9283725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Проверка </a:t>
            </a:r>
            <a:br>
              <a:rPr lang="ru-RU" dirty="0" smtClean="0"/>
            </a:br>
            <a:r>
              <a:rPr lang="ru-RU" dirty="0" smtClean="0"/>
              <a:t>домашнего задания</a:t>
            </a:r>
            <a:endParaRPr lang="uk-UA" dirty="0"/>
          </a:p>
        </p:txBody>
      </p:sp>
      <p:pic>
        <p:nvPicPr>
          <p:cNvPr id="16" name="Звуки природы_-_Трель соловья (1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7215188" y="2981325"/>
            <a:ext cx="304800" cy="30480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28800"/>
            <a:ext cx="8052048" cy="4831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988839"/>
            <a:ext cx="2281362" cy="160550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157192"/>
            <a:ext cx="1431603" cy="95440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Instrumental - Инструментальная музыка  (audiopoisk.com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/>
          <a:stretch>
            <a:fillRect/>
          </a:stretch>
        </p:blipFill>
        <p:spPr>
          <a:xfrm flipH="1">
            <a:off x="8001024" y="5786454"/>
            <a:ext cx="304800" cy="304800"/>
          </a:xfrm>
          <a:prstGeom prst="rect">
            <a:avLst/>
          </a:prstGeom>
        </p:spPr>
      </p:pic>
      <p:pic>
        <p:nvPicPr>
          <p:cNvPr id="20" name="Звуки_природы_-_Жужжание_жука_-_(mp3poisk.net)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0"/>
          <a:stretch>
            <a:fillRect/>
          </a:stretch>
        </p:blipFill>
        <p:spPr>
          <a:xfrm>
            <a:off x="1142976" y="600076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399570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1065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239928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88269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164233"/>
            <a:ext cx="1431925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cap="small" dirty="0" smtClean="0"/>
              <a:t>Какая пословица подходит к данному рассказу? Почему?</a:t>
            </a:r>
            <a:endParaRPr lang="uk-UA" cap="small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988840"/>
            <a:ext cx="86868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00B050"/>
                </a:solidFill>
              </a:rPr>
              <a:t>Доброе дело само себя хвалит.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B050"/>
                </a:solidFill>
              </a:rPr>
              <a:t>Истинное добро всегда просто.</a:t>
            </a:r>
          </a:p>
          <a:p>
            <a:pPr marL="0" indent="0">
              <a:buNone/>
            </a:pPr>
            <a:r>
              <a:rPr lang="ru-RU" dirty="0">
                <a:solidFill>
                  <a:srgbClr val="00B050"/>
                </a:solidFill>
              </a:rPr>
              <a:t>Дружба – как стекло: сломаешь – не починишь.</a:t>
            </a:r>
          </a:p>
          <a:p>
            <a:pPr marL="0" indent="0">
              <a:buNone/>
            </a:pPr>
            <a:endParaRPr lang="uk-UA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7204" y="5164232"/>
            <a:ext cx="1428750" cy="12858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403728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uk-UA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501" y="1268760"/>
            <a:ext cx="7590178" cy="24330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 descr="http://img.spicecomments.com/emoticons/0003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509120"/>
            <a:ext cx="2857500" cy="216217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910692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Самый трудный урок. </a:t>
            </a:r>
            <a:br>
              <a:rPr lang="ru-RU" dirty="0" smtClean="0"/>
            </a:br>
            <a:r>
              <a:rPr lang="ru-RU" cap="small" dirty="0" err="1" smtClean="0">
                <a:solidFill>
                  <a:schemeClr val="accent4">
                    <a:lumMod val="75000"/>
                  </a:schemeClr>
                </a:solidFill>
              </a:rPr>
              <a:t>В.А.Сухомлинский</a:t>
            </a:r>
            <a:endParaRPr lang="uk-UA" cap="small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Ключевые слова: </a:t>
            </a:r>
            <a:r>
              <a:rPr lang="ru-RU" dirty="0">
                <a:solidFill>
                  <a:srgbClr val="007033"/>
                </a:solidFill>
              </a:rPr>
              <a:t>третьеклассница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7033"/>
                </a:solidFill>
              </a:rPr>
              <a:t>                               уезжает</a:t>
            </a:r>
            <a:endParaRPr lang="ru-RU" dirty="0">
              <a:solidFill>
                <a:srgbClr val="007033"/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007033"/>
                </a:solidFill>
              </a:rPr>
              <a:t>                               десятилетия </a:t>
            </a:r>
            <a:endParaRPr lang="ru-RU" dirty="0">
              <a:solidFill>
                <a:srgbClr val="007033"/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007033"/>
                </a:solidFill>
              </a:rPr>
              <a:t>                               счастье</a:t>
            </a:r>
            <a:endParaRPr lang="ru-RU" dirty="0">
              <a:solidFill>
                <a:srgbClr val="007033"/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007033"/>
                </a:solidFill>
              </a:rPr>
              <a:t>                               следующий </a:t>
            </a:r>
            <a:r>
              <a:rPr lang="ru-RU" dirty="0">
                <a:solidFill>
                  <a:srgbClr val="007033"/>
                </a:solidFill>
              </a:rPr>
              <a:t>день 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7033"/>
                </a:solidFill>
              </a:rPr>
              <a:t>                               вокзал</a:t>
            </a:r>
            <a:endParaRPr lang="ru-RU" dirty="0">
              <a:solidFill>
                <a:srgbClr val="007033"/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007033"/>
                </a:solidFill>
              </a:rPr>
              <a:t>                               возвращались</a:t>
            </a:r>
            <a:endParaRPr lang="uk-UA" dirty="0">
              <a:solidFill>
                <a:srgbClr val="007033"/>
              </a:solidFill>
            </a:endParaRPr>
          </a:p>
          <a:p>
            <a:pPr marL="0" indent="0">
              <a:buNone/>
            </a:pPr>
            <a:endParaRPr lang="ru-RU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5661248"/>
            <a:ext cx="323850" cy="6858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3624841"/>
            <a:ext cx="323850" cy="6858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2276872"/>
            <a:ext cx="323850" cy="685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886798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>
                <a:solidFill>
                  <a:srgbClr val="FF0000"/>
                </a:solidFill>
              </a:rPr>
              <a:t>физминутка</a:t>
            </a:r>
            <a:endParaRPr lang="uk-UA" dirty="0">
              <a:solidFill>
                <a:srgbClr val="FF0000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6500" y="2004219"/>
            <a:ext cx="4191000" cy="3810000"/>
          </a:xfrm>
        </p:spPr>
      </p:pic>
      <p:pic>
        <p:nvPicPr>
          <p:cNvPr id="12" name="-.mp3_portasound.ru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215338" y="6072206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111683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72595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Работа с текстом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dirty="0" smtClean="0">
                <a:solidFill>
                  <a:srgbClr val="007033"/>
                </a:solidFill>
              </a:rPr>
              <a:t>Чтение рассказа с остановками</a:t>
            </a:r>
          </a:p>
          <a:p>
            <a:pPr marL="514350" indent="-514350">
              <a:buAutoNum type="arabicPeriod"/>
            </a:pPr>
            <a:r>
              <a:rPr lang="ru-RU" dirty="0" smtClean="0">
                <a:solidFill>
                  <a:srgbClr val="007033"/>
                </a:solidFill>
              </a:rPr>
              <a:t>Работа в группах</a:t>
            </a:r>
          </a:p>
          <a:p>
            <a:pPr marL="0" indent="0">
              <a:buNone/>
            </a:pPr>
            <a:endParaRPr lang="uk-UA" dirty="0">
              <a:solidFill>
                <a:srgbClr val="007033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5157192"/>
            <a:ext cx="2052184" cy="148478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194378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457200"/>
            <a:ext cx="7803976" cy="8382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Работа в группах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79712" y="1649728"/>
            <a:ext cx="6048672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007033"/>
                </a:solidFill>
              </a:rPr>
              <a:t>                  План </a:t>
            </a:r>
          </a:p>
          <a:p>
            <a:pPr marL="514350" indent="-514350">
              <a:buFont typeface="Wingdings 2"/>
              <a:buAutoNum type="arabicPeriod"/>
            </a:pPr>
            <a:r>
              <a:rPr lang="ru-RU" dirty="0">
                <a:solidFill>
                  <a:srgbClr val="007033"/>
                </a:solidFill>
              </a:rPr>
              <a:t>Самый нужный урок</a:t>
            </a:r>
            <a:endParaRPr lang="uk-UA" dirty="0">
              <a:solidFill>
                <a:srgbClr val="007033"/>
              </a:solidFill>
            </a:endParaRPr>
          </a:p>
          <a:p>
            <a:pPr marL="514350" indent="-514350">
              <a:buAutoNum type="arabicPeriod"/>
            </a:pPr>
            <a:r>
              <a:rPr lang="ru-RU" dirty="0" smtClean="0">
                <a:solidFill>
                  <a:srgbClr val="007033"/>
                </a:solidFill>
              </a:rPr>
              <a:t>Детям стало грустно</a:t>
            </a:r>
          </a:p>
          <a:p>
            <a:pPr marL="514350" indent="-514350">
              <a:buFont typeface="Wingdings 2"/>
              <a:buAutoNum type="arabicPeriod"/>
            </a:pPr>
            <a:r>
              <a:rPr lang="ru-RU" dirty="0">
                <a:solidFill>
                  <a:srgbClr val="007033"/>
                </a:solidFill>
              </a:rPr>
              <a:t>Новость</a:t>
            </a:r>
          </a:p>
          <a:p>
            <a:pPr marL="514350" indent="-514350">
              <a:buAutoNum type="arabicPeriod"/>
            </a:pPr>
            <a:r>
              <a:rPr lang="ru-RU" dirty="0" smtClean="0">
                <a:solidFill>
                  <a:srgbClr val="007033"/>
                </a:solidFill>
              </a:rPr>
              <a:t>Рисунки для Оли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116633"/>
            <a:ext cx="1584175" cy="15841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614188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770</TotalTime>
  <Words>191</Words>
  <Application>Microsoft Office PowerPoint</Application>
  <PresentationFormat>Экран (4:3)</PresentationFormat>
  <Paragraphs>59</Paragraphs>
  <Slides>19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Литейная</vt:lpstr>
      <vt:lpstr>Василий Александрович Сухомлинский Самый трудный урок</vt:lpstr>
      <vt:lpstr>Слайд 2</vt:lpstr>
      <vt:lpstr>Проверка  домашнего задания</vt:lpstr>
      <vt:lpstr>Какая пословица подходит к данному рассказу? Почему?</vt:lpstr>
      <vt:lpstr>Слайд 5</vt:lpstr>
      <vt:lpstr>Самый трудный урок.  В.А.Сухомлинский</vt:lpstr>
      <vt:lpstr>физминутка</vt:lpstr>
      <vt:lpstr>Работа с текстом</vt:lpstr>
      <vt:lpstr>Работа в группах</vt:lpstr>
      <vt:lpstr>Работа в группах</vt:lpstr>
      <vt:lpstr>Релаксация</vt:lpstr>
      <vt:lpstr>Работа с текстом</vt:lpstr>
      <vt:lpstr>Игра «Какой вы друг?»</vt:lpstr>
      <vt:lpstr>Домашнее задание  (по выбору)</vt:lpstr>
      <vt:lpstr>Слайд 15</vt:lpstr>
      <vt:lpstr>Слайд 16</vt:lpstr>
      <vt:lpstr>Продолжи предложение</vt:lpstr>
      <vt:lpstr>рефлексия</vt:lpstr>
      <vt:lpstr>Спасибо за урок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ASUS</cp:lastModifiedBy>
  <cp:revision>63</cp:revision>
  <dcterms:created xsi:type="dcterms:W3CDTF">2012-11-10T18:01:56Z</dcterms:created>
  <dcterms:modified xsi:type="dcterms:W3CDTF">2012-11-23T15:26:49Z</dcterms:modified>
</cp:coreProperties>
</file>