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6" r:id="rId4"/>
    <p:sldId id="275" r:id="rId5"/>
    <p:sldId id="258" r:id="rId6"/>
    <p:sldId id="267" r:id="rId7"/>
    <p:sldId id="259" r:id="rId8"/>
    <p:sldId id="26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9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43608" y="620688"/>
            <a:ext cx="6400800" cy="17526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27584" y="1268760"/>
            <a:ext cx="7772400" cy="1470025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5455" b="17588"/>
          <a:stretch/>
        </p:blipFill>
        <p:spPr bwMode="auto">
          <a:xfrm>
            <a:off x="356" y="1893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4" descr="Картинки по запросу картинки шкільної темат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1508656" y="1340768"/>
            <a:ext cx="64477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/>
              <a:t>Урок </a:t>
            </a:r>
          </a:p>
          <a:p>
            <a:pPr algn="ctr"/>
            <a:r>
              <a:rPr lang="uk-UA" sz="8000" b="1" dirty="0"/>
              <a:t>м</a:t>
            </a:r>
            <a:r>
              <a:rPr lang="uk-UA" sz="8000" b="1" dirty="0" smtClean="0"/>
              <a:t>атематики</a:t>
            </a:r>
          </a:p>
          <a:p>
            <a:pPr algn="ctr"/>
            <a:r>
              <a:rPr lang="uk-UA" sz="8000" b="1" dirty="0" smtClean="0"/>
              <a:t>3 клас</a:t>
            </a:r>
            <a:endParaRPr lang="uk-UA" sz="8000" b="1" dirty="0"/>
          </a:p>
        </p:txBody>
      </p:sp>
    </p:spTree>
    <p:extLst>
      <p:ext uri="{BB962C8B-B14F-4D97-AF65-F5344CB8AC3E}">
        <p14:creationId xmlns:p14="http://schemas.microsoft.com/office/powerpoint/2010/main" val="312097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" y="20425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196752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/>
              <a:t>230 – 80 = 230 – (30 + 50) = </a:t>
            </a:r>
          </a:p>
          <a:p>
            <a:r>
              <a:rPr lang="uk-UA" sz="4800" b="1" dirty="0" smtClean="0"/>
              <a:t>= (230 – 30) – 50 = 200 – 50=</a:t>
            </a:r>
          </a:p>
          <a:p>
            <a:r>
              <a:rPr lang="uk-UA" sz="4800" b="1" dirty="0" smtClean="0"/>
              <a:t>= 150</a:t>
            </a:r>
            <a:endParaRPr lang="uk-UA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3735323"/>
            <a:ext cx="41764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	80</a:t>
            </a:r>
          </a:p>
          <a:p>
            <a:endParaRPr lang="uk-UA" sz="4400" b="1" dirty="0"/>
          </a:p>
          <a:p>
            <a:r>
              <a:rPr lang="uk-UA" sz="4400" b="1" dirty="0" smtClean="0"/>
              <a:t>  </a:t>
            </a:r>
            <a:r>
              <a:rPr lang="uk-UA" sz="4400" b="1" dirty="0" smtClean="0"/>
              <a:t>30   </a:t>
            </a:r>
            <a:r>
              <a:rPr lang="uk-UA" sz="4400" b="1" dirty="0" smtClean="0"/>
              <a:t>50</a:t>
            </a:r>
            <a:endParaRPr lang="uk-UA" sz="44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483768" y="4473116"/>
            <a:ext cx="504056" cy="648072"/>
          </a:xfrm>
          <a:prstGeom prst="line">
            <a:avLst/>
          </a:prstGeom>
          <a:ln w="25400" cap="sq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987824" y="4473116"/>
            <a:ext cx="432048" cy="648072"/>
          </a:xfrm>
          <a:prstGeom prst="line">
            <a:avLst/>
          </a:prstGeom>
          <a:ln w="25400" cap="sq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6" y="332656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 «Пояснювальний»</a:t>
            </a:r>
            <a:endParaRPr lang="uk-UA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ОЛЕГ\Desktop\кра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148" y="3391109"/>
            <a:ext cx="3701852" cy="327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5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57264" y="2015805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FF00"/>
                </a:solidFill>
              </a:rPr>
              <a:t>РОБОТА З ПІДРУЧНИКОМ</a:t>
            </a:r>
            <a:endParaRPr lang="uk-UA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3140968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№380 – з коментуванням</a:t>
            </a:r>
            <a:endParaRPr lang="uk-UA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32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88840"/>
            <a:ext cx="496887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5" y="3106966"/>
            <a:ext cx="4680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FFFF00"/>
                </a:solidFill>
              </a:rPr>
              <a:t>№</a:t>
            </a:r>
            <a:r>
              <a:rPr lang="uk-UA" sz="3600" b="1" dirty="0" smtClean="0">
                <a:solidFill>
                  <a:srgbClr val="FFFF00"/>
                </a:solidFill>
              </a:rPr>
              <a:t>381 - самостійно</a:t>
            </a:r>
            <a:endParaRPr lang="uk-UA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8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4" t="7296" r="8050" b="6629"/>
          <a:stretch/>
        </p:blipFill>
        <p:spPr bwMode="auto">
          <a:xfrm>
            <a:off x="2699792" y="1412776"/>
            <a:ext cx="6262077" cy="525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0164" y="298819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Острів «Відпочинку»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ОЛЕГ\Desktop\дельфі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43736"/>
            <a:ext cx="2699792" cy="248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76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89" y="1333583"/>
            <a:ext cx="9143999" cy="552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91230" y="3933056"/>
            <a:ext cx="43204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/>
              <a:t>ЗАДАЧА </a:t>
            </a:r>
          </a:p>
          <a:p>
            <a:pPr algn="ctr"/>
            <a:r>
              <a:rPr lang="uk-UA" sz="7200" b="1" dirty="0" smtClean="0"/>
              <a:t>№ 383</a:t>
            </a:r>
            <a:endParaRPr lang="uk-UA" sz="7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13997" y="116632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 «</a:t>
            </a:r>
            <a:r>
              <a:rPr lang="uk-UA" sz="7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Задачний</a:t>
            </a:r>
            <a:r>
              <a:rPr lang="uk-UA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ОЛЕГ\Desktop\морська чере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6149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0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1183401" y="2062127"/>
            <a:ext cx="2160240" cy="2232247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2060848"/>
            <a:ext cx="3571801" cy="223224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899592" y="404664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Бухта «Геометрична»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ОЛЕГ\Desktop\риба ме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653136"/>
            <a:ext cx="561662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8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332656"/>
            <a:ext cx="66967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Задача </a:t>
            </a:r>
          </a:p>
          <a:p>
            <a:r>
              <a:rPr lang="uk-UA" sz="2800" b="1" dirty="0" smtClean="0"/>
              <a:t>Р = 24 см</a:t>
            </a:r>
          </a:p>
          <a:p>
            <a:r>
              <a:rPr lang="uk-UA" sz="2800" b="1" dirty="0" smtClean="0"/>
              <a:t>Ширина – 4 см</a:t>
            </a:r>
          </a:p>
          <a:p>
            <a:r>
              <a:rPr lang="uk-UA" sz="2800" b="1" dirty="0" smtClean="0"/>
              <a:t>Довжина - ?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76328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/>
              <a:t>Вказівки </a:t>
            </a:r>
          </a:p>
          <a:p>
            <a:pPr marL="342900" indent="-342900" algn="just">
              <a:buAutoNum type="arabicPeriod"/>
            </a:pPr>
            <a:r>
              <a:rPr lang="uk-UA" sz="2800" b="1" dirty="0" smtClean="0"/>
              <a:t>Знайди суму двох відомих сторін.</a:t>
            </a:r>
          </a:p>
          <a:p>
            <a:pPr marL="342900" indent="-342900" algn="just">
              <a:buAutoNum type="arabicPeriod"/>
            </a:pPr>
            <a:r>
              <a:rPr lang="uk-UA" sz="2800" b="1" dirty="0" smtClean="0"/>
              <a:t>Знайдіть суму двох інших сторін (від периметра відніміть результат </a:t>
            </a:r>
            <a:r>
              <a:rPr lang="uk-UA" sz="2800" b="1" smtClean="0"/>
              <a:t>попередньої дії).</a:t>
            </a:r>
            <a:endParaRPr lang="uk-UA" sz="2800" b="1" dirty="0" smtClean="0"/>
          </a:p>
          <a:p>
            <a:pPr marL="342900" indent="-342900" algn="just">
              <a:buAutoNum type="arabicPeriod"/>
            </a:pPr>
            <a:r>
              <a:rPr lang="uk-UA" sz="2800" b="1" dirty="0" smtClean="0"/>
              <a:t>Знайдіть довжину прямокутника (поділіть результат попередньої дії на 2).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112746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98274"/>
            <a:ext cx="53083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ПІДСУМОК </a:t>
            </a:r>
          </a:p>
          <a:p>
            <a:pPr algn="ctr"/>
            <a:r>
              <a:rPr lang="uk-UA" sz="4400" b="1" dirty="0" smtClean="0"/>
              <a:t>УРОКУ</a:t>
            </a:r>
            <a:endParaRPr lang="uk-UA" sz="4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29" y="116632"/>
            <a:ext cx="337678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ОЛЕГ\Desktop\1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518457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03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7" y="485774"/>
            <a:ext cx="3635896" cy="39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48577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Домашнє завдання</a:t>
            </a:r>
            <a:endParaRPr lang="uk-UA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08004" y="1772816"/>
            <a:ext cx="4068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/>
              <a:t>Розв</a:t>
            </a:r>
            <a:r>
              <a:rPr lang="en-US" sz="3200" b="1" dirty="0" smtClean="0"/>
              <a:t>’</a:t>
            </a:r>
            <a:r>
              <a:rPr lang="uk-UA" sz="3200" b="1" dirty="0" err="1" smtClean="0"/>
              <a:t>язати</a:t>
            </a:r>
            <a:r>
              <a:rPr lang="uk-UA" sz="3200" b="1" dirty="0" smtClean="0"/>
              <a:t> рівняння № 388</a:t>
            </a:r>
            <a:endParaRPr lang="uk-UA" sz="3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231" y="3435927"/>
            <a:ext cx="340772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4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ЕГ\Desktop\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86924" y="476672"/>
            <a:ext cx="4968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/>
              <a:t>Подорож </a:t>
            </a:r>
          </a:p>
          <a:p>
            <a:pPr algn="ctr"/>
            <a:r>
              <a:rPr lang="uk-UA" sz="4800" dirty="0" smtClean="0"/>
              <a:t>Математичним океаном</a:t>
            </a: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282927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404664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ДЕВІЗ УРОКУ</a:t>
            </a:r>
            <a:endParaRPr lang="uk-UA" sz="6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767" y="1700808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Якщо хочеш у житті</a:t>
            </a:r>
          </a:p>
          <a:p>
            <a:pPr algn="ctr"/>
            <a:r>
              <a:rPr lang="uk-UA" sz="4800" b="1" dirty="0"/>
              <a:t>д</a:t>
            </a:r>
            <a:r>
              <a:rPr lang="uk-UA" sz="4800" b="1" dirty="0" smtClean="0"/>
              <a:t>осягнути вершин,</a:t>
            </a:r>
          </a:p>
          <a:p>
            <a:pPr algn="ctr"/>
            <a:r>
              <a:rPr lang="uk-UA" sz="4800" b="1" dirty="0" smtClean="0"/>
              <a:t>Математику збагнути мусиш тонко до глибин.</a:t>
            </a:r>
            <a:endParaRPr lang="uk-UA" sz="4800" b="1" dirty="0"/>
          </a:p>
        </p:txBody>
      </p:sp>
    </p:spTree>
    <p:extLst>
      <p:ext uri="{BB962C8B-B14F-4D97-AF65-F5344CB8AC3E}">
        <p14:creationId xmlns:p14="http://schemas.microsoft.com/office/powerpoint/2010/main" val="37612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116632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Порт</a:t>
            </a:r>
          </a:p>
          <a:p>
            <a:pPr algn="ctr"/>
            <a:r>
              <a:rPr lang="uk-UA" sz="4800" b="1" dirty="0" smtClean="0"/>
              <a:t>«Обчислювальний»</a:t>
            </a:r>
            <a:endParaRPr lang="uk-UA" sz="4800" b="1" dirty="0"/>
          </a:p>
        </p:txBody>
      </p:sp>
      <p:pic>
        <p:nvPicPr>
          <p:cNvPr id="2050" name="Рисунок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2708920"/>
            <a:ext cx="20882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3339859"/>
            <a:ext cx="4320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Порахувати сотнями до 1000;</a:t>
            </a:r>
          </a:p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ід 146 до 153;</a:t>
            </a:r>
          </a:p>
          <a:p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ід 597 до 608.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2060848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Усний рахунок</a:t>
            </a:r>
            <a:endParaRPr lang="uk-UA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" y="-77394"/>
            <a:ext cx="9144000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67744" y="288619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УСНІ ОБЧИСЛЕННЯ</a:t>
            </a:r>
            <a:endParaRPr lang="uk-UA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34921" y="1286814"/>
            <a:ext cx="47525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630 – 20</a:t>
            </a:r>
          </a:p>
          <a:p>
            <a:pPr algn="ctr"/>
            <a:r>
              <a:rPr lang="uk-UA" sz="4400" b="1" dirty="0" smtClean="0"/>
              <a:t>750 – 300</a:t>
            </a:r>
          </a:p>
          <a:p>
            <a:pPr algn="ctr"/>
            <a:r>
              <a:rPr lang="uk-UA" sz="4400" b="1" dirty="0" smtClean="0"/>
              <a:t>320 + 60</a:t>
            </a:r>
          </a:p>
          <a:p>
            <a:pPr algn="ctr"/>
            <a:r>
              <a:rPr lang="uk-UA" sz="4400" b="1" dirty="0" smtClean="0"/>
              <a:t>140 + 400</a:t>
            </a:r>
          </a:p>
          <a:p>
            <a:pPr algn="ctr"/>
            <a:r>
              <a:rPr lang="uk-UA" sz="4400" b="1" dirty="0" smtClean="0"/>
              <a:t>980 – 400</a:t>
            </a:r>
          </a:p>
          <a:p>
            <a:pPr algn="ctr"/>
            <a:r>
              <a:rPr lang="uk-UA" sz="4400" b="1" dirty="0" smtClean="0"/>
              <a:t>210 + 570</a:t>
            </a:r>
            <a:endParaRPr lang="uk-UA" sz="4400" b="1" dirty="0"/>
          </a:p>
        </p:txBody>
      </p:sp>
    </p:spTree>
    <p:extLst>
      <p:ext uri="{BB962C8B-B14F-4D97-AF65-F5344CB8AC3E}">
        <p14:creationId xmlns:p14="http://schemas.microsoft.com/office/powerpoint/2010/main" val="271799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6711" y="1772816"/>
            <a:ext cx="8229600" cy="452596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8015" r="3637" b="8751"/>
          <a:stretch/>
        </p:blipFill>
        <p:spPr bwMode="auto">
          <a:xfrm>
            <a:off x="0" y="0"/>
            <a:ext cx="92525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311817"/>
            <a:ext cx="6801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accent6"/>
                </a:solidFill>
              </a:rPr>
              <a:t>МАТЕМАТИЧНИЙ ДИКТАНТ</a:t>
            </a:r>
            <a:endParaRPr lang="uk-UA" sz="4000" dirty="0">
              <a:solidFill>
                <a:schemeClr val="accent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37" y="1228397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uk-UA" sz="3600" dirty="0" smtClean="0">
                <a:solidFill>
                  <a:srgbClr val="FFFF00"/>
                </a:solidFill>
              </a:rPr>
              <a:t>Запиши число, яке складається з 2 сотень, 5 десятків, 8 одиниць.</a:t>
            </a:r>
          </a:p>
          <a:p>
            <a:pPr marL="742950" indent="-742950">
              <a:buAutoNum type="arabicPeriod"/>
            </a:pPr>
            <a:r>
              <a:rPr lang="uk-UA" sz="3600" dirty="0" smtClean="0">
                <a:solidFill>
                  <a:srgbClr val="FFFF00"/>
                </a:solidFill>
              </a:rPr>
              <a:t>Назви сусідів числа 320.</a:t>
            </a:r>
          </a:p>
          <a:p>
            <a:pPr marL="742950" indent="-742950">
              <a:buAutoNum type="arabicPeriod"/>
            </a:pPr>
            <a:r>
              <a:rPr lang="uk-UA" sz="3600" dirty="0" smtClean="0">
                <a:solidFill>
                  <a:srgbClr val="FFFF00"/>
                </a:solidFill>
              </a:rPr>
              <a:t>Запиши число 905 у вигляді суми розрядних доданків.</a:t>
            </a:r>
          </a:p>
          <a:p>
            <a:pPr marL="742950" indent="-742950">
              <a:buAutoNum type="arabicPeriod"/>
            </a:pPr>
            <a:r>
              <a:rPr lang="uk-UA" sz="3600" dirty="0" smtClean="0">
                <a:solidFill>
                  <a:srgbClr val="FFFF00"/>
                </a:solidFill>
              </a:rPr>
              <a:t>Знайти різницю чисел 320  і 200.</a:t>
            </a:r>
          </a:p>
          <a:p>
            <a:pPr marL="742950" indent="-742950">
              <a:buAutoNum type="arabicPeriod"/>
            </a:pPr>
            <a:r>
              <a:rPr lang="uk-UA" sz="3600" dirty="0" smtClean="0">
                <a:solidFill>
                  <a:srgbClr val="FFFF00"/>
                </a:solidFill>
              </a:rPr>
              <a:t>Суму чисел  600 і 30 зменш на 400.</a:t>
            </a:r>
          </a:p>
          <a:p>
            <a:pPr marL="742950" indent="-742950">
              <a:buAutoNum type="arabicPeriod"/>
            </a:pPr>
            <a:endParaRPr lang="uk-UA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5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4" t="6243" r="7121" b="10646"/>
          <a:stretch/>
        </p:blipFill>
        <p:spPr bwMode="auto">
          <a:xfrm>
            <a:off x="0" y="-17140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116396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ВЗАЄМОПЕРЕВІРКА</a:t>
            </a:r>
            <a:endParaRPr lang="uk-UA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5208" y="1988840"/>
            <a:ext cx="48210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FFFF00"/>
                </a:solidFill>
              </a:rPr>
              <a:t>258</a:t>
            </a:r>
          </a:p>
          <a:p>
            <a:pPr marL="742950" indent="-742950">
              <a:buAutoNum type="arabicPlain" startAt="319"/>
            </a:pPr>
            <a:r>
              <a:rPr lang="uk-UA" sz="3600" dirty="0" smtClean="0">
                <a:solidFill>
                  <a:srgbClr val="FFFF00"/>
                </a:solidFill>
              </a:rPr>
              <a:t>    321</a:t>
            </a:r>
          </a:p>
          <a:p>
            <a:r>
              <a:rPr lang="uk-UA" sz="3600" dirty="0" smtClean="0">
                <a:solidFill>
                  <a:srgbClr val="FFFF00"/>
                </a:solidFill>
              </a:rPr>
              <a:t>905 = 900 + 5</a:t>
            </a:r>
          </a:p>
          <a:p>
            <a:r>
              <a:rPr lang="uk-UA" sz="3600" dirty="0" smtClean="0">
                <a:solidFill>
                  <a:srgbClr val="FFFF00"/>
                </a:solidFill>
              </a:rPr>
              <a:t>320 – 200 = 120</a:t>
            </a:r>
          </a:p>
          <a:p>
            <a:r>
              <a:rPr lang="uk-UA" sz="3600" dirty="0" smtClean="0">
                <a:solidFill>
                  <a:srgbClr val="FFFF00"/>
                </a:solidFill>
              </a:rPr>
              <a:t>(600 + 30) – 400 = 230</a:t>
            </a:r>
          </a:p>
          <a:p>
            <a:pPr marL="742950" indent="-742950" algn="r">
              <a:buAutoNum type="arabicPlain" startAt="319"/>
            </a:pPr>
            <a:endParaRPr lang="uk-UA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5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08" y="0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763910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КАЛІГРАФІЧНА ХВИЛИНКА</a:t>
            </a:r>
            <a:endParaRPr lang="uk-UA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12771" y="2780928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72 : 8</a:t>
            </a:r>
          </a:p>
          <a:p>
            <a:pPr algn="ctr"/>
            <a:r>
              <a:rPr lang="uk-UA" sz="4800" b="1" dirty="0" smtClean="0"/>
              <a:t>49 : 7</a:t>
            </a:r>
          </a:p>
          <a:p>
            <a:pPr algn="ctr"/>
            <a:r>
              <a:rPr lang="uk-UA" sz="4800" b="1" dirty="0" smtClean="0"/>
              <a:t>36 : 9</a:t>
            </a:r>
            <a:endParaRPr lang="uk-UA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404664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Острів «Каліграфічний»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ОЛЕГ\Desktop\медуз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60096" y="3265455"/>
            <a:ext cx="4176463" cy="277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35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7" t="2366" r="1433" b="11140"/>
          <a:stretch/>
        </p:blipFill>
        <p:spPr bwMode="auto">
          <a:xfrm>
            <a:off x="0" y="-31187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3322" y="1772816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600" b="1" dirty="0" smtClean="0"/>
              <a:t>Віднімання круглих трицифрових чисел з переходом через десяток виду 230–80. </a:t>
            </a:r>
            <a:r>
              <a:rPr lang="uk-UA" sz="3600" b="1" dirty="0" err="1" smtClean="0"/>
              <a:t>Розв</a:t>
            </a:r>
            <a:r>
              <a:rPr lang="en-US" sz="3600" b="1" dirty="0" smtClean="0"/>
              <a:t>’</a:t>
            </a:r>
            <a:r>
              <a:rPr lang="uk-UA" sz="3600" b="1" dirty="0" err="1" smtClean="0"/>
              <a:t>язування</a:t>
            </a:r>
            <a:r>
              <a:rPr lang="uk-UA" sz="3600" b="1" dirty="0" smtClean="0"/>
              <a:t> рівнянь. Задачі на обчислення довжини сторони прямокутника за відомим периметром і довжиною його іншої сторони</a:t>
            </a:r>
            <a:endParaRPr lang="uk-UA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692696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ТЕМА УРОКУ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97302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487</TotalTime>
  <Words>292</Words>
  <Application>Microsoft Office PowerPoint</Application>
  <PresentationFormat>Экран (4:3)</PresentationFormat>
  <Paragraphs>68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ОЛЕГ</cp:lastModifiedBy>
  <cp:revision>44</cp:revision>
  <dcterms:created xsi:type="dcterms:W3CDTF">2016-11-13T10:55:49Z</dcterms:created>
  <dcterms:modified xsi:type="dcterms:W3CDTF">2017-09-23T17:22:37Z</dcterms:modified>
</cp:coreProperties>
</file>