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9" r:id="rId24"/>
    <p:sldId id="278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1" d="100"/>
          <a:sy n="51" d="100"/>
        </p:scale>
        <p:origin x="78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44D7A-FD93-4CA2-A5FB-5014F333BA05}" type="datetimeFigureOut">
              <a:rPr lang="uk-UA" smtClean="0"/>
              <a:t>22.09.2017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8D711-A4E6-484E-9C88-3882770F914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61293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44D7A-FD93-4CA2-A5FB-5014F333BA05}" type="datetimeFigureOut">
              <a:rPr lang="uk-UA" smtClean="0"/>
              <a:t>22.09.2017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8D711-A4E6-484E-9C88-3882770F914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89817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44D7A-FD93-4CA2-A5FB-5014F333BA05}" type="datetimeFigureOut">
              <a:rPr lang="uk-UA" smtClean="0"/>
              <a:t>22.09.2017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8D711-A4E6-484E-9C88-3882770F914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55697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44D7A-FD93-4CA2-A5FB-5014F333BA05}" type="datetimeFigureOut">
              <a:rPr lang="uk-UA" smtClean="0"/>
              <a:t>22.09.2017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8D711-A4E6-484E-9C88-3882770F914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27013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44D7A-FD93-4CA2-A5FB-5014F333BA05}" type="datetimeFigureOut">
              <a:rPr lang="uk-UA" smtClean="0"/>
              <a:t>22.09.2017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8D711-A4E6-484E-9C88-3882770F914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66403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44D7A-FD93-4CA2-A5FB-5014F333BA05}" type="datetimeFigureOut">
              <a:rPr lang="uk-UA" smtClean="0"/>
              <a:t>22.09.2017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8D711-A4E6-484E-9C88-3882770F914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20324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44D7A-FD93-4CA2-A5FB-5014F333BA05}" type="datetimeFigureOut">
              <a:rPr lang="uk-UA" smtClean="0"/>
              <a:t>22.09.2017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8D711-A4E6-484E-9C88-3882770F914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23340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44D7A-FD93-4CA2-A5FB-5014F333BA05}" type="datetimeFigureOut">
              <a:rPr lang="uk-UA" smtClean="0"/>
              <a:t>22.09.2017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8D711-A4E6-484E-9C88-3882770F914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38842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44D7A-FD93-4CA2-A5FB-5014F333BA05}" type="datetimeFigureOut">
              <a:rPr lang="uk-UA" smtClean="0"/>
              <a:t>22.09.2017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8D711-A4E6-484E-9C88-3882770F914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72849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44D7A-FD93-4CA2-A5FB-5014F333BA05}" type="datetimeFigureOut">
              <a:rPr lang="uk-UA" smtClean="0"/>
              <a:t>22.09.2017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8D711-A4E6-484E-9C88-3882770F914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34796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44D7A-FD93-4CA2-A5FB-5014F333BA05}" type="datetimeFigureOut">
              <a:rPr lang="uk-UA" smtClean="0"/>
              <a:t>22.09.2017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8D711-A4E6-484E-9C88-3882770F914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37839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7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444D7A-FD93-4CA2-A5FB-5014F333BA05}" type="datetimeFigureOut">
              <a:rPr lang="uk-UA" smtClean="0"/>
              <a:t>22.09.2017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A8D711-A4E6-484E-9C88-3882770F914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59470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jpeg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4" Type="http://schemas.openxmlformats.org/officeDocument/2006/relationships/image" Target="../media/image9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gif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gif"/><Relationship Id="rId2" Type="http://schemas.openxmlformats.org/officeDocument/2006/relationships/image" Target="../media/image11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2.gif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04014" y="2124708"/>
            <a:ext cx="8170224" cy="224676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 err="1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Якими</a:t>
            </a:r>
            <a:r>
              <a:rPr lang="ru-RU" sz="2800" b="1" dirty="0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 правами я </a:t>
            </a:r>
            <a:r>
              <a:rPr lang="ru-RU" sz="2800" b="1" dirty="0" err="1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наділений</a:t>
            </a:r>
            <a:r>
              <a:rPr lang="ru-RU" sz="2800" b="1" dirty="0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 як </a:t>
            </a:r>
            <a:r>
              <a:rPr lang="ru-RU" sz="2800" b="1" dirty="0" err="1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громадянин</a:t>
            </a:r>
            <a:r>
              <a:rPr lang="ru-RU" sz="2800" b="1" dirty="0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/</a:t>
            </a:r>
            <a:r>
              <a:rPr lang="ru-RU" sz="2800" b="1" dirty="0" err="1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громадянка</a:t>
            </a:r>
            <a:r>
              <a:rPr lang="ru-RU" sz="2800" b="1" dirty="0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 </a:t>
            </a:r>
            <a:r>
              <a:rPr lang="ru-RU" sz="2800" b="1" dirty="0" err="1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України</a:t>
            </a:r>
            <a:r>
              <a:rPr lang="ru-RU" sz="2800" b="1" dirty="0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?</a:t>
            </a:r>
          </a:p>
          <a:p>
            <a:pPr algn="ctr">
              <a:defRPr/>
            </a:pPr>
            <a:r>
              <a:rPr lang="ru-RU" sz="2800" b="1" dirty="0" err="1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Конституція</a:t>
            </a:r>
            <a:r>
              <a:rPr lang="ru-RU" sz="2800" b="1" dirty="0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 </a:t>
            </a:r>
            <a:r>
              <a:rPr lang="ru-RU" sz="2800" b="1" dirty="0" err="1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України,Декларація</a:t>
            </a:r>
            <a:r>
              <a:rPr lang="ru-RU" sz="2800" b="1" dirty="0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 прав </a:t>
            </a:r>
            <a:r>
              <a:rPr lang="ru-RU" sz="2800" b="1" dirty="0" err="1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дитини</a:t>
            </a:r>
            <a:r>
              <a:rPr lang="ru-RU" sz="2800" b="1" dirty="0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, </a:t>
            </a:r>
            <a:r>
              <a:rPr lang="ru-RU" sz="2800" b="1" dirty="0" err="1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Конвенція</a:t>
            </a:r>
            <a:r>
              <a:rPr lang="ru-RU" sz="2800" b="1" dirty="0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 ООН про права </a:t>
            </a:r>
            <a:r>
              <a:rPr lang="ru-RU" sz="2800" b="1" dirty="0" err="1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дитини</a:t>
            </a:r>
            <a:endParaRPr lang="ru-RU" sz="2800" b="1" dirty="0">
              <a:effectLst>
                <a:glow rad="723900">
                  <a:schemeClr val="bg1">
                    <a:alpha val="81000"/>
                  </a:schemeClr>
                </a:glow>
              </a:effectLst>
              <a:latin typeface="Georgia"/>
              <a:cs typeface="Georgia"/>
            </a:endParaRPr>
          </a:p>
        </p:txBody>
      </p:sp>
      <p:pic>
        <p:nvPicPr>
          <p:cNvPr id="13316" name="Изображение 7" descr="ку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883073">
            <a:off x="1826266" y="4203126"/>
            <a:ext cx="1626453" cy="251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9" descr="C:\Documents and Settings\Мама\Рабочий стол\Рисунок29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CDD"/>
              </a:clrFrom>
              <a:clrTo>
                <a:srgbClr val="FFFCD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719387" y="539881"/>
            <a:ext cx="1311275" cy="153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99244083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5173460" y="438150"/>
            <a:ext cx="4277133" cy="112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sz="2800" b="1" dirty="0" err="1">
                <a:latin typeface="Georgia" pitchFamily="18" charset="0"/>
                <a:cs typeface="Arial" pitchFamily="34" charset="0"/>
              </a:rPr>
              <a:t>Міжнародний</a:t>
            </a:r>
            <a:r>
              <a:rPr lang="ru-RU" sz="2800" b="1" dirty="0">
                <a:latin typeface="Georgia" pitchFamily="18" charset="0"/>
                <a:cs typeface="Arial" pitchFamily="34" charset="0"/>
              </a:rPr>
              <a:t> </a:t>
            </a:r>
            <a:r>
              <a:rPr lang="ru-RU" sz="2800" b="1" dirty="0" err="1">
                <a:latin typeface="Georgia" pitchFamily="18" charset="0"/>
                <a:cs typeface="Arial" pitchFamily="34" charset="0"/>
              </a:rPr>
              <a:t>захист</a:t>
            </a:r>
            <a:endParaRPr lang="ru-RU" sz="2800" b="1" dirty="0">
              <a:latin typeface="Georgia" pitchFamily="18" charset="0"/>
              <a:cs typeface="Arial" pitchFamily="34" charset="0"/>
            </a:endParaRPr>
          </a:p>
          <a:p>
            <a:pPr algn="ctr">
              <a:lnSpc>
                <a:spcPct val="120000"/>
              </a:lnSpc>
              <a:defRPr/>
            </a:pPr>
            <a:r>
              <a:rPr lang="ru-RU" sz="2800" b="1" dirty="0">
                <a:latin typeface="Georgia" pitchFamily="18" charset="0"/>
                <a:cs typeface="Arial" pitchFamily="34" charset="0"/>
              </a:rPr>
              <a:t> прав </a:t>
            </a:r>
            <a:r>
              <a:rPr lang="ru-RU" sz="2800" b="1" dirty="0" err="1">
                <a:latin typeface="Georgia" pitchFamily="18" charset="0"/>
                <a:cs typeface="Arial" pitchFamily="34" charset="0"/>
              </a:rPr>
              <a:t>дитини</a:t>
            </a:r>
            <a:endParaRPr lang="ru-RU" sz="2800" b="1" dirty="0">
              <a:latin typeface="Georgia" pitchFamily="18" charset="0"/>
              <a:cs typeface="Arial" pitchFamily="34" charset="0"/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005014" y="2076451"/>
            <a:ext cx="8480425" cy="59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itchFamily="2" charset="2"/>
              <a:buChar char="u"/>
              <a:defRPr/>
            </a:pPr>
            <a:r>
              <a:rPr lang="ru-RU" sz="2700" b="1" dirty="0" err="1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pitchFamily="34" charset="0"/>
              </a:rPr>
              <a:t>Конвенція</a:t>
            </a:r>
            <a:r>
              <a:rPr lang="ru-RU" sz="2700" b="1" dirty="0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pitchFamily="34" charset="0"/>
              </a:rPr>
              <a:t> ООН про права </a:t>
            </a:r>
            <a:r>
              <a:rPr lang="ru-RU" sz="2700" b="1" dirty="0" err="1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pitchFamily="34" charset="0"/>
              </a:rPr>
              <a:t>дитини</a:t>
            </a:r>
            <a:r>
              <a:rPr lang="ru-RU" sz="2700" b="1" dirty="0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pitchFamily="34" charset="0"/>
              </a:rPr>
              <a:t> 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833564" y="2652714"/>
            <a:ext cx="8651875" cy="262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>
            <a:spAutoFit/>
          </a:bodyPr>
          <a:lstStyle/>
          <a:p>
            <a:pPr algn="just">
              <a:lnSpc>
                <a:spcPct val="110000"/>
              </a:lnSpc>
              <a:defRPr/>
            </a:pPr>
            <a:r>
              <a:rPr lang="uk-UA" sz="2500" dirty="0">
                <a:latin typeface="Georgia" pitchFamily="18" charset="0"/>
                <a:ea typeface="MS Mincho" pitchFamily="49" charset="-128"/>
                <a:cs typeface="Arial" pitchFamily="34" charset="0"/>
              </a:rPr>
              <a:t>- </a:t>
            </a:r>
            <a:r>
              <a:rPr lang="ru-RU" sz="25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5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це</a:t>
            </a:r>
            <a:r>
              <a:rPr lang="ru-RU" sz="25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500" u="sng" dirty="0">
                <a:latin typeface="Georgia" pitchFamily="18" charset="0"/>
                <a:ea typeface="MS Mincho" pitchFamily="49" charset="-128"/>
                <a:cs typeface="Arial" pitchFamily="34" charset="0"/>
              </a:rPr>
              <a:t>угода</a:t>
            </a:r>
            <a:r>
              <a:rPr lang="ru-RU" sz="25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5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між</a:t>
            </a:r>
            <a:r>
              <a:rPr lang="ru-RU" sz="25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державами.</a:t>
            </a:r>
          </a:p>
          <a:p>
            <a:pPr algn="just">
              <a:lnSpc>
                <a:spcPct val="110000"/>
              </a:lnSpc>
              <a:defRPr/>
            </a:pPr>
            <a:r>
              <a:rPr lang="ru-RU" sz="2500" dirty="0">
                <a:latin typeface="Georgia" pitchFamily="18" charset="0"/>
                <a:ea typeface="MS Mincho" pitchFamily="49" charset="-128"/>
                <a:cs typeface="Arial" pitchFamily="34" charset="0"/>
              </a:rPr>
              <a:t>В </a:t>
            </a:r>
            <a:r>
              <a:rPr lang="ru-RU" sz="25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ній</a:t>
            </a:r>
            <a:r>
              <a:rPr lang="ru-RU" sz="25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записано, як уряд </a:t>
            </a:r>
            <a:r>
              <a:rPr lang="ru-RU" sz="25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кожної</a:t>
            </a:r>
            <a:r>
              <a:rPr lang="ru-RU" sz="25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5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країни</a:t>
            </a:r>
            <a:r>
              <a:rPr lang="ru-RU" sz="25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повинен  </a:t>
            </a:r>
            <a:r>
              <a:rPr lang="ru-RU" sz="25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піклуватись</a:t>
            </a:r>
            <a:r>
              <a:rPr lang="ru-RU" sz="25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 про </a:t>
            </a:r>
            <a:r>
              <a:rPr lang="ru-RU" sz="25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дітей</a:t>
            </a:r>
            <a:r>
              <a:rPr lang="ru-RU" sz="2500" dirty="0">
                <a:latin typeface="Georgia" pitchFamily="18" charset="0"/>
                <a:ea typeface="MS Mincho" pitchFamily="49" charset="-128"/>
                <a:cs typeface="Arial" pitchFamily="34" charset="0"/>
              </a:rPr>
              <a:t>.</a:t>
            </a:r>
          </a:p>
          <a:p>
            <a:pPr algn="just">
              <a:lnSpc>
                <a:spcPct val="110000"/>
              </a:lnSpc>
              <a:defRPr/>
            </a:pPr>
            <a:r>
              <a:rPr lang="ru-RU" sz="25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Конвенція</a:t>
            </a:r>
            <a:r>
              <a:rPr lang="ru-RU" sz="25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5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була</a:t>
            </a:r>
            <a:r>
              <a:rPr lang="ru-RU" sz="25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5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прийнята</a:t>
            </a:r>
            <a:r>
              <a:rPr lang="ru-RU" sz="25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20 листопада 1989 року</a:t>
            </a:r>
          </a:p>
          <a:p>
            <a:pPr algn="just">
              <a:lnSpc>
                <a:spcPct val="110000"/>
              </a:lnSpc>
              <a:defRPr/>
            </a:pPr>
            <a:r>
              <a:rPr lang="ru-RU" sz="2500" dirty="0">
                <a:latin typeface="Georgia" pitchFamily="18" charset="0"/>
                <a:ea typeface="MS Mincho" pitchFamily="49" charset="-128"/>
                <a:cs typeface="Arial" pitchFamily="34" charset="0"/>
              </a:rPr>
              <a:t>та </a:t>
            </a:r>
            <a:r>
              <a:rPr lang="ru-RU" sz="25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набула</a:t>
            </a:r>
            <a:r>
              <a:rPr lang="ru-RU" sz="25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5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чинності</a:t>
            </a:r>
            <a:r>
              <a:rPr lang="ru-RU" sz="25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в </a:t>
            </a:r>
            <a:r>
              <a:rPr lang="ru-RU" sz="25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Україні</a:t>
            </a:r>
            <a:r>
              <a:rPr lang="ru-RU" sz="25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5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з</a:t>
            </a:r>
            <a:r>
              <a:rPr lang="ru-RU" sz="25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27 </a:t>
            </a:r>
            <a:r>
              <a:rPr lang="ru-RU" sz="25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вересня</a:t>
            </a:r>
            <a:r>
              <a:rPr lang="ru-RU" sz="25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1991 року </a:t>
            </a:r>
            <a:r>
              <a:rPr lang="ru-RU" sz="25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і</a:t>
            </a:r>
            <a:r>
              <a:rPr lang="ru-RU" sz="25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5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з</a:t>
            </a:r>
            <a:r>
              <a:rPr lang="ru-RU" sz="25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5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цього</a:t>
            </a:r>
            <a:r>
              <a:rPr lang="ru-RU" sz="25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часу </a:t>
            </a:r>
            <a:r>
              <a:rPr lang="ru-RU" sz="25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є</a:t>
            </a:r>
            <a:r>
              <a:rPr lang="ru-RU" sz="25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5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частиною</a:t>
            </a:r>
            <a:r>
              <a:rPr lang="ru-RU" sz="25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5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українського</a:t>
            </a:r>
            <a:r>
              <a:rPr lang="ru-RU" sz="25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5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законодавства</a:t>
            </a:r>
            <a:r>
              <a:rPr lang="ru-RU" sz="2500" dirty="0">
                <a:latin typeface="Georgia" pitchFamily="18" charset="0"/>
                <a:ea typeface="MS Mincho" pitchFamily="49" charset="-128"/>
                <a:cs typeface="Arial" pitchFamily="34" charset="0"/>
              </a:rPr>
              <a:t>.</a:t>
            </a:r>
          </a:p>
        </p:txBody>
      </p:sp>
      <p:pic>
        <p:nvPicPr>
          <p:cNvPr id="39941" name="Изображение 6" descr="1323434518_human_dec10.jpg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5014" y="149226"/>
            <a:ext cx="27146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Изображение 10" descr="1318325340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03438" y="5410201"/>
            <a:ext cx="1687512" cy="123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1300343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924301" y="473076"/>
            <a:ext cx="5580063" cy="1089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sz="2700" b="1" dirty="0" err="1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pitchFamily="34" charset="0"/>
              </a:rPr>
              <a:t>Конвенція</a:t>
            </a:r>
            <a:r>
              <a:rPr lang="ru-RU" sz="2700" b="1" dirty="0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pitchFamily="34" charset="0"/>
              </a:rPr>
              <a:t> ООН</a:t>
            </a:r>
          </a:p>
          <a:p>
            <a:pPr algn="ctr">
              <a:lnSpc>
                <a:spcPct val="120000"/>
              </a:lnSpc>
              <a:defRPr/>
            </a:pPr>
            <a:r>
              <a:rPr lang="ru-RU" sz="2700" b="1" dirty="0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pitchFamily="34" charset="0"/>
              </a:rPr>
              <a:t> про права </a:t>
            </a:r>
            <a:r>
              <a:rPr lang="ru-RU" sz="2700" b="1" dirty="0" err="1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pitchFamily="34" charset="0"/>
              </a:rPr>
              <a:t>дитини</a:t>
            </a:r>
            <a:r>
              <a:rPr lang="ru-RU" sz="2700" b="1" dirty="0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pitchFamily="34" charset="0"/>
              </a:rPr>
              <a:t> 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227264" y="1873251"/>
            <a:ext cx="8047037" cy="549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>
            <a:spAutoFit/>
          </a:bodyPr>
          <a:lstStyle/>
          <a:p>
            <a:pPr algn="just">
              <a:lnSpc>
                <a:spcPct val="110000"/>
              </a:lnSpc>
              <a:defRPr/>
            </a:pPr>
            <a:r>
              <a:rPr lang="ru-RU" sz="2700" b="1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Дитиною</a:t>
            </a:r>
            <a:r>
              <a:rPr lang="ru-RU" sz="2700" b="1" dirty="0"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7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є</a:t>
            </a:r>
            <a:r>
              <a:rPr lang="ru-RU" sz="27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7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кожна</a:t>
            </a:r>
            <a:r>
              <a:rPr lang="ru-RU" sz="27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 </a:t>
            </a:r>
            <a:r>
              <a:rPr lang="ru-RU" sz="27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людина</a:t>
            </a:r>
            <a:r>
              <a:rPr lang="ru-RU" sz="27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 </a:t>
            </a:r>
            <a:r>
              <a:rPr lang="ru-RU" sz="2700" u="sng" dirty="0">
                <a:latin typeface="Georgia" pitchFamily="18" charset="0"/>
                <a:ea typeface="MS Mincho" pitchFamily="49" charset="-128"/>
                <a:cs typeface="Arial" pitchFamily="34" charset="0"/>
              </a:rPr>
              <a:t>до 18-річного </a:t>
            </a:r>
            <a:r>
              <a:rPr lang="ru-RU" sz="2700" u="sng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віку</a:t>
            </a:r>
            <a:r>
              <a:rPr lang="ru-RU" sz="2700" dirty="0">
                <a:latin typeface="Georgia" pitchFamily="18" charset="0"/>
                <a:ea typeface="MS Mincho" pitchFamily="49" charset="-128"/>
                <a:cs typeface="Arial" pitchFamily="34" charset="0"/>
              </a:rPr>
              <a:t>. </a:t>
            </a:r>
          </a:p>
        </p:txBody>
      </p:sp>
      <p:pic>
        <p:nvPicPr>
          <p:cNvPr id="40964" name="Изображение 7" descr="UnitedNations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3564" y="177800"/>
            <a:ext cx="1520825" cy="151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Изображение 8" descr="Galina_Sergeevna_small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4" y="2560639"/>
            <a:ext cx="1476375" cy="221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Изображение 13" descr="images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81950" y="4918076"/>
            <a:ext cx="18240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Picture 11" descr="C:\Documents and Settings\Мама\Рабочий стол\Рисунок2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33563" y="2560638"/>
            <a:ext cx="3219450" cy="216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8" name="Picture 12" descr="C:\Documents and Settings\Мама\Рабочий стол\Рисунок2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37376" y="2501900"/>
            <a:ext cx="3336925" cy="222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9" name="Picture 13" descr="C:\Documents and Settings\Мама\Рабочий стол\Рисунок2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53013" y="4940301"/>
            <a:ext cx="258445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0" name="Picture 14" descr="C:\Documents and Settings\Мама\Рабочий стол\Рисунок26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66963" y="4940300"/>
            <a:ext cx="1974850" cy="165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90344907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924301" y="473076"/>
            <a:ext cx="5580063" cy="1089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sz="2700" b="1" dirty="0" err="1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pitchFamily="34" charset="0"/>
              </a:rPr>
              <a:t>Конвенція</a:t>
            </a:r>
            <a:r>
              <a:rPr lang="ru-RU" sz="2700" b="1" dirty="0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pitchFamily="34" charset="0"/>
              </a:rPr>
              <a:t> ООН</a:t>
            </a:r>
          </a:p>
          <a:p>
            <a:pPr algn="ctr">
              <a:lnSpc>
                <a:spcPct val="120000"/>
              </a:lnSpc>
              <a:defRPr/>
            </a:pPr>
            <a:r>
              <a:rPr lang="ru-RU" sz="2700" b="1" dirty="0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pitchFamily="34" charset="0"/>
              </a:rPr>
              <a:t> про права </a:t>
            </a:r>
            <a:r>
              <a:rPr lang="ru-RU" sz="2700" b="1" dirty="0" err="1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pitchFamily="34" charset="0"/>
              </a:rPr>
              <a:t>дитини</a:t>
            </a:r>
            <a:r>
              <a:rPr lang="ru-RU" sz="2700" b="1" dirty="0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pitchFamily="34" charset="0"/>
              </a:rPr>
              <a:t> 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227264" y="1873251"/>
            <a:ext cx="8047037" cy="56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>
            <a:spAutoFit/>
          </a:bodyPr>
          <a:lstStyle/>
          <a:p>
            <a:pPr algn="just">
              <a:lnSpc>
                <a:spcPct val="110000"/>
              </a:lnSpc>
              <a:defRPr/>
            </a:pPr>
            <a:r>
              <a:rPr lang="ru-RU" sz="28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Основні</a:t>
            </a: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800" u="sng" dirty="0">
                <a:latin typeface="Georgia" pitchFamily="18" charset="0"/>
                <a:ea typeface="MS Mincho" pitchFamily="49" charset="-128"/>
                <a:cs typeface="Arial" pitchFamily="34" charset="0"/>
              </a:rPr>
              <a:t>права </a:t>
            </a:r>
            <a:r>
              <a:rPr lang="ru-RU" sz="2800" u="sng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дітей</a:t>
            </a: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, </a:t>
            </a:r>
            <a:r>
              <a:rPr lang="ru-RU" sz="28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зазначені</a:t>
            </a: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у </a:t>
            </a:r>
            <a:r>
              <a:rPr lang="ru-RU" sz="28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Конвенції</a:t>
            </a: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:</a:t>
            </a:r>
          </a:p>
        </p:txBody>
      </p:sp>
      <p:pic>
        <p:nvPicPr>
          <p:cNvPr id="41988" name="Изображение 7" descr="UnitedNations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3564" y="177800"/>
            <a:ext cx="1520825" cy="151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2408238" y="2679701"/>
            <a:ext cx="8045450" cy="317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-  </a:t>
            </a:r>
            <a:r>
              <a:rPr lang="ru-RU" sz="28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всі</a:t>
            </a: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8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діти</a:t>
            </a: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 </a:t>
            </a:r>
            <a:r>
              <a:rPr lang="ru-RU" sz="2800" u="sng" dirty="0" err="1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рівні</a:t>
            </a:r>
            <a:r>
              <a:rPr lang="ru-RU" sz="2800" dirty="0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у правах</a:t>
            </a:r>
          </a:p>
          <a:p>
            <a:pPr algn="just">
              <a:lnSpc>
                <a:spcPct val="120000"/>
              </a:lnSpc>
              <a:defRPr/>
            </a:pP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- </a:t>
            </a:r>
            <a:r>
              <a:rPr lang="ru-RU" sz="28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кожна</a:t>
            </a: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8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дитина</a:t>
            </a: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8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має</a:t>
            </a: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право на </a:t>
            </a:r>
            <a:r>
              <a:rPr lang="ru-RU" sz="2800" u="sng" dirty="0" err="1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життя</a:t>
            </a:r>
            <a:endParaRPr lang="ru-RU" sz="2800" u="sng" dirty="0">
              <a:solidFill>
                <a:srgbClr val="3366FF"/>
              </a:solidFill>
              <a:latin typeface="Georgia" pitchFamily="18" charset="0"/>
              <a:ea typeface="MS Mincho" pitchFamily="49" charset="-128"/>
              <a:cs typeface="Arial" pitchFamily="34" charset="0"/>
            </a:endParaRPr>
          </a:p>
          <a:p>
            <a:pPr algn="just">
              <a:lnSpc>
                <a:spcPct val="120000"/>
              </a:lnSpc>
              <a:defRPr/>
            </a:pP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-  </a:t>
            </a:r>
            <a:r>
              <a:rPr lang="ru-RU" sz="28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всі</a:t>
            </a: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8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діти</a:t>
            </a: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8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мають</a:t>
            </a: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право на </a:t>
            </a:r>
            <a:r>
              <a:rPr lang="ru-RU" sz="2800" u="sng" dirty="0" err="1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захист</a:t>
            </a:r>
            <a:r>
              <a:rPr lang="ru-RU" sz="2800" u="sng" dirty="0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800" u="sng" dirty="0" err="1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і</a:t>
            </a:r>
            <a:r>
              <a:rPr lang="ru-RU" sz="2800" u="sng" dirty="0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800" u="sng" dirty="0" err="1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піклування</a:t>
            </a:r>
            <a:endParaRPr lang="ru-RU" sz="2800" u="sng" dirty="0">
              <a:solidFill>
                <a:srgbClr val="3366FF"/>
              </a:solidFill>
              <a:latin typeface="Georgia" pitchFamily="18" charset="0"/>
              <a:ea typeface="MS Mincho" pitchFamily="49" charset="-128"/>
              <a:cs typeface="Arial" pitchFamily="34" charset="0"/>
            </a:endParaRPr>
          </a:p>
          <a:p>
            <a:pPr algn="just">
              <a:lnSpc>
                <a:spcPct val="120000"/>
              </a:lnSpc>
              <a:defRPr/>
            </a:pP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- </a:t>
            </a:r>
            <a:r>
              <a:rPr lang="ru-RU" sz="28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всі</a:t>
            </a: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8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діти</a:t>
            </a: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8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мають</a:t>
            </a: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право на </a:t>
            </a:r>
            <a:r>
              <a:rPr lang="ru-RU" sz="2800" u="sng" dirty="0" err="1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ім'я</a:t>
            </a:r>
            <a:r>
              <a:rPr lang="ru-RU" sz="2800" u="sng" dirty="0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800" u="sng" dirty="0" err="1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і</a:t>
            </a:r>
            <a:r>
              <a:rPr lang="ru-RU" sz="2800" u="sng" dirty="0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800" u="sng" dirty="0" err="1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громадянство</a:t>
            </a:r>
            <a:endParaRPr lang="ru-RU" sz="2800" u="sng" dirty="0">
              <a:solidFill>
                <a:srgbClr val="3366FF"/>
              </a:solidFill>
              <a:latin typeface="Georgia" pitchFamily="18" charset="0"/>
              <a:ea typeface="MS Mincho" pitchFamily="49" charset="-128"/>
              <a:cs typeface="Arial" pitchFamily="34" charset="0"/>
            </a:endParaRPr>
          </a:p>
          <a:p>
            <a:pPr algn="just">
              <a:lnSpc>
                <a:spcPct val="120000"/>
              </a:lnSpc>
              <a:defRPr/>
            </a:pP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- </a:t>
            </a:r>
            <a:r>
              <a:rPr lang="ru-RU" sz="2500" u="sng" dirty="0">
                <a:latin typeface="Georgia" pitchFamily="18" charset="0"/>
                <a:ea typeface="MS Mincho" pitchFamily="49" charset="-128"/>
                <a:cs typeface="Arial" pitchFamily="34" charset="0"/>
              </a:rPr>
              <a:t>право </a:t>
            </a:r>
            <a:r>
              <a:rPr lang="ru-RU" sz="2500" u="sng" dirty="0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знати </a:t>
            </a:r>
            <a:r>
              <a:rPr lang="ru-RU" sz="2500" u="sng" dirty="0" err="1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своїх</a:t>
            </a:r>
            <a:r>
              <a:rPr lang="ru-RU" sz="2500" u="sng" dirty="0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500" u="sng" dirty="0" err="1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батьків</a:t>
            </a:r>
            <a:r>
              <a:rPr lang="ru-RU" sz="2500" u="sng" dirty="0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500" u="sng" dirty="0" err="1">
                <a:solidFill>
                  <a:srgbClr val="000000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і</a:t>
            </a:r>
            <a:r>
              <a:rPr lang="ru-RU" sz="2500" u="sng" dirty="0">
                <a:solidFill>
                  <a:srgbClr val="000000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 право на </a:t>
            </a:r>
            <a:r>
              <a:rPr lang="ru-RU" sz="2500" u="sng" dirty="0" err="1">
                <a:solidFill>
                  <a:srgbClr val="000000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їх</a:t>
            </a:r>
            <a:r>
              <a:rPr lang="ru-RU" sz="2500" u="sng" dirty="0">
                <a:solidFill>
                  <a:srgbClr val="000000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500" u="sng" dirty="0" err="1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піклування</a:t>
            </a:r>
            <a:endParaRPr lang="ru-RU" sz="2500" u="sng" dirty="0">
              <a:solidFill>
                <a:srgbClr val="3366FF"/>
              </a:solidFill>
              <a:latin typeface="Georgia" pitchFamily="18" charset="0"/>
              <a:ea typeface="MS Mincho" pitchFamily="49" charset="-128"/>
              <a:cs typeface="Arial" pitchFamily="34" charset="0"/>
            </a:endParaRPr>
          </a:p>
          <a:p>
            <a:pPr algn="just">
              <a:lnSpc>
                <a:spcPct val="120000"/>
              </a:lnSpc>
              <a:defRPr/>
            </a:pPr>
            <a:r>
              <a:rPr lang="ru-RU" sz="2800" dirty="0">
                <a:solidFill>
                  <a:srgbClr val="000000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-</a:t>
            </a:r>
            <a:r>
              <a:rPr lang="ru-RU" sz="2800" dirty="0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право </a:t>
            </a:r>
            <a:r>
              <a:rPr lang="ru-RU" sz="2800" dirty="0" err="1">
                <a:solidFill>
                  <a:srgbClr val="000000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вільно</a:t>
            </a:r>
            <a:r>
              <a:rPr lang="ru-RU" sz="2800" dirty="0">
                <a:solidFill>
                  <a:srgbClr val="000000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800" u="sng" dirty="0" err="1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висловлювати</a:t>
            </a:r>
            <a:r>
              <a:rPr lang="ru-RU" sz="2800" u="sng" dirty="0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800" u="sng" dirty="0" err="1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свої</a:t>
            </a:r>
            <a:r>
              <a:rPr lang="ru-RU" sz="2800" u="sng" dirty="0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 думки</a:t>
            </a:r>
          </a:p>
        </p:txBody>
      </p:sp>
    </p:spTree>
    <p:extLst>
      <p:ext uri="{BB962C8B-B14F-4D97-AF65-F5344CB8AC3E}">
        <p14:creationId xmlns:p14="http://schemas.microsoft.com/office/powerpoint/2010/main" val="2709115177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924301" y="473076"/>
            <a:ext cx="5580063" cy="1089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sz="2700" b="1" dirty="0" err="1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pitchFamily="34" charset="0"/>
              </a:rPr>
              <a:t>Конвенція</a:t>
            </a:r>
            <a:r>
              <a:rPr lang="ru-RU" sz="2700" b="1" dirty="0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pitchFamily="34" charset="0"/>
              </a:rPr>
              <a:t> ООН</a:t>
            </a:r>
          </a:p>
          <a:p>
            <a:pPr algn="ctr">
              <a:lnSpc>
                <a:spcPct val="120000"/>
              </a:lnSpc>
              <a:defRPr/>
            </a:pPr>
            <a:r>
              <a:rPr lang="ru-RU" sz="2700" b="1" dirty="0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pitchFamily="34" charset="0"/>
              </a:rPr>
              <a:t> про права </a:t>
            </a:r>
            <a:r>
              <a:rPr lang="ru-RU" sz="2700" b="1" dirty="0" err="1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pitchFamily="34" charset="0"/>
              </a:rPr>
              <a:t>дитини</a:t>
            </a:r>
            <a:r>
              <a:rPr lang="ru-RU" sz="2700" b="1" dirty="0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pitchFamily="34" charset="0"/>
              </a:rPr>
              <a:t> 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227264" y="1873251"/>
            <a:ext cx="8047037" cy="56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>
            <a:spAutoFit/>
          </a:bodyPr>
          <a:lstStyle/>
          <a:p>
            <a:pPr algn="just">
              <a:lnSpc>
                <a:spcPct val="110000"/>
              </a:lnSpc>
              <a:defRPr/>
            </a:pPr>
            <a:r>
              <a:rPr lang="ru-RU" sz="28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Основні</a:t>
            </a: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800" u="sng" dirty="0">
                <a:latin typeface="Georgia" pitchFamily="18" charset="0"/>
                <a:ea typeface="MS Mincho" pitchFamily="49" charset="-128"/>
                <a:cs typeface="Arial" pitchFamily="34" charset="0"/>
              </a:rPr>
              <a:t>права </a:t>
            </a:r>
            <a:r>
              <a:rPr lang="ru-RU" sz="2800" u="sng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дітей</a:t>
            </a: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, </a:t>
            </a:r>
            <a:r>
              <a:rPr lang="ru-RU" sz="28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зазначені</a:t>
            </a: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у </a:t>
            </a:r>
            <a:r>
              <a:rPr lang="ru-RU" sz="28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Конвенції</a:t>
            </a: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:</a:t>
            </a:r>
          </a:p>
        </p:txBody>
      </p:sp>
      <p:pic>
        <p:nvPicPr>
          <p:cNvPr id="43012" name="Изображение 7" descr="UnitedNations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3564" y="177800"/>
            <a:ext cx="1520825" cy="151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2408238" y="2559050"/>
            <a:ext cx="8045450" cy="369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- право на </a:t>
            </a:r>
            <a:r>
              <a:rPr lang="ru-RU" sz="2800" u="sng" dirty="0" err="1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інформацію</a:t>
            </a:r>
            <a:endParaRPr lang="ru-RU" sz="2800" u="sng" dirty="0">
              <a:solidFill>
                <a:srgbClr val="3366FF"/>
              </a:solidFill>
              <a:latin typeface="Georgia" pitchFamily="18" charset="0"/>
              <a:ea typeface="MS Mincho" pitchFamily="49" charset="-128"/>
              <a:cs typeface="Arial" pitchFamily="34" charset="0"/>
            </a:endParaRPr>
          </a:p>
          <a:p>
            <a:pPr algn="just">
              <a:lnSpc>
                <a:spcPct val="120000"/>
              </a:lnSpc>
              <a:defRPr/>
            </a:pP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- право на </a:t>
            </a:r>
            <a:r>
              <a:rPr lang="ru-RU" sz="2800" u="sng" dirty="0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свободу  </a:t>
            </a:r>
            <a:r>
              <a:rPr lang="ru-RU" sz="2800" u="sng" dirty="0" err="1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релігії</a:t>
            </a:r>
            <a:endParaRPr lang="ru-RU" sz="2800" u="sng" dirty="0">
              <a:solidFill>
                <a:srgbClr val="3366FF"/>
              </a:solidFill>
              <a:latin typeface="Georgia" pitchFamily="18" charset="0"/>
              <a:ea typeface="MS Mincho" pitchFamily="49" charset="-128"/>
              <a:cs typeface="Arial" pitchFamily="34" charset="0"/>
            </a:endParaRPr>
          </a:p>
          <a:p>
            <a:pPr algn="just">
              <a:lnSpc>
                <a:spcPct val="120000"/>
              </a:lnSpc>
              <a:defRPr/>
            </a:pP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- право   на  </a:t>
            </a:r>
            <a:r>
              <a:rPr lang="ru-RU" sz="2800" u="sng" dirty="0" err="1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мирні</a:t>
            </a:r>
            <a:r>
              <a:rPr lang="ru-RU" sz="2800" u="sng" dirty="0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800" u="sng" dirty="0" err="1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збори</a:t>
            </a:r>
            <a:endParaRPr lang="ru-RU" sz="2800" u="sng" dirty="0">
              <a:solidFill>
                <a:srgbClr val="3366FF"/>
              </a:solidFill>
              <a:latin typeface="Georgia" pitchFamily="18" charset="0"/>
              <a:ea typeface="MS Mincho" pitchFamily="49" charset="-128"/>
              <a:cs typeface="Arial" pitchFamily="34" charset="0"/>
            </a:endParaRPr>
          </a:p>
          <a:p>
            <a:pPr algn="just">
              <a:lnSpc>
                <a:spcPct val="120000"/>
              </a:lnSpc>
              <a:defRPr/>
            </a:pP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- право на </a:t>
            </a:r>
            <a:r>
              <a:rPr lang="ru-RU" sz="2800" u="sng" dirty="0" err="1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захист</a:t>
            </a: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8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від</a:t>
            </a: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 </a:t>
            </a:r>
            <a:r>
              <a:rPr lang="ru-RU" sz="28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насильства</a:t>
            </a: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, </a:t>
            </a:r>
            <a:r>
              <a:rPr lang="ru-RU" sz="28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образи</a:t>
            </a: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 </a:t>
            </a:r>
          </a:p>
          <a:p>
            <a:pPr algn="just">
              <a:lnSpc>
                <a:spcPct val="120000"/>
              </a:lnSpc>
              <a:defRPr/>
            </a:pP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та </a:t>
            </a:r>
            <a:r>
              <a:rPr lang="ru-RU" sz="28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експлуатації</a:t>
            </a:r>
            <a:endParaRPr lang="ru-RU" sz="2800" dirty="0">
              <a:latin typeface="Georgia" pitchFamily="18" charset="0"/>
              <a:ea typeface="MS Mincho" pitchFamily="49" charset="-128"/>
              <a:cs typeface="Arial" pitchFamily="34" charset="0"/>
            </a:endParaRPr>
          </a:p>
          <a:p>
            <a:pPr algn="just">
              <a:lnSpc>
                <a:spcPct val="120000"/>
              </a:lnSpc>
              <a:defRPr/>
            </a:pP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- </a:t>
            </a:r>
            <a:r>
              <a:rPr lang="ru-RU" sz="28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жодна</a:t>
            </a: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8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дитина</a:t>
            </a: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800" u="sng" dirty="0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не </a:t>
            </a:r>
            <a:r>
              <a:rPr lang="ru-RU" sz="2800" u="sng" dirty="0" err="1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може</a:t>
            </a:r>
            <a:r>
              <a:rPr lang="ru-RU" sz="2800" dirty="0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бути </a:t>
            </a:r>
            <a:r>
              <a:rPr lang="ru-RU" sz="28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примусово</a:t>
            </a: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залучена до </a:t>
            </a:r>
            <a:r>
              <a:rPr lang="ru-RU" sz="28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праці</a:t>
            </a: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, </a:t>
            </a:r>
            <a:r>
              <a:rPr lang="ru-RU" sz="28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що</a:t>
            </a: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шкодить </a:t>
            </a:r>
            <a:r>
              <a:rPr lang="ru-RU" sz="28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її</a:t>
            </a: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8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здоров</a:t>
            </a:r>
            <a:r>
              <a:rPr lang="ru-RU" altLang="ru-RU" sz="28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’</a:t>
            </a:r>
            <a:r>
              <a:rPr lang="ru-RU" sz="28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ю</a:t>
            </a:r>
            <a:endParaRPr lang="ru-RU" sz="2800" dirty="0">
              <a:latin typeface="Georgia" pitchFamily="18" charset="0"/>
              <a:ea typeface="MS Mincho" pitchFamily="49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130022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924301" y="473076"/>
            <a:ext cx="5580063" cy="1089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sz="2700" b="1" dirty="0" err="1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pitchFamily="34" charset="0"/>
              </a:rPr>
              <a:t>Конвенція</a:t>
            </a:r>
            <a:r>
              <a:rPr lang="ru-RU" sz="2700" b="1" dirty="0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pitchFamily="34" charset="0"/>
              </a:rPr>
              <a:t> ООН</a:t>
            </a:r>
          </a:p>
          <a:p>
            <a:pPr algn="ctr">
              <a:lnSpc>
                <a:spcPct val="120000"/>
              </a:lnSpc>
              <a:defRPr/>
            </a:pPr>
            <a:r>
              <a:rPr lang="ru-RU" sz="2700" b="1" dirty="0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pitchFamily="34" charset="0"/>
              </a:rPr>
              <a:t> про права </a:t>
            </a:r>
            <a:r>
              <a:rPr lang="ru-RU" sz="2700" b="1" dirty="0" err="1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pitchFamily="34" charset="0"/>
              </a:rPr>
              <a:t>дитини</a:t>
            </a:r>
            <a:r>
              <a:rPr lang="ru-RU" sz="2700" b="1" dirty="0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pitchFamily="34" charset="0"/>
              </a:rPr>
              <a:t> 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227264" y="1773239"/>
            <a:ext cx="8047037" cy="56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>
            <a:spAutoFit/>
          </a:bodyPr>
          <a:lstStyle/>
          <a:p>
            <a:pPr algn="just">
              <a:lnSpc>
                <a:spcPct val="110000"/>
              </a:lnSpc>
              <a:defRPr/>
            </a:pPr>
            <a:r>
              <a:rPr lang="ru-RU" sz="28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Основні</a:t>
            </a: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800" u="sng" dirty="0">
                <a:latin typeface="Georgia" pitchFamily="18" charset="0"/>
                <a:ea typeface="MS Mincho" pitchFamily="49" charset="-128"/>
                <a:cs typeface="Arial" pitchFamily="34" charset="0"/>
              </a:rPr>
              <a:t>права </a:t>
            </a:r>
            <a:r>
              <a:rPr lang="ru-RU" sz="2800" u="sng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дітей</a:t>
            </a: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, </a:t>
            </a:r>
            <a:r>
              <a:rPr lang="ru-RU" sz="28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зазначені</a:t>
            </a: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у </a:t>
            </a:r>
            <a:r>
              <a:rPr lang="ru-RU" sz="28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Конвенції</a:t>
            </a: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:</a:t>
            </a:r>
          </a:p>
        </p:txBody>
      </p:sp>
      <p:pic>
        <p:nvPicPr>
          <p:cNvPr id="44036" name="Изображение 7" descr="UnitedNations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3564" y="177800"/>
            <a:ext cx="1520825" cy="151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2408238" y="2332038"/>
            <a:ext cx="8045450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- право  на </a:t>
            </a:r>
            <a:r>
              <a:rPr lang="ru-RU" sz="2800" u="sng" dirty="0" err="1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охорону</a:t>
            </a:r>
            <a:r>
              <a:rPr lang="ru-RU" sz="2800" u="sng" dirty="0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  </a:t>
            </a:r>
            <a:r>
              <a:rPr lang="ru-RU" sz="2800" u="sng" dirty="0" err="1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здоров'я</a:t>
            </a:r>
            <a:r>
              <a:rPr lang="ru-RU" sz="2800" u="sng" dirty="0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  </a:t>
            </a:r>
          </a:p>
          <a:p>
            <a:pPr algn="just">
              <a:lnSpc>
                <a:spcPct val="120000"/>
              </a:lnSpc>
              <a:defRPr/>
            </a:pP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- право на  </a:t>
            </a:r>
            <a:r>
              <a:rPr lang="ru-RU" sz="2800" u="sng" dirty="0" err="1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достатній</a:t>
            </a:r>
            <a:r>
              <a:rPr lang="ru-RU" sz="2800" u="sng" dirty="0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800" u="sng" dirty="0" err="1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рівень</a:t>
            </a:r>
            <a:r>
              <a:rPr lang="ru-RU" sz="2800" u="sng" dirty="0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800" u="sng" dirty="0" err="1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життя</a:t>
            </a:r>
            <a:endParaRPr lang="ru-RU" sz="2800" u="sng" dirty="0">
              <a:solidFill>
                <a:srgbClr val="3366FF"/>
              </a:solidFill>
              <a:latin typeface="Georgia" pitchFamily="18" charset="0"/>
              <a:ea typeface="MS Mincho" pitchFamily="49" charset="-128"/>
              <a:cs typeface="Arial" pitchFamily="34" charset="0"/>
            </a:endParaRPr>
          </a:p>
          <a:p>
            <a:pPr algn="just">
              <a:lnSpc>
                <a:spcPct val="120000"/>
              </a:lnSpc>
              <a:defRPr/>
            </a:pP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- право  на  </a:t>
            </a:r>
            <a:r>
              <a:rPr lang="ru-RU" sz="2800" u="sng" dirty="0" err="1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освіту</a:t>
            </a:r>
            <a:endParaRPr lang="ru-RU" sz="2800" u="sng" dirty="0">
              <a:solidFill>
                <a:srgbClr val="3366FF"/>
              </a:solidFill>
              <a:latin typeface="Georgia" pitchFamily="18" charset="0"/>
              <a:ea typeface="MS Mincho" pitchFamily="49" charset="-128"/>
              <a:cs typeface="Arial" pitchFamily="34" charset="0"/>
            </a:endParaRPr>
          </a:p>
          <a:p>
            <a:pPr algn="just">
              <a:lnSpc>
                <a:spcPct val="120000"/>
              </a:lnSpc>
              <a:defRPr/>
            </a:pP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- право  на  </a:t>
            </a:r>
            <a:r>
              <a:rPr lang="ru-RU" sz="2800" u="sng" dirty="0" err="1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відпочинок</a:t>
            </a:r>
            <a:r>
              <a:rPr lang="ru-RU" sz="2800" u="sng" dirty="0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  </a:t>
            </a:r>
            <a:r>
              <a:rPr lang="ru-RU" sz="2800" u="sng" dirty="0" err="1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і</a:t>
            </a:r>
            <a:r>
              <a:rPr lang="ru-RU" sz="2800" u="sng" dirty="0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800" u="sng" dirty="0" err="1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дозвілля</a:t>
            </a:r>
            <a:endParaRPr lang="ru-RU" sz="2800" u="sng" dirty="0">
              <a:solidFill>
                <a:srgbClr val="3366FF"/>
              </a:solidFill>
              <a:latin typeface="Georgia" pitchFamily="18" charset="0"/>
              <a:ea typeface="MS Mincho" pitchFamily="49" charset="-128"/>
              <a:cs typeface="Arial" pitchFamily="34" charset="0"/>
            </a:endParaRPr>
          </a:p>
          <a:p>
            <a:pPr algn="just">
              <a:lnSpc>
                <a:spcPct val="120000"/>
              </a:lnSpc>
              <a:defRPr/>
            </a:pP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-  право </a:t>
            </a:r>
            <a:r>
              <a:rPr lang="ru-RU" sz="28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брати</a:t>
            </a: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800" u="sng" dirty="0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участь в </a:t>
            </a:r>
            <a:r>
              <a:rPr lang="ru-RU" sz="2800" u="sng" dirty="0" err="1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іграх</a:t>
            </a:r>
            <a:r>
              <a:rPr lang="ru-RU" sz="2800" u="sng" dirty="0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8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і</a:t>
            </a: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8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розважальних</a:t>
            </a: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заходах</a:t>
            </a:r>
          </a:p>
          <a:p>
            <a:pPr algn="just">
              <a:lnSpc>
                <a:spcPct val="120000"/>
              </a:lnSpc>
              <a:defRPr/>
            </a:pP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- право </a:t>
            </a:r>
            <a:r>
              <a:rPr lang="ru-RU" sz="28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брати</a:t>
            </a: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800" u="sng" dirty="0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участь у культурному </a:t>
            </a:r>
            <a:r>
              <a:rPr lang="ru-RU" sz="2800" u="sng" dirty="0" err="1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житті</a:t>
            </a:r>
            <a:r>
              <a:rPr lang="ru-RU" sz="2800" dirty="0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та </a:t>
            </a:r>
            <a:r>
              <a:rPr lang="ru-RU" sz="2800" dirty="0" err="1">
                <a:latin typeface="Georgia" pitchFamily="18" charset="0"/>
                <a:ea typeface="MS Mincho" pitchFamily="49" charset="-128"/>
                <a:cs typeface="Arial" pitchFamily="34" charset="0"/>
              </a:rPr>
              <a:t>займатися</a:t>
            </a:r>
            <a:r>
              <a:rPr lang="ru-RU" sz="2800" dirty="0">
                <a:latin typeface="Georgia" pitchFamily="18" charset="0"/>
                <a:ea typeface="MS Mincho" pitchFamily="49" charset="-128"/>
                <a:cs typeface="Arial" pitchFamily="34" charset="0"/>
              </a:rPr>
              <a:t> </a:t>
            </a:r>
            <a:r>
              <a:rPr lang="ru-RU" sz="2800" u="sng" dirty="0" err="1">
                <a:solidFill>
                  <a:srgbClr val="3366FF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мистецтвом</a:t>
            </a:r>
            <a:endParaRPr lang="ru-RU" sz="2800" u="sng" dirty="0">
              <a:solidFill>
                <a:srgbClr val="3366FF"/>
              </a:solidFill>
              <a:latin typeface="Georgia" pitchFamily="18" charset="0"/>
              <a:ea typeface="MS Mincho" pitchFamily="49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8377613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063552" y="116632"/>
            <a:ext cx="8229600" cy="2448272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uk-UA" sz="4000" u="sng" dirty="0">
                <a:solidFill>
                  <a:srgbClr val="002060"/>
                </a:solidFill>
              </a:rPr>
              <a:t>Завдання</a:t>
            </a:r>
            <a:r>
              <a:rPr lang="uk-UA" sz="8800" u="sng" dirty="0">
                <a:solidFill>
                  <a:srgbClr val="002060"/>
                </a:solidFill>
              </a:rPr>
              <a:t>  </a:t>
            </a:r>
            <a:br>
              <a:rPr lang="uk-UA" sz="8800" u="sng" dirty="0">
                <a:solidFill>
                  <a:srgbClr val="002060"/>
                </a:solidFill>
              </a:rPr>
            </a:br>
            <a:r>
              <a:rPr lang="uk-UA" sz="5400" i="1" dirty="0">
                <a:solidFill>
                  <a:srgbClr val="002060"/>
                </a:solidFill>
              </a:rPr>
              <a:t>«Кожному символу – </a:t>
            </a:r>
            <a:br>
              <a:rPr lang="uk-UA" sz="5400" i="1" dirty="0">
                <a:solidFill>
                  <a:srgbClr val="002060"/>
                </a:solidFill>
              </a:rPr>
            </a:br>
            <a:r>
              <a:rPr lang="uk-UA" sz="5400" i="1" dirty="0">
                <a:solidFill>
                  <a:srgbClr val="002060"/>
                </a:solidFill>
              </a:rPr>
              <a:t>свій підпис»</a:t>
            </a:r>
            <a:endParaRPr lang="ru-RU" sz="6000" dirty="0">
              <a:solidFill>
                <a:srgbClr val="002060"/>
              </a:solidFill>
            </a:endParaRPr>
          </a:p>
        </p:txBody>
      </p:sp>
      <p:pic>
        <p:nvPicPr>
          <p:cNvPr id="21507" name="Picture 5" descr="C:\Documents and Settings\Admin\Рабочий стол\урок\права фото з презентацый\Копия DSCN37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5051" y="2997201"/>
            <a:ext cx="5311775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03478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4122738" y="328613"/>
            <a:ext cx="48625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3200" b="1" dirty="0">
                <a:latin typeface="Georgia" pitchFamily="18" charset="0"/>
                <a:cs typeface="Arial" pitchFamily="34" charset="0"/>
              </a:rPr>
              <a:t>Конституція України</a:t>
            </a:r>
            <a:endParaRPr lang="ru-RU" sz="3200" b="1" dirty="0">
              <a:latin typeface="Georgia" pitchFamily="18" charset="0"/>
              <a:cs typeface="Arial" pitchFamily="34" charset="0"/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4308476" y="1031876"/>
            <a:ext cx="6454775" cy="245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uk-UA" sz="2800" b="1" dirty="0">
                <a:latin typeface="Georgia" pitchFamily="18" charset="0"/>
                <a:cs typeface="Arial" pitchFamily="34" charset="0"/>
              </a:rPr>
              <a:t>Стаття 3</a:t>
            </a:r>
          </a:p>
          <a:p>
            <a:pPr>
              <a:lnSpc>
                <a:spcPct val="110000"/>
              </a:lnSpc>
              <a:defRPr/>
            </a:pPr>
            <a:r>
              <a:rPr lang="uk-UA" sz="2800" dirty="0">
                <a:latin typeface="Georgia" pitchFamily="18" charset="0"/>
                <a:cs typeface="Arial" pitchFamily="34" charset="0"/>
              </a:rPr>
              <a:t>Людина, її життя і здоров'я, </a:t>
            </a:r>
          </a:p>
          <a:p>
            <a:pPr>
              <a:lnSpc>
                <a:spcPct val="110000"/>
              </a:lnSpc>
              <a:defRPr/>
            </a:pPr>
            <a:r>
              <a:rPr lang="uk-UA" sz="2800" dirty="0">
                <a:latin typeface="Georgia" pitchFamily="18" charset="0"/>
                <a:cs typeface="Arial" pitchFamily="34" charset="0"/>
              </a:rPr>
              <a:t>честь і гідність, недоторканність</a:t>
            </a:r>
          </a:p>
          <a:p>
            <a:pPr>
              <a:lnSpc>
                <a:spcPct val="110000"/>
              </a:lnSpc>
              <a:defRPr/>
            </a:pPr>
            <a:r>
              <a:rPr lang="uk-UA" sz="2800" dirty="0">
                <a:latin typeface="Georgia" pitchFamily="18" charset="0"/>
                <a:cs typeface="Arial" pitchFamily="34" charset="0"/>
              </a:rPr>
              <a:t> і безпека визнаються в Україні </a:t>
            </a:r>
            <a:r>
              <a:rPr lang="uk-UA" sz="2800" b="1" dirty="0">
                <a:latin typeface="Georgia" pitchFamily="18" charset="0"/>
                <a:cs typeface="Arial" pitchFamily="34" charset="0"/>
              </a:rPr>
              <a:t>найвищою</a:t>
            </a:r>
            <a:r>
              <a:rPr lang="uk-UA" sz="2800" dirty="0">
                <a:latin typeface="Georgia" pitchFamily="18" charset="0"/>
                <a:cs typeface="Arial" pitchFamily="34" charset="0"/>
              </a:rPr>
              <a:t> соціальною цінністю.</a:t>
            </a:r>
            <a:endParaRPr lang="ru-RU" sz="2800" dirty="0">
              <a:latin typeface="Georgia" pitchFamily="18" charset="0"/>
              <a:cs typeface="Arial" pitchFamily="34" charset="0"/>
            </a:endParaRPr>
          </a:p>
        </p:txBody>
      </p:sp>
      <p:pic>
        <p:nvPicPr>
          <p:cNvPr id="17412" name="Picture 8" descr="C:\Documents and Settings\Мама\Рабочий стол\Рисунок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97064" y="1441451"/>
            <a:ext cx="2225675" cy="343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9" descr="C:\Documents and Settings\Мама\Рабочий стол\Рисунок3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08476" y="3854702"/>
            <a:ext cx="3846513" cy="270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10" descr="C:\Documents and Settings\Мама\Рабочий стол\Рисунок3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97064" y="5189539"/>
            <a:ext cx="1762125" cy="134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11" descr="C:\Documents and Settings\Мама\Рабочий стол\Рисунок3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21688" y="4873626"/>
            <a:ext cx="1809750" cy="157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58025358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4122738" y="339725"/>
            <a:ext cx="486251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3200" b="1" dirty="0">
                <a:latin typeface="Georgia" pitchFamily="18" charset="0"/>
                <a:cs typeface="Arial" pitchFamily="34" charset="0"/>
              </a:rPr>
              <a:t>Конституція України</a:t>
            </a:r>
            <a:endParaRPr lang="ru-RU" sz="3200" b="1" dirty="0">
              <a:latin typeface="Georgia" pitchFamily="18" charset="0"/>
              <a:cs typeface="Arial" pitchFamily="34" charset="0"/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816101" y="962025"/>
            <a:ext cx="6950075" cy="497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ru-RU" sz="2800" b="1" dirty="0" err="1">
                <a:latin typeface="Georgia" pitchFamily="18" charset="0"/>
                <a:cs typeface="Arial" pitchFamily="34" charset="0"/>
              </a:rPr>
              <a:t>Стаття</a:t>
            </a:r>
            <a:r>
              <a:rPr lang="ru-RU" sz="2800" b="1" dirty="0">
                <a:latin typeface="Georgia" pitchFamily="18" charset="0"/>
                <a:cs typeface="Arial" pitchFamily="34" charset="0"/>
              </a:rPr>
              <a:t> 24</a:t>
            </a:r>
          </a:p>
          <a:p>
            <a:pPr>
              <a:lnSpc>
                <a:spcPct val="140000"/>
              </a:lnSpc>
              <a:defRPr/>
            </a:pPr>
            <a:r>
              <a:rPr lang="ru-RU" sz="2500" dirty="0" err="1">
                <a:latin typeface="Georgia" pitchFamily="18" charset="0"/>
                <a:cs typeface="Arial" pitchFamily="34" charset="0"/>
              </a:rPr>
              <a:t>Громадяни</a:t>
            </a:r>
            <a:r>
              <a:rPr lang="ru-RU" sz="2500" dirty="0">
                <a:latin typeface="Georgia" pitchFamily="18" charset="0"/>
                <a:cs typeface="Arial" pitchFamily="34" charset="0"/>
              </a:rPr>
              <a:t> </a:t>
            </a:r>
            <a:r>
              <a:rPr lang="ru-RU" sz="2500" dirty="0" err="1">
                <a:latin typeface="Georgia" pitchFamily="18" charset="0"/>
                <a:cs typeface="Arial" pitchFamily="34" charset="0"/>
              </a:rPr>
              <a:t>мають</a:t>
            </a:r>
            <a:r>
              <a:rPr lang="ru-RU" sz="2500" dirty="0">
                <a:latin typeface="Georgia" pitchFamily="18" charset="0"/>
                <a:cs typeface="Arial" pitchFamily="34" charset="0"/>
              </a:rPr>
              <a:t> </a:t>
            </a:r>
            <a:r>
              <a:rPr lang="ru-RU" sz="2500" b="1" u="sng" dirty="0" err="1">
                <a:latin typeface="Georgia" pitchFamily="18" charset="0"/>
                <a:cs typeface="Arial" pitchFamily="34" charset="0"/>
              </a:rPr>
              <a:t>рівні</a:t>
            </a:r>
            <a:r>
              <a:rPr lang="ru-RU" sz="2500" b="1" u="sng" dirty="0">
                <a:latin typeface="Georgia" pitchFamily="18" charset="0"/>
                <a:cs typeface="Arial" pitchFamily="34" charset="0"/>
              </a:rPr>
              <a:t> </a:t>
            </a:r>
          </a:p>
          <a:p>
            <a:pPr>
              <a:lnSpc>
                <a:spcPct val="140000"/>
              </a:lnSpc>
              <a:defRPr/>
            </a:pPr>
            <a:r>
              <a:rPr lang="ru-RU" sz="2500" dirty="0" err="1">
                <a:latin typeface="Georgia" pitchFamily="18" charset="0"/>
                <a:cs typeface="Arial" pitchFamily="34" charset="0"/>
              </a:rPr>
              <a:t>конституційні</a:t>
            </a:r>
            <a:r>
              <a:rPr lang="ru-RU" sz="2500" dirty="0">
                <a:latin typeface="Georgia" pitchFamily="18" charset="0"/>
                <a:cs typeface="Arial" pitchFamily="34" charset="0"/>
              </a:rPr>
              <a:t> права </a:t>
            </a:r>
            <a:r>
              <a:rPr lang="ru-RU" sz="2500" dirty="0" err="1">
                <a:latin typeface="Georgia" pitchFamily="18" charset="0"/>
                <a:cs typeface="Arial" pitchFamily="34" charset="0"/>
              </a:rPr>
              <a:t>і</a:t>
            </a:r>
            <a:r>
              <a:rPr lang="ru-RU" sz="2500" dirty="0">
                <a:latin typeface="Georgia" pitchFamily="18" charset="0"/>
                <a:cs typeface="Arial" pitchFamily="34" charset="0"/>
              </a:rPr>
              <a:t> </a:t>
            </a:r>
            <a:r>
              <a:rPr lang="ru-RU" sz="2500" dirty="0" err="1">
                <a:latin typeface="Georgia" pitchFamily="18" charset="0"/>
                <a:cs typeface="Arial" pitchFamily="34" charset="0"/>
              </a:rPr>
              <a:t>свободи</a:t>
            </a:r>
            <a:r>
              <a:rPr lang="ru-RU" sz="2500" dirty="0">
                <a:latin typeface="Georgia" pitchFamily="18" charset="0"/>
                <a:cs typeface="Arial" pitchFamily="34" charset="0"/>
              </a:rPr>
              <a:t> </a:t>
            </a:r>
          </a:p>
          <a:p>
            <a:pPr>
              <a:lnSpc>
                <a:spcPct val="140000"/>
              </a:lnSpc>
              <a:defRPr/>
            </a:pPr>
            <a:r>
              <a:rPr lang="ru-RU" sz="2500" dirty="0">
                <a:latin typeface="Georgia" pitchFamily="18" charset="0"/>
                <a:cs typeface="Arial" pitchFamily="34" charset="0"/>
              </a:rPr>
              <a:t>та </a:t>
            </a:r>
            <a:r>
              <a:rPr lang="ru-RU" sz="2500" dirty="0" err="1">
                <a:latin typeface="Georgia" pitchFamily="18" charset="0"/>
                <a:cs typeface="Arial" pitchFamily="34" charset="0"/>
              </a:rPr>
              <a:t>є</a:t>
            </a:r>
            <a:r>
              <a:rPr lang="ru-RU" sz="2500" dirty="0">
                <a:latin typeface="Georgia" pitchFamily="18" charset="0"/>
                <a:cs typeface="Arial" pitchFamily="34" charset="0"/>
              </a:rPr>
              <a:t> </a:t>
            </a:r>
            <a:r>
              <a:rPr lang="ru-RU" sz="2500" b="1" u="sng" dirty="0" err="1">
                <a:latin typeface="Georgia" pitchFamily="18" charset="0"/>
                <a:cs typeface="Arial" pitchFamily="34" charset="0"/>
              </a:rPr>
              <a:t>рівними</a:t>
            </a:r>
            <a:r>
              <a:rPr lang="ru-RU" sz="2500" dirty="0">
                <a:latin typeface="Georgia" pitchFamily="18" charset="0"/>
                <a:cs typeface="Arial" pitchFamily="34" charset="0"/>
              </a:rPr>
              <a:t> перед законом,</a:t>
            </a:r>
          </a:p>
          <a:p>
            <a:pPr>
              <a:lnSpc>
                <a:spcPct val="140000"/>
              </a:lnSpc>
              <a:defRPr/>
            </a:pPr>
            <a:r>
              <a:rPr lang="ru-RU" sz="2500" dirty="0" err="1">
                <a:latin typeface="Georgia" pitchFamily="18" charset="0"/>
                <a:cs typeface="Arial" pitchFamily="34" charset="0"/>
              </a:rPr>
              <a:t>незалежно</a:t>
            </a:r>
            <a:r>
              <a:rPr lang="ru-RU" sz="2500" dirty="0">
                <a:latin typeface="Georgia" pitchFamily="18" charset="0"/>
                <a:cs typeface="Arial" pitchFamily="34" charset="0"/>
              </a:rPr>
              <a:t> </a:t>
            </a:r>
            <a:r>
              <a:rPr lang="ru-RU" sz="2500" dirty="0" err="1">
                <a:latin typeface="Georgia" pitchFamily="18" charset="0"/>
                <a:cs typeface="Arial" pitchFamily="34" charset="0"/>
              </a:rPr>
              <a:t>від</a:t>
            </a:r>
            <a:r>
              <a:rPr lang="ru-RU" sz="2500" dirty="0">
                <a:latin typeface="Georgia" pitchFamily="18" charset="0"/>
                <a:cs typeface="Arial" pitchFamily="34" charset="0"/>
              </a:rPr>
              <a:t> </a:t>
            </a:r>
            <a:r>
              <a:rPr lang="ru-RU" sz="2500" dirty="0" err="1">
                <a:latin typeface="Georgia" pitchFamily="18" charset="0"/>
                <a:cs typeface="Arial" pitchFamily="34" charset="0"/>
              </a:rPr>
              <a:t>раси</a:t>
            </a:r>
            <a:r>
              <a:rPr lang="ru-RU" sz="2500" dirty="0">
                <a:latin typeface="Georgia" pitchFamily="18" charset="0"/>
                <a:cs typeface="Arial" pitchFamily="34" charset="0"/>
              </a:rPr>
              <a:t>, </a:t>
            </a:r>
            <a:r>
              <a:rPr lang="ru-RU" sz="2500" dirty="0" err="1">
                <a:latin typeface="Georgia" pitchFamily="18" charset="0"/>
                <a:cs typeface="Arial" pitchFamily="34" charset="0"/>
              </a:rPr>
              <a:t>кольору</a:t>
            </a:r>
            <a:r>
              <a:rPr lang="ru-RU" sz="2500" dirty="0">
                <a:latin typeface="Georgia" pitchFamily="18" charset="0"/>
                <a:cs typeface="Arial" pitchFamily="34" charset="0"/>
              </a:rPr>
              <a:t> </a:t>
            </a:r>
            <a:r>
              <a:rPr lang="ru-RU" sz="2500" dirty="0" err="1">
                <a:latin typeface="Georgia" pitchFamily="18" charset="0"/>
                <a:cs typeface="Arial" pitchFamily="34" charset="0"/>
              </a:rPr>
              <a:t>шкіри</a:t>
            </a:r>
            <a:r>
              <a:rPr lang="ru-RU" sz="2500" dirty="0">
                <a:latin typeface="Georgia" pitchFamily="18" charset="0"/>
                <a:cs typeface="Arial" pitchFamily="34" charset="0"/>
              </a:rPr>
              <a:t>,</a:t>
            </a:r>
          </a:p>
          <a:p>
            <a:pPr>
              <a:lnSpc>
                <a:spcPct val="140000"/>
              </a:lnSpc>
              <a:defRPr/>
            </a:pPr>
            <a:r>
              <a:rPr lang="ru-RU" sz="2500" dirty="0" err="1">
                <a:latin typeface="Georgia" pitchFamily="18" charset="0"/>
                <a:cs typeface="Arial" pitchFamily="34" charset="0"/>
              </a:rPr>
              <a:t>політичних</a:t>
            </a:r>
            <a:r>
              <a:rPr lang="ru-RU" sz="2500" dirty="0">
                <a:latin typeface="Georgia" pitchFamily="18" charset="0"/>
                <a:cs typeface="Arial" pitchFamily="34" charset="0"/>
              </a:rPr>
              <a:t>, </a:t>
            </a:r>
            <a:r>
              <a:rPr lang="ru-RU" sz="2500" dirty="0" err="1">
                <a:latin typeface="Georgia" pitchFamily="18" charset="0"/>
                <a:cs typeface="Arial" pitchFamily="34" charset="0"/>
              </a:rPr>
              <a:t>релігійних</a:t>
            </a:r>
            <a:r>
              <a:rPr lang="ru-RU" sz="2500" dirty="0">
                <a:latin typeface="Georgia" pitchFamily="18" charset="0"/>
                <a:cs typeface="Arial" pitchFamily="34" charset="0"/>
              </a:rPr>
              <a:t> та </a:t>
            </a:r>
            <a:r>
              <a:rPr lang="ru-RU" sz="2500" dirty="0" err="1">
                <a:latin typeface="Georgia" pitchFamily="18" charset="0"/>
                <a:cs typeface="Arial" pitchFamily="34" charset="0"/>
              </a:rPr>
              <a:t>інших</a:t>
            </a:r>
            <a:r>
              <a:rPr lang="ru-RU" sz="2500" dirty="0">
                <a:latin typeface="Georgia" pitchFamily="18" charset="0"/>
                <a:cs typeface="Arial" pitchFamily="34" charset="0"/>
              </a:rPr>
              <a:t> </a:t>
            </a:r>
            <a:r>
              <a:rPr lang="ru-RU" sz="2500" dirty="0" err="1">
                <a:latin typeface="Georgia" pitchFamily="18" charset="0"/>
                <a:cs typeface="Arial" pitchFamily="34" charset="0"/>
              </a:rPr>
              <a:t>переконань</a:t>
            </a:r>
            <a:r>
              <a:rPr lang="ru-RU" sz="2500" dirty="0">
                <a:latin typeface="Georgia" pitchFamily="18" charset="0"/>
                <a:cs typeface="Arial" pitchFamily="34" charset="0"/>
              </a:rPr>
              <a:t>, </a:t>
            </a:r>
          </a:p>
          <a:p>
            <a:pPr>
              <a:lnSpc>
                <a:spcPct val="140000"/>
              </a:lnSpc>
              <a:defRPr/>
            </a:pPr>
            <a:r>
              <a:rPr lang="ru-RU" sz="2500" dirty="0" err="1">
                <a:latin typeface="Georgia" pitchFamily="18" charset="0"/>
                <a:cs typeface="Arial" pitchFamily="34" charset="0"/>
              </a:rPr>
              <a:t>статі</a:t>
            </a:r>
            <a:r>
              <a:rPr lang="ru-RU" sz="2500" dirty="0">
                <a:latin typeface="Georgia" pitchFamily="18" charset="0"/>
                <a:cs typeface="Arial" pitchFamily="34" charset="0"/>
              </a:rPr>
              <a:t>, </a:t>
            </a:r>
            <a:r>
              <a:rPr lang="ru-RU" sz="2500" dirty="0" err="1">
                <a:latin typeface="Georgia" pitchFamily="18" charset="0"/>
                <a:cs typeface="Arial" pitchFamily="34" charset="0"/>
              </a:rPr>
              <a:t>етнічного</a:t>
            </a:r>
            <a:r>
              <a:rPr lang="ru-RU" sz="2500" dirty="0">
                <a:latin typeface="Georgia" pitchFamily="18" charset="0"/>
                <a:cs typeface="Arial" pitchFamily="34" charset="0"/>
              </a:rPr>
              <a:t> та </a:t>
            </a:r>
            <a:r>
              <a:rPr lang="ru-RU" sz="2500" dirty="0" err="1">
                <a:latin typeface="Georgia" pitchFamily="18" charset="0"/>
                <a:cs typeface="Arial" pitchFamily="34" charset="0"/>
              </a:rPr>
              <a:t>соціального</a:t>
            </a:r>
            <a:r>
              <a:rPr lang="ru-RU" sz="2500" dirty="0">
                <a:latin typeface="Georgia" pitchFamily="18" charset="0"/>
                <a:cs typeface="Arial" pitchFamily="34" charset="0"/>
              </a:rPr>
              <a:t> </a:t>
            </a:r>
            <a:r>
              <a:rPr lang="ru-RU" sz="2500" dirty="0" err="1">
                <a:latin typeface="Georgia" pitchFamily="18" charset="0"/>
                <a:cs typeface="Arial" pitchFamily="34" charset="0"/>
              </a:rPr>
              <a:t>походження</a:t>
            </a:r>
            <a:r>
              <a:rPr lang="ru-RU" sz="2500" dirty="0">
                <a:latin typeface="Georgia" pitchFamily="18" charset="0"/>
                <a:cs typeface="Arial" pitchFamily="34" charset="0"/>
              </a:rPr>
              <a:t>, </a:t>
            </a:r>
          </a:p>
          <a:p>
            <a:pPr>
              <a:lnSpc>
                <a:spcPct val="140000"/>
              </a:lnSpc>
              <a:defRPr/>
            </a:pPr>
            <a:r>
              <a:rPr lang="ru-RU" sz="2500" dirty="0" err="1">
                <a:latin typeface="Georgia" pitchFamily="18" charset="0"/>
                <a:cs typeface="Arial" pitchFamily="34" charset="0"/>
              </a:rPr>
              <a:t>майнового</a:t>
            </a:r>
            <a:r>
              <a:rPr lang="ru-RU" sz="2500" dirty="0">
                <a:latin typeface="Georgia" pitchFamily="18" charset="0"/>
                <a:cs typeface="Arial" pitchFamily="34" charset="0"/>
              </a:rPr>
              <a:t> стану, </a:t>
            </a:r>
            <a:r>
              <a:rPr lang="ru-RU" sz="2500" dirty="0" err="1">
                <a:latin typeface="Georgia" pitchFamily="18" charset="0"/>
                <a:cs typeface="Arial" pitchFamily="34" charset="0"/>
              </a:rPr>
              <a:t>місця</a:t>
            </a:r>
            <a:r>
              <a:rPr lang="ru-RU" sz="2500" dirty="0">
                <a:latin typeface="Georgia" pitchFamily="18" charset="0"/>
                <a:cs typeface="Arial" pitchFamily="34" charset="0"/>
              </a:rPr>
              <a:t> </a:t>
            </a:r>
            <a:r>
              <a:rPr lang="ru-RU" sz="2500" dirty="0" err="1">
                <a:latin typeface="Georgia" pitchFamily="18" charset="0"/>
                <a:cs typeface="Arial" pitchFamily="34" charset="0"/>
              </a:rPr>
              <a:t>проживання</a:t>
            </a:r>
            <a:r>
              <a:rPr lang="ru-RU" sz="2500" dirty="0">
                <a:latin typeface="Georgia" pitchFamily="18" charset="0"/>
                <a:cs typeface="Arial" pitchFamily="34" charset="0"/>
              </a:rPr>
              <a:t>, </a:t>
            </a:r>
          </a:p>
          <a:p>
            <a:pPr>
              <a:lnSpc>
                <a:spcPct val="140000"/>
              </a:lnSpc>
              <a:defRPr/>
            </a:pPr>
            <a:r>
              <a:rPr lang="ru-RU" sz="2500" dirty="0" err="1">
                <a:latin typeface="Georgia" pitchFamily="18" charset="0"/>
                <a:cs typeface="Arial" pitchFamily="34" charset="0"/>
              </a:rPr>
              <a:t>мови</a:t>
            </a:r>
            <a:r>
              <a:rPr lang="ru-RU" sz="2500" dirty="0">
                <a:latin typeface="Georgia" pitchFamily="18" charset="0"/>
                <a:cs typeface="Arial" pitchFamily="34" charset="0"/>
              </a:rPr>
              <a:t> </a:t>
            </a:r>
            <a:r>
              <a:rPr lang="ru-RU" sz="2500" dirty="0" err="1">
                <a:latin typeface="Georgia" pitchFamily="18" charset="0"/>
                <a:cs typeface="Arial" pitchFamily="34" charset="0"/>
              </a:rPr>
              <a:t>або</a:t>
            </a:r>
            <a:r>
              <a:rPr lang="ru-RU" sz="2500" dirty="0">
                <a:latin typeface="Georgia" pitchFamily="18" charset="0"/>
                <a:cs typeface="Arial" pitchFamily="34" charset="0"/>
              </a:rPr>
              <a:t> </a:t>
            </a:r>
            <a:r>
              <a:rPr lang="ru-RU" sz="2500" dirty="0" err="1">
                <a:latin typeface="Georgia" pitchFamily="18" charset="0"/>
                <a:cs typeface="Arial" pitchFamily="34" charset="0"/>
              </a:rPr>
              <a:t>інших</a:t>
            </a:r>
            <a:r>
              <a:rPr lang="ru-RU" sz="2500" dirty="0">
                <a:latin typeface="Georgia" pitchFamily="18" charset="0"/>
                <a:cs typeface="Arial" pitchFamily="34" charset="0"/>
              </a:rPr>
              <a:t> </a:t>
            </a:r>
            <a:r>
              <a:rPr lang="ru-RU" sz="2500" dirty="0" err="1">
                <a:latin typeface="Georgia" pitchFamily="18" charset="0"/>
                <a:cs typeface="Arial" pitchFamily="34" charset="0"/>
              </a:rPr>
              <a:t>ознак</a:t>
            </a:r>
            <a:r>
              <a:rPr lang="ru-RU" sz="2500" dirty="0">
                <a:latin typeface="Georgia" pitchFamily="18" charset="0"/>
                <a:cs typeface="Arial" pitchFamily="34" charset="0"/>
              </a:rPr>
              <a:t>.</a:t>
            </a:r>
          </a:p>
        </p:txBody>
      </p:sp>
      <p:pic>
        <p:nvPicPr>
          <p:cNvPr id="18436" name="Изображение 4" descr="003649CM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13650" y="4949825"/>
            <a:ext cx="2751138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Изображение 7" descr="0918114.jpg"/>
          <p:cNvPicPr>
            <a:picLocks noChangeAspect="1"/>
          </p:cNvPicPr>
          <p:nvPr/>
        </p:nvPicPr>
        <p:blipFill>
          <a:blip r:embed="rId3"/>
          <a:srcRect l="13367" t="15314" r="11234" b="5061"/>
          <a:stretch>
            <a:fillRect/>
          </a:stretch>
        </p:blipFill>
        <p:spPr bwMode="auto">
          <a:xfrm>
            <a:off x="7464426" y="1354138"/>
            <a:ext cx="2900363" cy="227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66431155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039690" y="241300"/>
            <a:ext cx="5953873" cy="112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sz="2800" b="1" dirty="0">
                <a:latin typeface="Georgia" pitchFamily="18" charset="0"/>
                <a:cs typeface="Arial" pitchFamily="34" charset="0"/>
              </a:rPr>
              <a:t>ПРАВА   ГРОМАДЯНИНА,</a:t>
            </a:r>
          </a:p>
          <a:p>
            <a:pPr algn="ctr">
              <a:lnSpc>
                <a:spcPct val="120000"/>
              </a:lnSpc>
              <a:defRPr/>
            </a:pPr>
            <a:r>
              <a:rPr lang="ru-RU" sz="2800" b="1" dirty="0">
                <a:latin typeface="Georgia" pitchFamily="18" charset="0"/>
                <a:cs typeface="Arial" pitchFamily="34" charset="0"/>
              </a:rPr>
              <a:t> ГАРАНТОВАНІ   ДЕРЖАВОЮ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4941889" y="4935539"/>
            <a:ext cx="516572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uk-UA" sz="4000" b="1" i="1" dirty="0">
                <a:latin typeface="Georgia" pitchFamily="18" charset="0"/>
                <a:cs typeface="Arial" pitchFamily="34" charset="0"/>
              </a:rPr>
              <a:t>Право на життя</a:t>
            </a:r>
            <a:endParaRPr lang="ru-RU" sz="4000" b="1" i="1" dirty="0">
              <a:latin typeface="Georgia" pitchFamily="18" charset="0"/>
              <a:cs typeface="Arial" pitchFamily="34" charset="0"/>
            </a:endParaRPr>
          </a:p>
        </p:txBody>
      </p:sp>
      <p:sp>
        <p:nvSpPr>
          <p:cNvPr id="19460" name="TextBox 4"/>
          <p:cNvSpPr txBox="1">
            <a:spLocks noChangeArrowheads="1"/>
          </p:cNvSpPr>
          <p:nvPr/>
        </p:nvSpPr>
        <p:spPr bwMode="auto">
          <a:xfrm>
            <a:off x="2133601" y="5176169"/>
            <a:ext cx="22256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 i="1" dirty="0">
                <a:solidFill>
                  <a:srgbClr val="000000"/>
                </a:solidFill>
                <a:latin typeface="Georgia" pitchFamily="18" charset="0"/>
              </a:rPr>
              <a:t>Стаття 27</a:t>
            </a:r>
            <a:endParaRPr lang="ru-RU" dirty="0"/>
          </a:p>
        </p:txBody>
      </p:sp>
      <p:pic>
        <p:nvPicPr>
          <p:cNvPr id="19461" name="Picture 9" descr="C:\Documents and Settings\Мама\Рабочий стол\Рисунок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9275" y="1976439"/>
            <a:ext cx="2236788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10" descr="C:\Documents and Settings\Мама\Рабочий стол\Рисунок3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14526" y="1674813"/>
            <a:ext cx="2073275" cy="274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11" descr="C:\Documents and Settings\Мама\Рабочий стол\Рисунок3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19913" y="1443038"/>
            <a:ext cx="3187700" cy="349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6938176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9" descr="C:\Documents and Settings\Мама\Рабочий стол\Рисунок37.jpg"/>
          <p:cNvPicPr>
            <a:picLocks noChangeAspect="1" noChangeArrowheads="1"/>
          </p:cNvPicPr>
          <p:nvPr/>
        </p:nvPicPr>
        <p:blipFill>
          <a:blip r:embed="rId2"/>
          <a:srcRect t="6400" b="5461"/>
          <a:stretch>
            <a:fillRect/>
          </a:stretch>
        </p:blipFill>
        <p:spPr bwMode="auto">
          <a:xfrm>
            <a:off x="7720013" y="1481139"/>
            <a:ext cx="2540000" cy="242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038895" y="241300"/>
            <a:ext cx="5953874" cy="112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sz="2800" b="1" dirty="0">
                <a:latin typeface="Georgia" pitchFamily="18" charset="0"/>
                <a:cs typeface="Arial" pitchFamily="34" charset="0"/>
              </a:rPr>
              <a:t>ПРАВА   ГРОМАДЯНИНА,</a:t>
            </a:r>
          </a:p>
          <a:p>
            <a:pPr algn="ctr">
              <a:lnSpc>
                <a:spcPct val="120000"/>
              </a:lnSpc>
              <a:defRPr/>
            </a:pPr>
            <a:r>
              <a:rPr lang="ru-RU" sz="2800" b="1" dirty="0">
                <a:latin typeface="Georgia" pitchFamily="18" charset="0"/>
                <a:cs typeface="Arial" pitchFamily="34" charset="0"/>
              </a:rPr>
              <a:t> ГАРАНТОВАНІ   ДЕРЖАВОЮ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444751" y="4867275"/>
            <a:ext cx="8493125" cy="1471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140000"/>
              </a:lnSpc>
              <a:defRPr/>
            </a:pPr>
            <a:r>
              <a:rPr lang="ru-RU" sz="3200" b="1" i="1" dirty="0">
                <a:latin typeface="Georgia" pitchFamily="18" charset="0"/>
                <a:cs typeface="Arial" pitchFamily="34" charset="0"/>
              </a:rPr>
              <a:t>Право на свободу</a:t>
            </a:r>
          </a:p>
          <a:p>
            <a:pPr algn="ctr">
              <a:lnSpc>
                <a:spcPct val="140000"/>
              </a:lnSpc>
              <a:defRPr/>
            </a:pPr>
            <a:r>
              <a:rPr lang="ru-RU" sz="3200" b="1" i="1" dirty="0">
                <a:latin typeface="Georgia" pitchFamily="18" charset="0"/>
                <a:cs typeface="Arial" pitchFamily="34" charset="0"/>
              </a:rPr>
              <a:t> та </a:t>
            </a:r>
            <a:r>
              <a:rPr lang="ru-RU" sz="3200" b="1" i="1" dirty="0" err="1">
                <a:latin typeface="Georgia" pitchFamily="18" charset="0"/>
                <a:cs typeface="Arial" pitchFamily="34" charset="0"/>
              </a:rPr>
              <a:t>особисту</a:t>
            </a:r>
            <a:r>
              <a:rPr lang="ru-RU" sz="3200" b="1" i="1" dirty="0">
                <a:latin typeface="Georgia" pitchFamily="18" charset="0"/>
                <a:cs typeface="Arial" pitchFamily="34" charset="0"/>
              </a:rPr>
              <a:t>  </a:t>
            </a:r>
            <a:r>
              <a:rPr lang="ru-RU" sz="3200" b="1" i="1" dirty="0" err="1">
                <a:latin typeface="Georgia" pitchFamily="18" charset="0"/>
                <a:cs typeface="Arial" pitchFamily="34" charset="0"/>
              </a:rPr>
              <a:t>недоторканність</a:t>
            </a:r>
            <a:r>
              <a:rPr lang="ru-RU" sz="3200" b="1" i="1" dirty="0">
                <a:latin typeface="Georgia" pitchFamily="18" charset="0"/>
                <a:cs typeface="Arial" pitchFamily="34" charset="0"/>
              </a:rPr>
              <a:t> </a:t>
            </a:r>
          </a:p>
        </p:txBody>
      </p:sp>
      <p:sp>
        <p:nvSpPr>
          <p:cNvPr id="20485" name="TextBox 4"/>
          <p:cNvSpPr txBox="1">
            <a:spLocks noChangeArrowheads="1"/>
          </p:cNvSpPr>
          <p:nvPr/>
        </p:nvSpPr>
        <p:spPr bwMode="auto">
          <a:xfrm>
            <a:off x="1854200" y="5037138"/>
            <a:ext cx="22161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 i="1">
                <a:solidFill>
                  <a:srgbClr val="000000"/>
                </a:solidFill>
                <a:latin typeface="Georgia" pitchFamily="18" charset="0"/>
              </a:rPr>
              <a:t>Стаття 29</a:t>
            </a:r>
            <a:endParaRPr lang="ru-RU"/>
          </a:p>
        </p:txBody>
      </p:sp>
      <p:pic>
        <p:nvPicPr>
          <p:cNvPr id="20486" name="Picture 10" descr="C:\Documents and Settings\Мама\Рабочий стол\Рисунок3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7851" y="3111501"/>
            <a:ext cx="2328863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11" descr="C:\Documents and Settings\Мама\Рабочий стол\Рисунок39.jpg"/>
          <p:cNvPicPr>
            <a:picLocks noChangeAspect="1" noChangeArrowheads="1"/>
          </p:cNvPicPr>
          <p:nvPr/>
        </p:nvPicPr>
        <p:blipFill>
          <a:blip r:embed="rId4"/>
          <a:srcRect l="4984" t="4996" r="4153" b="5161"/>
          <a:stretch>
            <a:fillRect/>
          </a:stretch>
        </p:blipFill>
        <p:spPr bwMode="auto">
          <a:xfrm>
            <a:off x="1854201" y="1462089"/>
            <a:ext cx="3622675" cy="303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71967516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04014" y="2293148"/>
            <a:ext cx="8170224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На </a:t>
            </a:r>
            <a:r>
              <a:rPr lang="ru-RU" sz="2800" b="1" dirty="0" err="1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цьому</a:t>
            </a:r>
            <a:r>
              <a:rPr lang="ru-RU" sz="2800" b="1" dirty="0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 </a:t>
            </a:r>
            <a:r>
              <a:rPr lang="ru-RU" sz="2800" b="1" dirty="0" err="1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уроці</a:t>
            </a:r>
            <a:r>
              <a:rPr lang="ru-RU" sz="2800" b="1" dirty="0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 я </a:t>
            </a:r>
            <a:r>
              <a:rPr lang="ru-RU" sz="2800" b="1" dirty="0" err="1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дізнаюся</a:t>
            </a:r>
            <a:r>
              <a:rPr lang="ru-RU" sz="2800" b="1" dirty="0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…</a:t>
            </a:r>
            <a:endParaRPr lang="ru-RU" sz="2800" b="1" dirty="0">
              <a:effectLst>
                <a:glow rad="723900">
                  <a:schemeClr val="bg1">
                    <a:alpha val="81000"/>
                  </a:schemeClr>
                </a:glow>
              </a:effectLst>
              <a:latin typeface="Georgia"/>
              <a:cs typeface="Georgia"/>
            </a:endParaRPr>
          </a:p>
        </p:txBody>
      </p:sp>
      <p:pic>
        <p:nvPicPr>
          <p:cNvPr id="13317" name="Picture 7" descr="C:\Documents and Settings\Мама\Рабочий стол\Рисунок27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03438" y="334964"/>
            <a:ext cx="2743200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103438" y="3531805"/>
            <a:ext cx="8170224" cy="181588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 err="1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основні</a:t>
            </a:r>
            <a:r>
              <a:rPr lang="ru-RU" sz="2800" b="1" dirty="0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 права та </a:t>
            </a:r>
            <a:r>
              <a:rPr lang="ru-RU" sz="2800" b="1" dirty="0" err="1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обов</a:t>
            </a:r>
            <a:r>
              <a:rPr lang="en-US" sz="2800" b="1" dirty="0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’</a:t>
            </a:r>
            <a:r>
              <a:rPr lang="ru-RU" sz="2800" b="1" dirty="0" err="1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язки</a:t>
            </a:r>
            <a:r>
              <a:rPr lang="ru-RU" sz="2800" b="1" dirty="0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 </a:t>
            </a:r>
            <a:r>
              <a:rPr lang="ru-RU" sz="2800" b="1" dirty="0" err="1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громадян</a:t>
            </a:r>
            <a:r>
              <a:rPr lang="ru-RU" sz="2800" b="1" dirty="0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;</a:t>
            </a:r>
          </a:p>
          <a:p>
            <a:pPr>
              <a:defRPr/>
            </a:pPr>
            <a:r>
              <a:rPr lang="ru-RU" sz="2800" b="1" dirty="0" err="1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що</a:t>
            </a:r>
            <a:r>
              <a:rPr lang="ru-RU" sz="2800" b="1" dirty="0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 </a:t>
            </a:r>
            <a:r>
              <a:rPr lang="ru-RU" sz="2800" b="1" dirty="0" err="1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таке</a:t>
            </a:r>
            <a:r>
              <a:rPr lang="ru-RU" sz="2800" b="1" dirty="0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 «</a:t>
            </a:r>
            <a:r>
              <a:rPr lang="ru-RU" sz="2800" b="1" dirty="0" err="1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Декларація</a:t>
            </a:r>
            <a:r>
              <a:rPr lang="ru-RU" sz="2800" b="1" dirty="0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», </a:t>
            </a:r>
          </a:p>
          <a:p>
            <a:pPr>
              <a:defRPr/>
            </a:pPr>
            <a:r>
              <a:rPr lang="ru-RU" sz="2800" b="1" dirty="0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«</a:t>
            </a:r>
            <a:r>
              <a:rPr lang="ru-RU" sz="2800" b="1" dirty="0" err="1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Конвенція</a:t>
            </a:r>
            <a:r>
              <a:rPr lang="ru-RU" sz="2800" b="1" dirty="0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», </a:t>
            </a:r>
          </a:p>
          <a:p>
            <a:pPr>
              <a:defRPr/>
            </a:pPr>
            <a:r>
              <a:rPr lang="ru-RU" sz="2800" b="1" dirty="0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«</a:t>
            </a:r>
            <a:r>
              <a:rPr lang="ru-RU" sz="2800" b="1" dirty="0" err="1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Конституція</a:t>
            </a:r>
            <a:r>
              <a:rPr lang="ru-RU" sz="2800" b="1" dirty="0">
                <a:effectLst>
                  <a:glow rad="723900">
                    <a:schemeClr val="bg1">
                      <a:alpha val="81000"/>
                    </a:schemeClr>
                  </a:glow>
                </a:effectLst>
                <a:latin typeface="Georgia"/>
                <a:cs typeface="Georgia"/>
              </a:rPr>
              <a:t>»</a:t>
            </a:r>
            <a:endParaRPr lang="ru-RU" sz="2800" b="1" dirty="0">
              <a:effectLst>
                <a:glow rad="723900">
                  <a:schemeClr val="bg1">
                    <a:alpha val="81000"/>
                  </a:schemeClr>
                </a:glow>
              </a:effectLst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3171162255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038895" y="241300"/>
            <a:ext cx="5953874" cy="112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sz="2800" b="1" dirty="0">
                <a:latin typeface="Georgia" pitchFamily="18" charset="0"/>
                <a:cs typeface="Arial" pitchFamily="34" charset="0"/>
              </a:rPr>
              <a:t>ПРАВА   ГРОМАДЯНИНА,</a:t>
            </a:r>
          </a:p>
          <a:p>
            <a:pPr algn="ctr">
              <a:lnSpc>
                <a:spcPct val="120000"/>
              </a:lnSpc>
              <a:defRPr/>
            </a:pPr>
            <a:r>
              <a:rPr lang="ru-RU" sz="2800" b="1" dirty="0">
                <a:latin typeface="Georgia" pitchFamily="18" charset="0"/>
                <a:cs typeface="Arial" pitchFamily="34" charset="0"/>
              </a:rPr>
              <a:t> ГАРАНТОВАНІ   ДЕРЖАВОЮ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4133851" y="5010151"/>
            <a:ext cx="668337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uk-UA" sz="3000" b="1" i="1" dirty="0">
                <a:latin typeface="Georgia" pitchFamily="18" charset="0"/>
                <a:cs typeface="Arial" pitchFamily="34" charset="0"/>
              </a:rPr>
              <a:t>Право на свободу світогляду </a:t>
            </a:r>
          </a:p>
          <a:p>
            <a:pPr>
              <a:lnSpc>
                <a:spcPct val="140000"/>
              </a:lnSpc>
              <a:defRPr/>
            </a:pPr>
            <a:r>
              <a:rPr lang="uk-UA" sz="3000" b="1" i="1" dirty="0">
                <a:latin typeface="Georgia" pitchFamily="18" charset="0"/>
                <a:cs typeface="Arial" pitchFamily="34" charset="0"/>
              </a:rPr>
              <a:t>і віросповідання (релігію)</a:t>
            </a:r>
            <a:r>
              <a:rPr lang="ru-RU" sz="3000" b="1" i="1" dirty="0">
                <a:latin typeface="Georgia" pitchFamily="18" charset="0"/>
                <a:cs typeface="Arial" pitchFamily="34" charset="0"/>
              </a:rPr>
              <a:t> </a:t>
            </a:r>
          </a:p>
        </p:txBody>
      </p:sp>
      <p:sp>
        <p:nvSpPr>
          <p:cNvPr id="21508" name="TextBox 4"/>
          <p:cNvSpPr txBox="1">
            <a:spLocks noChangeArrowheads="1"/>
          </p:cNvSpPr>
          <p:nvPr/>
        </p:nvSpPr>
        <p:spPr bwMode="auto">
          <a:xfrm>
            <a:off x="1784351" y="5594351"/>
            <a:ext cx="22002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 i="1">
                <a:solidFill>
                  <a:srgbClr val="000000"/>
                </a:solidFill>
                <a:latin typeface="Georgia" pitchFamily="18" charset="0"/>
              </a:rPr>
              <a:t>Стаття 35</a:t>
            </a:r>
            <a:endParaRPr lang="ru-RU"/>
          </a:p>
        </p:txBody>
      </p:sp>
      <p:pic>
        <p:nvPicPr>
          <p:cNvPr id="21509" name="Изображение 8" descr="koran1_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04250" y="3605214"/>
            <a:ext cx="1360488" cy="155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11" descr="C:\Documents and Settings\Мама\Рабочий стол\Рисунок4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21488" y="1498600"/>
            <a:ext cx="30861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12" descr="C:\Documents and Settings\Мама\Рабочий стол\Рисунок4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8501" y="1498600"/>
            <a:ext cx="1914525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13" descr="C:\Documents and Settings\Мама\Рабочий стол\Рисунок4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09751" y="1498600"/>
            <a:ext cx="2462213" cy="367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Picture 14" descr="C:\Documents and Settings\Мама\Рабочий стол\Рисунок4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18013" y="3352800"/>
            <a:ext cx="2005012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4" name="Picture 15" descr="C:\Documents and Settings\Мама\Рабочий стол\Рисунок4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75439" y="3611563"/>
            <a:ext cx="1773237" cy="147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70896765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038895" y="241300"/>
            <a:ext cx="5953874" cy="112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sz="2800" b="1" dirty="0">
                <a:latin typeface="Georgia" pitchFamily="18" charset="0"/>
                <a:cs typeface="Arial" pitchFamily="34" charset="0"/>
              </a:rPr>
              <a:t>ПРАВА   ГРОМАДЯНИНА,</a:t>
            </a:r>
          </a:p>
          <a:p>
            <a:pPr algn="ctr">
              <a:lnSpc>
                <a:spcPct val="120000"/>
              </a:lnSpc>
              <a:defRPr/>
            </a:pPr>
            <a:r>
              <a:rPr lang="ru-RU" sz="2800" b="1" dirty="0">
                <a:latin typeface="Georgia" pitchFamily="18" charset="0"/>
                <a:cs typeface="Arial" pitchFamily="34" charset="0"/>
              </a:rPr>
              <a:t> ГАРАНТОВАНІ   ДЕРЖАВОЮ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5024439" y="5002214"/>
            <a:ext cx="5019675" cy="1298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uk-UA" sz="2800" b="1" i="1" dirty="0">
                <a:latin typeface="Georgia" pitchFamily="18" charset="0"/>
                <a:cs typeface="Arial" pitchFamily="34" charset="0"/>
              </a:rPr>
              <a:t>Право </a:t>
            </a:r>
            <a:r>
              <a:rPr lang="ru-RU" sz="2800" b="1" i="1" dirty="0" err="1">
                <a:latin typeface="Georgia" pitchFamily="18" charset="0"/>
                <a:cs typeface="Arial" pitchFamily="34" charset="0"/>
              </a:rPr>
              <a:t>розпоряджатися</a:t>
            </a:r>
            <a:endParaRPr lang="ru-RU" sz="2800" b="1" i="1" dirty="0">
              <a:latin typeface="Georgia" pitchFamily="18" charset="0"/>
              <a:cs typeface="Arial" pitchFamily="34" charset="0"/>
            </a:endParaRPr>
          </a:p>
          <a:p>
            <a:pPr>
              <a:lnSpc>
                <a:spcPct val="140000"/>
              </a:lnSpc>
              <a:defRPr/>
            </a:pPr>
            <a:r>
              <a:rPr lang="ru-RU" sz="2800" b="1" i="1" dirty="0">
                <a:latin typeface="Georgia" pitchFamily="18" charset="0"/>
                <a:cs typeface="Arial" pitchFamily="34" charset="0"/>
              </a:rPr>
              <a:t> </a:t>
            </a:r>
            <a:r>
              <a:rPr lang="ru-RU" sz="2800" b="1" i="1" dirty="0" err="1">
                <a:latin typeface="Georgia" pitchFamily="18" charset="0"/>
                <a:cs typeface="Arial" pitchFamily="34" charset="0"/>
              </a:rPr>
              <a:t>своєю</a:t>
            </a:r>
            <a:r>
              <a:rPr lang="ru-RU" sz="2800" b="1" i="1" dirty="0">
                <a:latin typeface="Georgia" pitchFamily="18" charset="0"/>
                <a:cs typeface="Arial" pitchFamily="34" charset="0"/>
              </a:rPr>
              <a:t> </a:t>
            </a:r>
            <a:r>
              <a:rPr lang="ru-RU" sz="2800" b="1" i="1" dirty="0" err="1">
                <a:latin typeface="Georgia" pitchFamily="18" charset="0"/>
                <a:cs typeface="Arial" pitchFamily="34" charset="0"/>
              </a:rPr>
              <a:t>власністю</a:t>
            </a:r>
            <a:r>
              <a:rPr lang="ru-RU" sz="2800" b="1" i="1" dirty="0">
                <a:latin typeface="Georgia" pitchFamily="18" charset="0"/>
                <a:cs typeface="Arial" pitchFamily="34" charset="0"/>
              </a:rPr>
              <a:t> </a:t>
            </a:r>
          </a:p>
        </p:txBody>
      </p:sp>
      <p:sp>
        <p:nvSpPr>
          <p:cNvPr id="22532" name="TextBox 4"/>
          <p:cNvSpPr txBox="1">
            <a:spLocks noChangeArrowheads="1"/>
          </p:cNvSpPr>
          <p:nvPr/>
        </p:nvSpPr>
        <p:spPr bwMode="auto">
          <a:xfrm>
            <a:off x="1824039" y="5599113"/>
            <a:ext cx="21748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 i="1">
                <a:solidFill>
                  <a:srgbClr val="000000"/>
                </a:solidFill>
                <a:latin typeface="Georgia" pitchFamily="18" charset="0"/>
              </a:rPr>
              <a:t>Стаття 41</a:t>
            </a:r>
            <a:endParaRPr lang="ru-RU"/>
          </a:p>
        </p:txBody>
      </p:sp>
      <p:pic>
        <p:nvPicPr>
          <p:cNvPr id="22533" name="Изображение 6" descr="lib5.jpg"/>
          <p:cNvPicPr>
            <a:picLocks noChangeAspect="1"/>
          </p:cNvPicPr>
          <p:nvPr/>
        </p:nvPicPr>
        <p:blipFill>
          <a:blip r:embed="rId2"/>
          <a:srcRect l="5186" t="2388" b="7172"/>
          <a:stretch>
            <a:fillRect/>
          </a:stretch>
        </p:blipFill>
        <p:spPr bwMode="auto">
          <a:xfrm>
            <a:off x="7094539" y="1606551"/>
            <a:ext cx="3070225" cy="339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7" descr="C:\Documents and Settings\Мама\Рабочий стол\Рисунок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16113" y="1606551"/>
            <a:ext cx="4165600" cy="340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17647473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9" descr="C:\Documents and Settings\Мама\Рабочий стол\Рисунок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3264" y="1549401"/>
            <a:ext cx="4721225" cy="267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8" descr="C:\Documents and Settings\Мама\Рабочий стол\Рисунок4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32000" y="1549400"/>
            <a:ext cx="3371850" cy="285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038895" y="241300"/>
            <a:ext cx="5953874" cy="112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sz="2800" b="1" dirty="0">
                <a:latin typeface="Georgia" pitchFamily="18" charset="0"/>
                <a:cs typeface="Arial" pitchFamily="34" charset="0"/>
              </a:rPr>
              <a:t>ПРАВА   ГРОМАДЯНИНА,</a:t>
            </a:r>
          </a:p>
          <a:p>
            <a:pPr algn="ctr">
              <a:lnSpc>
                <a:spcPct val="120000"/>
              </a:lnSpc>
              <a:defRPr/>
            </a:pPr>
            <a:r>
              <a:rPr lang="ru-RU" sz="2800" b="1" dirty="0">
                <a:latin typeface="Georgia" pitchFamily="18" charset="0"/>
                <a:cs typeface="Arial" pitchFamily="34" charset="0"/>
              </a:rPr>
              <a:t> ГАРАНТОВАНІ   ДЕРЖАВОЮ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914650" y="4965701"/>
            <a:ext cx="7829550" cy="1298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140000"/>
              </a:lnSpc>
              <a:defRPr/>
            </a:pPr>
            <a:r>
              <a:rPr lang="uk-UA" sz="2800" b="1" i="1" dirty="0">
                <a:latin typeface="Georgia" pitchFamily="18" charset="0"/>
                <a:cs typeface="Arial" pitchFamily="34" charset="0"/>
              </a:rPr>
              <a:t>Право на </a:t>
            </a:r>
            <a:r>
              <a:rPr lang="ru-RU" sz="2800" b="1" i="1" dirty="0" err="1">
                <a:latin typeface="Georgia" pitchFamily="18" charset="0"/>
                <a:cs typeface="Arial" pitchFamily="34" charset="0"/>
              </a:rPr>
              <a:t>підприємницьку</a:t>
            </a:r>
            <a:r>
              <a:rPr lang="ru-RU" sz="2800" b="1" i="1" dirty="0">
                <a:latin typeface="Georgia" pitchFamily="18" charset="0"/>
                <a:cs typeface="Arial" pitchFamily="34" charset="0"/>
              </a:rPr>
              <a:t> </a:t>
            </a:r>
            <a:r>
              <a:rPr lang="ru-RU" sz="2800" b="1" i="1" dirty="0" err="1">
                <a:latin typeface="Georgia" pitchFamily="18" charset="0"/>
                <a:cs typeface="Arial" pitchFamily="34" charset="0"/>
              </a:rPr>
              <a:t>діяльність</a:t>
            </a:r>
            <a:r>
              <a:rPr lang="ru-RU" sz="2800" b="1" i="1" dirty="0">
                <a:latin typeface="Georgia" pitchFamily="18" charset="0"/>
                <a:cs typeface="Arial" pitchFamily="34" charset="0"/>
              </a:rPr>
              <a:t>,</a:t>
            </a:r>
          </a:p>
          <a:p>
            <a:pPr algn="ctr">
              <a:lnSpc>
                <a:spcPct val="140000"/>
              </a:lnSpc>
              <a:defRPr/>
            </a:pPr>
            <a:r>
              <a:rPr lang="ru-RU" sz="2800" b="1" i="1" dirty="0">
                <a:latin typeface="Georgia" pitchFamily="18" charset="0"/>
                <a:cs typeface="Arial" pitchFamily="34" charset="0"/>
              </a:rPr>
              <a:t> яка не заборонена законом </a:t>
            </a:r>
          </a:p>
        </p:txBody>
      </p:sp>
      <p:sp>
        <p:nvSpPr>
          <p:cNvPr id="23558" name="TextBox 4"/>
          <p:cNvSpPr txBox="1">
            <a:spLocks noChangeArrowheads="1"/>
          </p:cNvSpPr>
          <p:nvPr/>
        </p:nvSpPr>
        <p:spPr bwMode="auto">
          <a:xfrm>
            <a:off x="1703389" y="4483101"/>
            <a:ext cx="22177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 i="1">
                <a:solidFill>
                  <a:srgbClr val="000000"/>
                </a:solidFill>
                <a:latin typeface="Georgia" pitchFamily="18" charset="0"/>
              </a:rPr>
              <a:t>Стаття 42</a:t>
            </a:r>
            <a:endParaRPr lang="ru-RU"/>
          </a:p>
        </p:txBody>
      </p:sp>
      <p:pic>
        <p:nvPicPr>
          <p:cNvPr id="23559" name="Изображение 1" descr="seo_img_3.jpg"/>
          <p:cNvPicPr>
            <a:picLocks noChangeAspect="1"/>
          </p:cNvPicPr>
          <p:nvPr/>
        </p:nvPicPr>
        <p:blipFill>
          <a:blip r:embed="rId4"/>
          <a:srcRect l="14023" r="21489"/>
          <a:stretch>
            <a:fillRect/>
          </a:stretch>
        </p:blipFill>
        <p:spPr bwMode="auto">
          <a:xfrm>
            <a:off x="5081588" y="2892426"/>
            <a:ext cx="1651000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51582187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038895" y="241300"/>
            <a:ext cx="5953874" cy="112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sz="2800" b="1" dirty="0">
                <a:latin typeface="Georgia" pitchFamily="18" charset="0"/>
                <a:cs typeface="Arial" pitchFamily="34" charset="0"/>
              </a:rPr>
              <a:t>ПРАВА   ГРОМАДЯНИНА,</a:t>
            </a:r>
          </a:p>
          <a:p>
            <a:pPr algn="ctr">
              <a:lnSpc>
                <a:spcPct val="120000"/>
              </a:lnSpc>
              <a:defRPr/>
            </a:pPr>
            <a:r>
              <a:rPr lang="ru-RU" sz="2800" b="1" dirty="0">
                <a:latin typeface="Georgia" pitchFamily="18" charset="0"/>
                <a:cs typeface="Arial" pitchFamily="34" charset="0"/>
              </a:rPr>
              <a:t> ГАРАНТОВАНІ   ДЕРЖАВОЮ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5189539" y="5709819"/>
            <a:ext cx="516572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uk-UA" sz="4000" b="1" i="1" dirty="0">
                <a:latin typeface="Georgia" pitchFamily="18" charset="0"/>
                <a:cs typeface="Arial" pitchFamily="34" charset="0"/>
              </a:rPr>
              <a:t>Право на працю</a:t>
            </a:r>
            <a:endParaRPr lang="ru-RU" sz="4000" b="1" i="1" dirty="0">
              <a:latin typeface="Georgia" pitchFamily="18" charset="0"/>
              <a:cs typeface="Arial" pitchFamily="34" charset="0"/>
            </a:endParaRPr>
          </a:p>
        </p:txBody>
      </p:sp>
      <p:sp>
        <p:nvSpPr>
          <p:cNvPr id="24580" name="TextBox 4"/>
          <p:cNvSpPr txBox="1">
            <a:spLocks noChangeArrowheads="1"/>
          </p:cNvSpPr>
          <p:nvPr/>
        </p:nvSpPr>
        <p:spPr bwMode="auto">
          <a:xfrm>
            <a:off x="2133600" y="6019801"/>
            <a:ext cx="2216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 i="1">
                <a:solidFill>
                  <a:srgbClr val="000000"/>
                </a:solidFill>
                <a:latin typeface="Georgia" pitchFamily="18" charset="0"/>
              </a:rPr>
              <a:t>Стаття 43</a:t>
            </a:r>
            <a:endParaRPr lang="ru-RU"/>
          </a:p>
        </p:txBody>
      </p:sp>
      <p:pic>
        <p:nvPicPr>
          <p:cNvPr id="24581" name="Изображение 5" descr="stroitel__na_glavnuyu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97814" y="1587501"/>
            <a:ext cx="2295525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Изображение 7" descr="2380728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67375" y="3795713"/>
            <a:ext cx="1824038" cy="190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Изображение 10" descr="20110317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97814" y="3579814"/>
            <a:ext cx="2295525" cy="236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12" descr="C:\Documents and Settings\Мама\Рабочий стол\Рисунок4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58988" y="3829051"/>
            <a:ext cx="3130550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Picture 13" descr="C:\Documents and Settings\Мама\Рабочий стол\Рисунок4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67376" y="1566864"/>
            <a:ext cx="2098675" cy="177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6" name="Picture 14" descr="C:\Documents and Settings\Мама\Рабочий стол\Рисунок49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92475" y="1422401"/>
            <a:ext cx="2133600" cy="215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7" name="Picture 15" descr="C:\Documents and Settings\Мама\Рабочий стол\Рисунок50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679576" y="611189"/>
            <a:ext cx="1362075" cy="296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2484991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038895" y="241300"/>
            <a:ext cx="5953874" cy="112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sz="2800" b="1" dirty="0">
                <a:latin typeface="Georgia" pitchFamily="18" charset="0"/>
                <a:cs typeface="Arial" pitchFamily="34" charset="0"/>
              </a:rPr>
              <a:t>ПРАВА   ГРОМАДЯНИНА,</a:t>
            </a:r>
          </a:p>
          <a:p>
            <a:pPr algn="ctr">
              <a:lnSpc>
                <a:spcPct val="120000"/>
              </a:lnSpc>
              <a:defRPr/>
            </a:pPr>
            <a:r>
              <a:rPr lang="ru-RU" sz="2800" b="1" dirty="0">
                <a:latin typeface="Georgia" pitchFamily="18" charset="0"/>
                <a:cs typeface="Arial" pitchFamily="34" charset="0"/>
              </a:rPr>
              <a:t> ГАРАНТОВАНІ   ДЕРЖАВОЮ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794125" y="5576889"/>
            <a:ext cx="65405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uk-UA" sz="4000" b="1" i="1">
                <a:latin typeface="Georgia" pitchFamily="18" charset="0"/>
                <a:cs typeface="Arial" pitchFamily="34" charset="0"/>
              </a:rPr>
              <a:t>Право на відпочинок</a:t>
            </a:r>
            <a:endParaRPr lang="ru-RU" sz="4000" b="1" i="1">
              <a:latin typeface="Georgia" pitchFamily="18" charset="0"/>
              <a:cs typeface="Arial" pitchFamily="34" charset="0"/>
            </a:endParaRPr>
          </a:p>
        </p:txBody>
      </p:sp>
      <p:sp>
        <p:nvSpPr>
          <p:cNvPr id="25604" name="TextBox 4"/>
          <p:cNvSpPr txBox="1">
            <a:spLocks noChangeArrowheads="1"/>
          </p:cNvSpPr>
          <p:nvPr/>
        </p:nvSpPr>
        <p:spPr bwMode="auto">
          <a:xfrm>
            <a:off x="1524000" y="5345907"/>
            <a:ext cx="22733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 i="1" dirty="0">
                <a:solidFill>
                  <a:srgbClr val="000000"/>
                </a:solidFill>
                <a:latin typeface="Georgia" pitchFamily="18" charset="0"/>
              </a:rPr>
              <a:t>Стаття 45 </a:t>
            </a:r>
            <a:endParaRPr lang="ru-RU" dirty="0"/>
          </a:p>
        </p:txBody>
      </p:sp>
      <p:pic>
        <p:nvPicPr>
          <p:cNvPr id="25605" name="Изображение 1" descr="0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2601" y="1574800"/>
            <a:ext cx="3590925" cy="23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8" descr="C:\Documents and Settings\Мама\Рабочий стол\Рисунок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1" y="1574800"/>
            <a:ext cx="4327525" cy="270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9" descr="C:\Documents and Settings\Мама\Рабочий стол\Рисунок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16426" y="3667125"/>
            <a:ext cx="3090863" cy="212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8458286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038895" y="241300"/>
            <a:ext cx="5953874" cy="112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sz="2800" b="1">
                <a:latin typeface="Georgia" pitchFamily="18" charset="0"/>
                <a:cs typeface="Arial" pitchFamily="34" charset="0"/>
              </a:rPr>
              <a:t>ПРАВА   ГРОМАДЯНИНА,</a:t>
            </a:r>
          </a:p>
          <a:p>
            <a:pPr algn="ctr">
              <a:lnSpc>
                <a:spcPct val="120000"/>
              </a:lnSpc>
              <a:defRPr/>
            </a:pPr>
            <a:r>
              <a:rPr lang="ru-RU" sz="2800" b="1">
                <a:latin typeface="Georgia" pitchFamily="18" charset="0"/>
                <a:cs typeface="Arial" pitchFamily="34" charset="0"/>
              </a:rPr>
              <a:t> ГАРАНТОВАНІ   ДЕРЖАВОЮ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133601" y="5445126"/>
            <a:ext cx="822166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uk-UA" sz="4000" b="1" i="1" dirty="0">
                <a:latin typeface="Georgia" pitchFamily="18" charset="0"/>
                <a:cs typeface="Arial" pitchFamily="34" charset="0"/>
              </a:rPr>
              <a:t>Право на соціальний захист </a:t>
            </a:r>
            <a:endParaRPr lang="ru-RU" sz="4000" b="1" i="1" dirty="0">
              <a:latin typeface="Georgia" pitchFamily="18" charset="0"/>
              <a:cs typeface="Arial" pitchFamily="34" charset="0"/>
            </a:endParaRPr>
          </a:p>
        </p:txBody>
      </p:sp>
      <p:sp>
        <p:nvSpPr>
          <p:cNvPr id="26628" name="TextBox 4"/>
          <p:cNvSpPr txBox="1">
            <a:spLocks noChangeArrowheads="1"/>
          </p:cNvSpPr>
          <p:nvPr/>
        </p:nvSpPr>
        <p:spPr bwMode="auto">
          <a:xfrm>
            <a:off x="1793875" y="4891089"/>
            <a:ext cx="22875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 i="1">
                <a:solidFill>
                  <a:srgbClr val="000000"/>
                </a:solidFill>
                <a:latin typeface="Georgia" pitchFamily="18" charset="0"/>
              </a:rPr>
              <a:t>Стаття 46 </a:t>
            </a:r>
            <a:endParaRPr lang="ru-RU"/>
          </a:p>
        </p:txBody>
      </p:sp>
      <p:pic>
        <p:nvPicPr>
          <p:cNvPr id="26629" name="Изображение 6" descr="nursing-home.jpg"/>
          <p:cNvPicPr>
            <a:picLocks noChangeAspect="1"/>
          </p:cNvPicPr>
          <p:nvPr/>
        </p:nvPicPr>
        <p:blipFill>
          <a:blip r:embed="rId2"/>
          <a:srcRect l="24194" t="11664" r="14758"/>
          <a:stretch>
            <a:fillRect/>
          </a:stretch>
        </p:blipFill>
        <p:spPr bwMode="auto">
          <a:xfrm>
            <a:off x="5375275" y="1593850"/>
            <a:ext cx="1968500" cy="202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9" descr="C:\Documents and Settings\Мама\Рабочий стол\Рисунок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61264" y="1579564"/>
            <a:ext cx="2859087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11" descr="C:\Documents and Settings\Мама\Рабочий стол\Рисунок5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75" y="1579564"/>
            <a:ext cx="319405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10" descr="C:\Documents and Settings\Мама\Рабочий стол\Рисунок5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62501" y="3621089"/>
            <a:ext cx="2581275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8934685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038895" y="241300"/>
            <a:ext cx="5953874" cy="112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sz="2800" b="1">
                <a:latin typeface="Georgia" pitchFamily="18" charset="0"/>
                <a:cs typeface="Arial" pitchFamily="34" charset="0"/>
              </a:rPr>
              <a:t>ПРАВА   ГРОМАДЯНИНА,</a:t>
            </a:r>
          </a:p>
          <a:p>
            <a:pPr algn="ctr">
              <a:lnSpc>
                <a:spcPct val="120000"/>
              </a:lnSpc>
              <a:defRPr/>
            </a:pPr>
            <a:r>
              <a:rPr lang="ru-RU" sz="2800" b="1">
                <a:latin typeface="Georgia" pitchFamily="18" charset="0"/>
                <a:cs typeface="Arial" pitchFamily="34" charset="0"/>
              </a:rPr>
              <a:t> ГАРАНТОВАНІ   ДЕРЖАВОЮ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4619626" y="5430839"/>
            <a:ext cx="516572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uk-UA" sz="4000" b="1" i="1">
                <a:latin typeface="Georgia" pitchFamily="18" charset="0"/>
                <a:cs typeface="Arial" pitchFamily="34" charset="0"/>
              </a:rPr>
              <a:t>Право на житло </a:t>
            </a:r>
            <a:endParaRPr lang="ru-RU" sz="4000" b="1" i="1">
              <a:latin typeface="Georgia" pitchFamily="18" charset="0"/>
              <a:cs typeface="Arial" pitchFamily="34" charset="0"/>
            </a:endParaRPr>
          </a:p>
        </p:txBody>
      </p:sp>
      <p:sp>
        <p:nvSpPr>
          <p:cNvPr id="27652" name="TextBox 4"/>
          <p:cNvSpPr txBox="1">
            <a:spLocks noChangeArrowheads="1"/>
          </p:cNvSpPr>
          <p:nvPr/>
        </p:nvSpPr>
        <p:spPr bwMode="auto">
          <a:xfrm>
            <a:off x="1830389" y="5716588"/>
            <a:ext cx="22637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 i="1">
                <a:solidFill>
                  <a:srgbClr val="000000"/>
                </a:solidFill>
                <a:latin typeface="Georgia" pitchFamily="18" charset="0"/>
              </a:rPr>
              <a:t>Стаття 47 </a:t>
            </a:r>
            <a:endParaRPr lang="ru-RU"/>
          </a:p>
        </p:txBody>
      </p:sp>
      <p:pic>
        <p:nvPicPr>
          <p:cNvPr id="27653" name="Изображение 6" descr="adygeitsy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6913" y="1760538"/>
            <a:ext cx="2419350" cy="179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11" descr="C:\Documents and Settings\Мама\Рабочий стол\Рисунок5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39" y="1643063"/>
            <a:ext cx="2511425" cy="202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12" descr="C:\Documents and Settings\Мама\Рабочий стол\Рисунок5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64375" y="1527175"/>
            <a:ext cx="3144838" cy="213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Picture 13" descr="C:\Documents and Settings\Мама\Рабочий стол\Рисунок5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26388" y="3910014"/>
            <a:ext cx="21272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7" name="Picture 14" descr="C:\Documents and Settings\Мама\Рабочий стол\Рисунок5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19625" y="3797300"/>
            <a:ext cx="2457450" cy="163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8" name="Picture 15" descr="C:\Documents and Settings\Мама\Рабочий стол\Рисунок57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71713" y="3910014"/>
            <a:ext cx="1822450" cy="134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67252073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038895" y="241300"/>
            <a:ext cx="5953874" cy="112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sz="2800" b="1">
                <a:latin typeface="Georgia" pitchFamily="18" charset="0"/>
                <a:cs typeface="Arial" pitchFamily="34" charset="0"/>
              </a:rPr>
              <a:t>ПРАВА   ГРОМАДЯНИНА,</a:t>
            </a:r>
          </a:p>
          <a:p>
            <a:pPr algn="ctr">
              <a:lnSpc>
                <a:spcPct val="120000"/>
              </a:lnSpc>
              <a:defRPr/>
            </a:pPr>
            <a:r>
              <a:rPr lang="ru-RU" sz="2800" b="1">
                <a:latin typeface="Georgia" pitchFamily="18" charset="0"/>
                <a:cs typeface="Arial" pitchFamily="34" charset="0"/>
              </a:rPr>
              <a:t> ГАРАНТОВАНІ   ДЕРЖАВОЮ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452688" y="5067301"/>
            <a:ext cx="8653462" cy="198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b="1" dirty="0">
                <a:latin typeface="Georgia" pitchFamily="18" charset="0"/>
                <a:cs typeface="Arial" pitchFamily="34" charset="0"/>
              </a:rPr>
              <a:t>Право на достатній життєвий рівень</a:t>
            </a:r>
          </a:p>
          <a:p>
            <a:pPr algn="ctr">
              <a:defRPr/>
            </a:pPr>
            <a:r>
              <a:rPr lang="uk-UA" sz="2800" b="1" dirty="0">
                <a:latin typeface="Georgia" pitchFamily="18" charset="0"/>
                <a:cs typeface="Arial" pitchFamily="34" charset="0"/>
              </a:rPr>
              <a:t> для себе і своєї сім'ї</a:t>
            </a:r>
            <a:endParaRPr lang="ru-RU" sz="2800" b="1" dirty="0">
              <a:latin typeface="Georgia" pitchFamily="18" charset="0"/>
              <a:cs typeface="Arial" pitchFamily="34" charset="0"/>
            </a:endParaRPr>
          </a:p>
          <a:p>
            <a:pPr algn="ctr">
              <a:defRPr/>
            </a:pPr>
            <a:r>
              <a:rPr lang="uk-UA" sz="2800" b="1" dirty="0">
                <a:latin typeface="Georgia" pitchFamily="18" charset="0"/>
                <a:cs typeface="Arial" pitchFamily="34" charset="0"/>
              </a:rPr>
              <a:t>(достатнє харчування, одяг, житло)</a:t>
            </a:r>
            <a:endParaRPr lang="ru-RU" sz="2800" b="1" dirty="0">
              <a:latin typeface="Georgia" pitchFamily="18" charset="0"/>
              <a:cs typeface="Arial" pitchFamily="34" charset="0"/>
            </a:endParaRPr>
          </a:p>
          <a:p>
            <a:pPr>
              <a:lnSpc>
                <a:spcPct val="140000"/>
              </a:lnSpc>
              <a:defRPr/>
            </a:pPr>
            <a:r>
              <a:rPr lang="uk-UA" sz="2800" b="1" dirty="0">
                <a:latin typeface="Georgia" pitchFamily="18" charset="0"/>
                <a:cs typeface="Arial" pitchFamily="34" charset="0"/>
              </a:rPr>
              <a:t> </a:t>
            </a:r>
            <a:endParaRPr lang="ru-RU" sz="2800" b="1" dirty="0">
              <a:latin typeface="Georgia" pitchFamily="18" charset="0"/>
              <a:cs typeface="Arial" pitchFamily="34" charset="0"/>
            </a:endParaRPr>
          </a:p>
        </p:txBody>
      </p:sp>
      <p:sp>
        <p:nvSpPr>
          <p:cNvPr id="28676" name="TextBox 4"/>
          <p:cNvSpPr txBox="1">
            <a:spLocks noChangeArrowheads="1"/>
          </p:cNvSpPr>
          <p:nvPr/>
        </p:nvSpPr>
        <p:spPr bwMode="auto">
          <a:xfrm>
            <a:off x="1625601" y="4370389"/>
            <a:ext cx="229711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 i="1">
                <a:solidFill>
                  <a:srgbClr val="000000"/>
                </a:solidFill>
                <a:latin typeface="Georgia" pitchFamily="18" charset="0"/>
              </a:rPr>
              <a:t>Стаття 48 </a:t>
            </a:r>
            <a:endParaRPr lang="ru-RU"/>
          </a:p>
        </p:txBody>
      </p:sp>
      <p:pic>
        <p:nvPicPr>
          <p:cNvPr id="28677" name="Изображение 6" descr="499824373.jpg"/>
          <p:cNvPicPr>
            <a:picLocks noChangeAspect="1"/>
          </p:cNvPicPr>
          <p:nvPr/>
        </p:nvPicPr>
        <p:blipFill>
          <a:blip r:embed="rId2"/>
          <a:srcRect l="9077" t="10033" r="16554" b="4327"/>
          <a:stretch>
            <a:fillRect/>
          </a:stretch>
        </p:blipFill>
        <p:spPr bwMode="auto">
          <a:xfrm>
            <a:off x="1776413" y="1531938"/>
            <a:ext cx="3389312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Изображение 7" descr="rights3.jpg"/>
          <p:cNvPicPr>
            <a:picLocks noChangeAspect="1"/>
          </p:cNvPicPr>
          <p:nvPr/>
        </p:nvPicPr>
        <p:blipFill>
          <a:blip r:embed="rId3"/>
          <a:srcRect t="6516"/>
          <a:stretch>
            <a:fillRect/>
          </a:stretch>
        </p:blipFill>
        <p:spPr bwMode="auto">
          <a:xfrm>
            <a:off x="7145339" y="1531939"/>
            <a:ext cx="3362325" cy="228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Изображение 1" descr="0005-005-Deti-imejut-pravo-na-dostatochnoe-pitanie-i-dostatochnoe-kolichestvo.jpg"/>
          <p:cNvPicPr>
            <a:picLocks noChangeAspect="1"/>
          </p:cNvPicPr>
          <p:nvPr/>
        </p:nvPicPr>
        <p:blipFill>
          <a:blip r:embed="rId4"/>
          <a:srcRect l="9732" t="24483" r="6787" b="5406"/>
          <a:stretch>
            <a:fillRect/>
          </a:stretch>
        </p:blipFill>
        <p:spPr bwMode="auto">
          <a:xfrm>
            <a:off x="4905375" y="3281364"/>
            <a:ext cx="2490788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97606536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8" descr="C:\Documents and Settings\Мама\Рабочий стол\Рисунок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98650" y="1352551"/>
            <a:ext cx="3481388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038895" y="241300"/>
            <a:ext cx="5953874" cy="112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sz="2800" b="1">
                <a:latin typeface="Georgia" pitchFamily="18" charset="0"/>
                <a:cs typeface="Arial" pitchFamily="34" charset="0"/>
              </a:rPr>
              <a:t>ПРАВА   ГРОМАДЯНИНА,</a:t>
            </a:r>
          </a:p>
          <a:p>
            <a:pPr algn="ctr">
              <a:lnSpc>
                <a:spcPct val="120000"/>
              </a:lnSpc>
              <a:defRPr/>
            </a:pPr>
            <a:r>
              <a:rPr lang="ru-RU" sz="2800" b="1">
                <a:latin typeface="Georgia" pitchFamily="18" charset="0"/>
                <a:cs typeface="Arial" pitchFamily="34" charset="0"/>
              </a:rPr>
              <a:t> ГАРАНТОВАНІ   ДЕРЖАВОЮ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362201" y="5326064"/>
            <a:ext cx="8653463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b="1">
                <a:latin typeface="Georgia" pitchFamily="18" charset="0"/>
                <a:cs typeface="Arial" pitchFamily="34" charset="0"/>
              </a:rPr>
              <a:t>Право </a:t>
            </a:r>
            <a:r>
              <a:rPr lang="ru-RU" sz="2800" b="1">
                <a:latin typeface="Georgia" pitchFamily="18" charset="0"/>
                <a:cs typeface="Arial" pitchFamily="34" charset="0"/>
              </a:rPr>
              <a:t>на охорону здоров'я, медичну допомогу та медичне страхування </a:t>
            </a:r>
            <a:r>
              <a:rPr lang="uk-UA" sz="2800" b="1">
                <a:latin typeface="Georgia" pitchFamily="18" charset="0"/>
                <a:cs typeface="Arial" pitchFamily="34" charset="0"/>
              </a:rPr>
              <a:t>  </a:t>
            </a:r>
            <a:endParaRPr lang="ru-RU" sz="2800" b="1">
              <a:latin typeface="Georgia" pitchFamily="18" charset="0"/>
              <a:cs typeface="Arial" pitchFamily="34" charset="0"/>
            </a:endParaRPr>
          </a:p>
        </p:txBody>
      </p:sp>
      <p:sp>
        <p:nvSpPr>
          <p:cNvPr id="29701" name="TextBox 4"/>
          <p:cNvSpPr txBox="1">
            <a:spLocks noChangeArrowheads="1"/>
          </p:cNvSpPr>
          <p:nvPr/>
        </p:nvSpPr>
        <p:spPr bwMode="auto">
          <a:xfrm>
            <a:off x="1898651" y="4679951"/>
            <a:ext cx="236314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 i="1">
                <a:solidFill>
                  <a:srgbClr val="000000"/>
                </a:solidFill>
                <a:latin typeface="Georgia" pitchFamily="18" charset="0"/>
              </a:rPr>
              <a:t>Стаття 49  </a:t>
            </a:r>
            <a:endParaRPr lang="ru-RU"/>
          </a:p>
        </p:txBody>
      </p:sp>
      <p:pic>
        <p:nvPicPr>
          <p:cNvPr id="29702" name="Picture 9" descr="C:\Documents and Settings\Мама\Рабочий стол\Рисунок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1563" y="1352550"/>
            <a:ext cx="25908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Изображение 1" descr="5630703.jpg"/>
          <p:cNvPicPr>
            <a:picLocks noChangeAspect="1"/>
          </p:cNvPicPr>
          <p:nvPr/>
        </p:nvPicPr>
        <p:blipFill>
          <a:blip r:embed="rId4"/>
          <a:srcRect l="9418" t="11011" r="13345"/>
          <a:stretch>
            <a:fillRect/>
          </a:stretch>
        </p:blipFill>
        <p:spPr bwMode="auto">
          <a:xfrm>
            <a:off x="5254625" y="3279775"/>
            <a:ext cx="2444750" cy="204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08230295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038895" y="241300"/>
            <a:ext cx="5953874" cy="112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sz="2800" b="1">
                <a:latin typeface="Georgia" pitchFamily="18" charset="0"/>
                <a:cs typeface="Arial" pitchFamily="34" charset="0"/>
              </a:rPr>
              <a:t>ПРАВА   ГРОМАДЯНИНА,</a:t>
            </a:r>
          </a:p>
          <a:p>
            <a:pPr algn="ctr">
              <a:lnSpc>
                <a:spcPct val="120000"/>
              </a:lnSpc>
              <a:defRPr/>
            </a:pPr>
            <a:r>
              <a:rPr lang="ru-RU" sz="2800" b="1">
                <a:latin typeface="Georgia" pitchFamily="18" charset="0"/>
                <a:cs typeface="Arial" pitchFamily="34" charset="0"/>
              </a:rPr>
              <a:t> ГАРАНТОВАНІ   ДЕРЖАВОЮ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362201" y="5726114"/>
            <a:ext cx="86534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b="1">
                <a:latin typeface="Georgia" pitchFamily="18" charset="0"/>
                <a:cs typeface="Arial" pitchFamily="34" charset="0"/>
              </a:rPr>
              <a:t>Право </a:t>
            </a:r>
            <a:r>
              <a:rPr lang="ru-RU" sz="2800" b="1">
                <a:latin typeface="Georgia" pitchFamily="18" charset="0"/>
                <a:cs typeface="Arial" pitchFamily="34" charset="0"/>
              </a:rPr>
              <a:t>на безпечне довкілля</a:t>
            </a:r>
          </a:p>
        </p:txBody>
      </p:sp>
      <p:sp>
        <p:nvSpPr>
          <p:cNvPr id="30724" name="TextBox 4"/>
          <p:cNvSpPr txBox="1">
            <a:spLocks noChangeArrowheads="1"/>
          </p:cNvSpPr>
          <p:nvPr/>
        </p:nvSpPr>
        <p:spPr bwMode="auto">
          <a:xfrm>
            <a:off x="1897063" y="5095876"/>
            <a:ext cx="23647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 i="1">
                <a:solidFill>
                  <a:srgbClr val="000000"/>
                </a:solidFill>
                <a:latin typeface="Georgia" pitchFamily="18" charset="0"/>
              </a:rPr>
              <a:t>Стаття 50  </a:t>
            </a:r>
            <a:endParaRPr lang="ru-RU"/>
          </a:p>
        </p:txBody>
      </p:sp>
      <p:pic>
        <p:nvPicPr>
          <p:cNvPr id="30725" name="Изображение 9" descr="ek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34163" y="4076701"/>
            <a:ext cx="2470150" cy="164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Изображение 10" descr="globino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54875" y="1673225"/>
            <a:ext cx="284638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8" descr="C:\Documents and Settings\Мама\Рабочий стол\Рисунок1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62201" y="1512888"/>
            <a:ext cx="4048125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59394408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5520" y="188640"/>
            <a:ext cx="8686800" cy="8382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uk-UA" dirty="0" smtClean="0">
                <a:solidFill>
                  <a:srgbClr val="002060"/>
                </a:solidFill>
              </a:rPr>
              <a:t>Україна - Вільна, миролюбна, </a:t>
            </a:r>
            <a:br>
              <a:rPr lang="uk-UA" dirty="0" smtClean="0">
                <a:solidFill>
                  <a:srgbClr val="002060"/>
                </a:solidFill>
              </a:rPr>
            </a:br>
            <a:r>
              <a:rPr lang="uk-UA" dirty="0" smtClean="0">
                <a:solidFill>
                  <a:srgbClr val="002060"/>
                </a:solidFill>
              </a:rPr>
              <a:t>працьовита і незалежна  держава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1584" y="1484784"/>
            <a:ext cx="7848872" cy="495950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88033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038895" y="241300"/>
            <a:ext cx="5953874" cy="112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sz="2800" b="1">
                <a:latin typeface="Georgia" pitchFamily="18" charset="0"/>
                <a:cs typeface="Arial" pitchFamily="34" charset="0"/>
              </a:rPr>
              <a:t>ПРАВА   ГРОМАДЯНИНА,</a:t>
            </a:r>
          </a:p>
          <a:p>
            <a:pPr algn="ctr">
              <a:lnSpc>
                <a:spcPct val="120000"/>
              </a:lnSpc>
              <a:defRPr/>
            </a:pPr>
            <a:r>
              <a:rPr lang="ru-RU" sz="2800" b="1">
                <a:latin typeface="Georgia" pitchFamily="18" charset="0"/>
                <a:cs typeface="Arial" pitchFamily="34" charset="0"/>
              </a:rPr>
              <a:t> ГАРАНТОВАНІ   ДЕРЖАВОЮ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014538" y="5716589"/>
            <a:ext cx="86534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b="1">
                <a:latin typeface="Georgia" pitchFamily="18" charset="0"/>
                <a:cs typeface="Arial" pitchFamily="34" charset="0"/>
              </a:rPr>
              <a:t>Право </a:t>
            </a:r>
            <a:r>
              <a:rPr lang="ru-RU" sz="2800" b="1">
                <a:latin typeface="Georgia" pitchFamily="18" charset="0"/>
                <a:cs typeface="Arial" pitchFamily="34" charset="0"/>
              </a:rPr>
              <a:t>дітей на піклування батьків </a:t>
            </a:r>
            <a:r>
              <a:rPr lang="uk-UA" sz="2800" b="1">
                <a:latin typeface="Georgia" pitchFamily="18" charset="0"/>
                <a:cs typeface="Arial" pitchFamily="34" charset="0"/>
              </a:rPr>
              <a:t> </a:t>
            </a:r>
            <a:endParaRPr lang="ru-RU" sz="2800" b="1">
              <a:latin typeface="Georgia" pitchFamily="18" charset="0"/>
              <a:cs typeface="Arial" pitchFamily="34" charset="0"/>
            </a:endParaRPr>
          </a:p>
        </p:txBody>
      </p:sp>
      <p:sp>
        <p:nvSpPr>
          <p:cNvPr id="31748" name="TextBox 4"/>
          <p:cNvSpPr txBox="1">
            <a:spLocks noChangeArrowheads="1"/>
          </p:cNvSpPr>
          <p:nvPr/>
        </p:nvSpPr>
        <p:spPr bwMode="auto">
          <a:xfrm>
            <a:off x="1930401" y="4979989"/>
            <a:ext cx="229902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 i="1">
                <a:solidFill>
                  <a:srgbClr val="000000"/>
                </a:solidFill>
                <a:latin typeface="Georgia" pitchFamily="18" charset="0"/>
              </a:rPr>
              <a:t>Стаття 51  </a:t>
            </a:r>
            <a:endParaRPr lang="ru-RU"/>
          </a:p>
        </p:txBody>
      </p:sp>
      <p:pic>
        <p:nvPicPr>
          <p:cNvPr id="31749" name="Изображение 6" descr="2.jpg"/>
          <p:cNvPicPr>
            <a:picLocks noChangeAspect="1"/>
          </p:cNvPicPr>
          <p:nvPr/>
        </p:nvPicPr>
        <p:blipFill>
          <a:blip r:embed="rId2"/>
          <a:srcRect t="4153" b="14546"/>
          <a:stretch>
            <a:fillRect/>
          </a:stretch>
        </p:blipFill>
        <p:spPr bwMode="auto">
          <a:xfrm>
            <a:off x="2122489" y="1468439"/>
            <a:ext cx="2987675" cy="336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9" descr="C:\Documents and Settings\Мама\Рабочий стол\Рисунок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7176" y="1531938"/>
            <a:ext cx="2517775" cy="167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Picture 10" descr="C:\Documents and Settings\Мама\Рабочий стол\Рисунок1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97850" y="1531938"/>
            <a:ext cx="21336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2" name="Picture 11" descr="C:\Documents and Settings\Мама\Рабочий стол\Рисунок1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86364" y="3665538"/>
            <a:ext cx="3011487" cy="201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42652397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038895" y="241300"/>
            <a:ext cx="5953874" cy="112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sz="2800" b="1">
                <a:latin typeface="Georgia" pitchFamily="18" charset="0"/>
                <a:cs typeface="Arial" pitchFamily="34" charset="0"/>
              </a:rPr>
              <a:t>ПРАВА   ГРОМАДЯНИНА,</a:t>
            </a:r>
          </a:p>
          <a:p>
            <a:pPr algn="ctr">
              <a:lnSpc>
                <a:spcPct val="120000"/>
              </a:lnSpc>
              <a:defRPr/>
            </a:pPr>
            <a:r>
              <a:rPr lang="ru-RU" sz="2800" b="1">
                <a:latin typeface="Georgia" pitchFamily="18" charset="0"/>
                <a:cs typeface="Arial" pitchFamily="34" charset="0"/>
              </a:rPr>
              <a:t> ГАРАНТОВАНІ   ДЕРЖАВОЮ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930401" y="5416550"/>
            <a:ext cx="865346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b="1">
                <a:latin typeface="Georgia" pitchFamily="18" charset="0"/>
                <a:cs typeface="Arial" pitchFamily="34" charset="0"/>
              </a:rPr>
              <a:t>Право </a:t>
            </a:r>
            <a:r>
              <a:rPr lang="ru-RU" sz="2800" b="1">
                <a:latin typeface="Georgia" pitchFamily="18" charset="0"/>
                <a:cs typeface="Arial" pitchFamily="34" charset="0"/>
              </a:rPr>
              <a:t>дітей на захист від насильства</a:t>
            </a:r>
          </a:p>
          <a:p>
            <a:pPr algn="ctr">
              <a:defRPr/>
            </a:pPr>
            <a:r>
              <a:rPr lang="ru-RU" sz="2800" b="1">
                <a:latin typeface="Georgia" pitchFamily="18" charset="0"/>
                <a:cs typeface="Arial" pitchFamily="34" charset="0"/>
              </a:rPr>
              <a:t> та експлуатації </a:t>
            </a:r>
          </a:p>
        </p:txBody>
      </p:sp>
      <p:sp>
        <p:nvSpPr>
          <p:cNvPr id="32772" name="TextBox 4"/>
          <p:cNvSpPr txBox="1">
            <a:spLocks noChangeArrowheads="1"/>
          </p:cNvSpPr>
          <p:nvPr/>
        </p:nvSpPr>
        <p:spPr bwMode="auto">
          <a:xfrm>
            <a:off x="1908176" y="4649789"/>
            <a:ext cx="234070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 i="1">
                <a:solidFill>
                  <a:srgbClr val="000000"/>
                </a:solidFill>
                <a:latin typeface="Georgia" pitchFamily="18" charset="0"/>
              </a:rPr>
              <a:t>Стаття 52  </a:t>
            </a:r>
            <a:endParaRPr lang="ru-RU"/>
          </a:p>
        </p:txBody>
      </p:sp>
      <p:pic>
        <p:nvPicPr>
          <p:cNvPr id="32773" name="Изображение 7" descr="rights9.jpg"/>
          <p:cNvPicPr>
            <a:picLocks noChangeAspect="1"/>
          </p:cNvPicPr>
          <p:nvPr/>
        </p:nvPicPr>
        <p:blipFill>
          <a:blip r:embed="rId2"/>
          <a:srcRect l="6395" t="12573" r="12657"/>
          <a:stretch>
            <a:fillRect/>
          </a:stretch>
        </p:blipFill>
        <p:spPr bwMode="auto">
          <a:xfrm>
            <a:off x="6584950" y="1662114"/>
            <a:ext cx="3798888" cy="298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7" descr="C:\Documents and Settings\Мама\Рабочий стол\Рисунок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8176" y="1662113"/>
            <a:ext cx="4511675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0777254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10" descr="C:\Documents and Settings\Мама\Рабочий стол\Рисунок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94550" y="1630363"/>
            <a:ext cx="1620838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038895" y="241300"/>
            <a:ext cx="5953874" cy="112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sz="2800" b="1">
                <a:latin typeface="Georgia" pitchFamily="18" charset="0"/>
                <a:cs typeface="Arial" pitchFamily="34" charset="0"/>
              </a:rPr>
              <a:t>ПРАВА   ГРОМАДЯНИНА,</a:t>
            </a:r>
          </a:p>
          <a:p>
            <a:pPr algn="ctr">
              <a:lnSpc>
                <a:spcPct val="120000"/>
              </a:lnSpc>
              <a:defRPr/>
            </a:pPr>
            <a:r>
              <a:rPr lang="ru-RU" sz="2800" b="1">
                <a:latin typeface="Georgia" pitchFamily="18" charset="0"/>
                <a:cs typeface="Arial" pitchFamily="34" charset="0"/>
              </a:rPr>
              <a:t> ГАРАНТОВАНІ   ДЕРЖАВОЮ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930401" y="5416550"/>
            <a:ext cx="865346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b="1">
                <a:latin typeface="Georgia" pitchFamily="18" charset="0"/>
                <a:cs typeface="Arial" pitchFamily="34" charset="0"/>
              </a:rPr>
              <a:t>Право </a:t>
            </a:r>
            <a:r>
              <a:rPr lang="ru-RU" sz="2800" b="1">
                <a:latin typeface="Georgia" pitchFamily="18" charset="0"/>
                <a:cs typeface="Arial" pitchFamily="34" charset="0"/>
              </a:rPr>
              <a:t>дітей-сиріт</a:t>
            </a:r>
          </a:p>
          <a:p>
            <a:pPr algn="ctr">
              <a:defRPr/>
            </a:pPr>
            <a:r>
              <a:rPr lang="ru-RU" sz="2800" b="1">
                <a:latin typeface="Georgia" pitchFamily="18" charset="0"/>
                <a:cs typeface="Arial" pitchFamily="34" charset="0"/>
              </a:rPr>
              <a:t> на захист і піклування  з боку держави </a:t>
            </a:r>
          </a:p>
        </p:txBody>
      </p:sp>
      <p:sp>
        <p:nvSpPr>
          <p:cNvPr id="33797" name="TextBox 4"/>
          <p:cNvSpPr txBox="1">
            <a:spLocks noChangeArrowheads="1"/>
          </p:cNvSpPr>
          <p:nvPr/>
        </p:nvSpPr>
        <p:spPr bwMode="auto">
          <a:xfrm>
            <a:off x="1754189" y="5110164"/>
            <a:ext cx="234070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 i="1">
                <a:solidFill>
                  <a:srgbClr val="000000"/>
                </a:solidFill>
                <a:latin typeface="Georgia" pitchFamily="18" charset="0"/>
              </a:rPr>
              <a:t>Стаття 52  </a:t>
            </a:r>
            <a:endParaRPr lang="ru-RU"/>
          </a:p>
        </p:txBody>
      </p:sp>
      <p:pic>
        <p:nvPicPr>
          <p:cNvPr id="33798" name="Изображение 8" descr="8784644.jpg"/>
          <p:cNvPicPr>
            <a:picLocks noChangeAspect="1"/>
          </p:cNvPicPr>
          <p:nvPr/>
        </p:nvPicPr>
        <p:blipFill>
          <a:blip r:embed="rId3"/>
          <a:srcRect l="4704" t="9915" r="9100" b="6168"/>
          <a:stretch>
            <a:fillRect/>
          </a:stretch>
        </p:blipFill>
        <p:spPr bwMode="auto">
          <a:xfrm>
            <a:off x="7380289" y="3392488"/>
            <a:ext cx="2860675" cy="202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Изображение 11" descr="happy_family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813582">
            <a:off x="8939214" y="1582738"/>
            <a:ext cx="1190625" cy="119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0" name="Изображение 13" descr="230488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54188" y="1460501"/>
            <a:ext cx="4240212" cy="297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1" name="Picture 11" descr="C:\Documents and Settings\Мама\Рабочий стол\Рисунок1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98989" y="3568700"/>
            <a:ext cx="2212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08939158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038895" y="241300"/>
            <a:ext cx="5953874" cy="112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sz="2800" b="1">
                <a:latin typeface="Georgia" pitchFamily="18" charset="0"/>
                <a:cs typeface="Arial" pitchFamily="34" charset="0"/>
              </a:rPr>
              <a:t>ПРАВА   ГРОМАДЯНИНА,</a:t>
            </a:r>
          </a:p>
          <a:p>
            <a:pPr algn="ctr">
              <a:lnSpc>
                <a:spcPct val="120000"/>
              </a:lnSpc>
              <a:defRPr/>
            </a:pPr>
            <a:r>
              <a:rPr lang="ru-RU" sz="2800" b="1">
                <a:latin typeface="Georgia" pitchFamily="18" charset="0"/>
                <a:cs typeface="Arial" pitchFamily="34" charset="0"/>
              </a:rPr>
              <a:t> ГАРАНТОВАНІ   ДЕРЖАВОЮ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114550" y="5732463"/>
            <a:ext cx="55689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600" b="1">
                <a:latin typeface="Georgia" pitchFamily="18" charset="0"/>
                <a:cs typeface="Arial" pitchFamily="34" charset="0"/>
              </a:rPr>
              <a:t>Право  </a:t>
            </a:r>
            <a:r>
              <a:rPr lang="ru-RU" sz="3600" b="1">
                <a:latin typeface="Georgia" pitchFamily="18" charset="0"/>
                <a:cs typeface="Arial" pitchFamily="34" charset="0"/>
              </a:rPr>
              <a:t>на освіту </a:t>
            </a:r>
            <a:r>
              <a:rPr lang="uk-UA" sz="3600" b="1">
                <a:latin typeface="Georgia" pitchFamily="18" charset="0"/>
                <a:cs typeface="Arial" pitchFamily="34" charset="0"/>
              </a:rPr>
              <a:t> </a:t>
            </a:r>
            <a:endParaRPr lang="ru-RU" sz="3600" b="1">
              <a:latin typeface="Georgia" pitchFamily="18" charset="0"/>
              <a:cs typeface="Arial" pitchFamily="34" charset="0"/>
            </a:endParaRPr>
          </a:p>
        </p:txBody>
      </p:sp>
      <p:sp>
        <p:nvSpPr>
          <p:cNvPr id="34820" name="TextBox 4"/>
          <p:cNvSpPr txBox="1">
            <a:spLocks noChangeArrowheads="1"/>
          </p:cNvSpPr>
          <p:nvPr/>
        </p:nvSpPr>
        <p:spPr bwMode="auto">
          <a:xfrm>
            <a:off x="4899026" y="5021264"/>
            <a:ext cx="234070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 i="1">
                <a:solidFill>
                  <a:srgbClr val="000000"/>
                </a:solidFill>
                <a:latin typeface="Georgia" pitchFamily="18" charset="0"/>
              </a:rPr>
              <a:t>Стаття 53  </a:t>
            </a:r>
            <a:endParaRPr lang="ru-RU"/>
          </a:p>
        </p:txBody>
      </p:sp>
      <p:pic>
        <p:nvPicPr>
          <p:cNvPr id="34821" name="Изображение 5" descr="07labgi0l1257703956.jpg"/>
          <p:cNvPicPr>
            <a:picLocks noChangeAspect="1"/>
          </p:cNvPicPr>
          <p:nvPr/>
        </p:nvPicPr>
        <p:blipFill>
          <a:blip r:embed="rId2"/>
          <a:srcRect t="8203" r="5386"/>
          <a:stretch>
            <a:fillRect/>
          </a:stretch>
        </p:blipFill>
        <p:spPr bwMode="auto">
          <a:xfrm>
            <a:off x="6213476" y="1470025"/>
            <a:ext cx="3851275" cy="271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Изображение 6" descr="1314872760_professionalny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6601" y="4019551"/>
            <a:ext cx="2189163" cy="145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Изображение 1" descr="0003-003-Deti-iemejut-pravo-na-besplatnoe-obrazovanie.jpg"/>
          <p:cNvPicPr>
            <a:picLocks noChangeAspect="1"/>
          </p:cNvPicPr>
          <p:nvPr/>
        </p:nvPicPr>
        <p:blipFill>
          <a:blip r:embed="rId4"/>
          <a:srcRect l="6607" t="22240" r="7071"/>
          <a:stretch>
            <a:fillRect/>
          </a:stretch>
        </p:blipFill>
        <p:spPr bwMode="auto">
          <a:xfrm>
            <a:off x="7413626" y="4491038"/>
            <a:ext cx="2481263" cy="167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4" name="Picture 9" descr="C:\Documents and Settings\Мама\Рабочий стол\Рисунок1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06601" y="1470026"/>
            <a:ext cx="3870325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54232047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0" descr="C:\Documents and Settings\Мама\Рабочий стол\Рисунок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12113" y="1560514"/>
            <a:ext cx="2432050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038895" y="241300"/>
            <a:ext cx="5953874" cy="112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sz="2800" b="1">
                <a:latin typeface="Georgia" pitchFamily="18" charset="0"/>
                <a:cs typeface="Arial" pitchFamily="34" charset="0"/>
              </a:rPr>
              <a:t>ПРАВА   ГРОМАДЯНИНА,</a:t>
            </a:r>
          </a:p>
          <a:p>
            <a:pPr algn="ctr">
              <a:lnSpc>
                <a:spcPct val="120000"/>
              </a:lnSpc>
              <a:defRPr/>
            </a:pPr>
            <a:r>
              <a:rPr lang="ru-RU" sz="2800" b="1">
                <a:latin typeface="Georgia" pitchFamily="18" charset="0"/>
                <a:cs typeface="Arial" pitchFamily="34" charset="0"/>
              </a:rPr>
              <a:t> ГАРАНТОВАНІ   ДЕРЖАВОЮ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041651" y="5414964"/>
            <a:ext cx="7402513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>
                <a:latin typeface="Georgia" pitchFamily="18" charset="0"/>
                <a:cs typeface="Arial" pitchFamily="34" charset="0"/>
              </a:rPr>
              <a:t>Свобода  літературної, художньої,</a:t>
            </a:r>
          </a:p>
          <a:p>
            <a:pPr algn="ctr">
              <a:defRPr/>
            </a:pPr>
            <a:r>
              <a:rPr lang="ru-RU" sz="2800" b="1">
                <a:latin typeface="Georgia" pitchFamily="18" charset="0"/>
                <a:cs typeface="Arial" pitchFamily="34" charset="0"/>
              </a:rPr>
              <a:t> наукової і технічної творчості </a:t>
            </a:r>
          </a:p>
        </p:txBody>
      </p:sp>
      <p:sp>
        <p:nvSpPr>
          <p:cNvPr id="35845" name="TextBox 4"/>
          <p:cNvSpPr txBox="1">
            <a:spLocks noChangeArrowheads="1"/>
          </p:cNvSpPr>
          <p:nvPr/>
        </p:nvSpPr>
        <p:spPr bwMode="auto">
          <a:xfrm>
            <a:off x="1695450" y="4830764"/>
            <a:ext cx="234872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 i="1">
                <a:solidFill>
                  <a:srgbClr val="000000"/>
                </a:solidFill>
                <a:latin typeface="Georgia" pitchFamily="18" charset="0"/>
              </a:rPr>
              <a:t>Стаття 54  </a:t>
            </a:r>
            <a:endParaRPr lang="ru-RU"/>
          </a:p>
        </p:txBody>
      </p:sp>
      <p:pic>
        <p:nvPicPr>
          <p:cNvPr id="35846" name="Изображение 9" descr="1223043865G1MFq3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41950" y="1560514"/>
            <a:ext cx="2122488" cy="174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7" name="Изображение 7" descr="pisatel.gif"/>
          <p:cNvPicPr>
            <a:picLocks noChangeAspect="1"/>
          </p:cNvPicPr>
          <p:nvPr/>
        </p:nvPicPr>
        <p:blipFill>
          <a:blip r:embed="rId4"/>
          <a:srcRect l="6297" r="2953" b="8266"/>
          <a:stretch>
            <a:fillRect/>
          </a:stretch>
        </p:blipFill>
        <p:spPr bwMode="auto">
          <a:xfrm>
            <a:off x="6924675" y="3500439"/>
            <a:ext cx="1773238" cy="179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8" name="Picture 11" descr="C:\Documents and Settings\Мама\Рабочий стол\Рисунок2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41775" y="3659189"/>
            <a:ext cx="2571750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9" name="Picture 12" descr="C:\Documents and Settings\Мама\Рабочий стол\Рисунок2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87539" y="1560513"/>
            <a:ext cx="3176587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5060773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038895" y="241300"/>
            <a:ext cx="5953874" cy="112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sz="2800" b="1" dirty="0">
                <a:latin typeface="Georgia" pitchFamily="18" charset="0"/>
                <a:cs typeface="Arial" pitchFamily="34" charset="0"/>
              </a:rPr>
              <a:t>ПРАВА   ГРОМАДЯНИНА,</a:t>
            </a:r>
          </a:p>
          <a:p>
            <a:pPr algn="ctr">
              <a:lnSpc>
                <a:spcPct val="120000"/>
              </a:lnSpc>
              <a:defRPr/>
            </a:pPr>
            <a:r>
              <a:rPr lang="ru-RU" sz="2800" b="1" dirty="0">
                <a:latin typeface="Georgia" pitchFamily="18" charset="0"/>
                <a:cs typeface="Arial" pitchFamily="34" charset="0"/>
              </a:rPr>
              <a:t> ГАРАНТОВАНІ   ДЕРЖАВОЮ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132138" y="5815014"/>
            <a:ext cx="74025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latin typeface="Georgia" pitchFamily="18" charset="0"/>
                <a:cs typeface="Arial" pitchFamily="34" charset="0"/>
              </a:rPr>
              <a:t>Право знати </a:t>
            </a:r>
            <a:r>
              <a:rPr lang="ru-RU" sz="2800" b="1" dirty="0" err="1">
                <a:latin typeface="Georgia" pitchFamily="18" charset="0"/>
                <a:cs typeface="Arial" pitchFamily="34" charset="0"/>
              </a:rPr>
              <a:t>свої</a:t>
            </a:r>
            <a:r>
              <a:rPr lang="ru-RU" sz="2800" b="1" dirty="0">
                <a:latin typeface="Georgia" pitchFamily="18" charset="0"/>
                <a:cs typeface="Arial" pitchFamily="34" charset="0"/>
              </a:rPr>
              <a:t> права </a:t>
            </a:r>
            <a:r>
              <a:rPr lang="ru-RU" sz="2800" b="1" dirty="0" err="1">
                <a:latin typeface="Georgia" pitchFamily="18" charset="0"/>
                <a:cs typeface="Arial" pitchFamily="34" charset="0"/>
              </a:rPr>
              <a:t>і</a:t>
            </a:r>
            <a:r>
              <a:rPr lang="ru-RU" sz="2800" b="1" dirty="0">
                <a:latin typeface="Georgia" pitchFamily="18" charset="0"/>
                <a:cs typeface="Arial" pitchFamily="34" charset="0"/>
              </a:rPr>
              <a:t> </a:t>
            </a:r>
            <a:r>
              <a:rPr lang="ru-RU" sz="2800" b="1" dirty="0" err="1">
                <a:latin typeface="Georgia" pitchFamily="18" charset="0"/>
                <a:cs typeface="Arial" pitchFamily="34" charset="0"/>
              </a:rPr>
              <a:t>обов'язки</a:t>
            </a:r>
            <a:r>
              <a:rPr lang="ru-RU" sz="2800" b="1" dirty="0">
                <a:latin typeface="Georgia" pitchFamily="18" charset="0"/>
                <a:cs typeface="Arial" pitchFamily="34" charset="0"/>
              </a:rPr>
              <a:t> </a:t>
            </a:r>
          </a:p>
        </p:txBody>
      </p:sp>
      <p:sp>
        <p:nvSpPr>
          <p:cNvPr id="36868" name="TextBox 4"/>
          <p:cNvSpPr txBox="1">
            <a:spLocks noChangeArrowheads="1"/>
          </p:cNvSpPr>
          <p:nvPr/>
        </p:nvSpPr>
        <p:spPr bwMode="auto">
          <a:xfrm>
            <a:off x="1917700" y="5211764"/>
            <a:ext cx="232307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 i="1">
                <a:solidFill>
                  <a:srgbClr val="000000"/>
                </a:solidFill>
                <a:latin typeface="Georgia" pitchFamily="18" charset="0"/>
              </a:rPr>
              <a:t>Стаття 57  </a:t>
            </a:r>
            <a:endParaRPr lang="ru-RU"/>
          </a:p>
        </p:txBody>
      </p:sp>
      <p:pic>
        <p:nvPicPr>
          <p:cNvPr id="36869" name="Изображение 5" descr="1.jpg"/>
          <p:cNvPicPr>
            <a:picLocks noChangeAspect="1"/>
          </p:cNvPicPr>
          <p:nvPr/>
        </p:nvPicPr>
        <p:blipFill>
          <a:blip r:embed="rId2"/>
          <a:srcRect t="11938" b="13309"/>
          <a:stretch>
            <a:fillRect/>
          </a:stretch>
        </p:blipFill>
        <p:spPr bwMode="auto">
          <a:xfrm>
            <a:off x="6943725" y="1630363"/>
            <a:ext cx="3170238" cy="386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0" name="Picture 7" descr="C:\Documents and Settings\Мама\Рабочий стол\Рисунок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20850" y="1630363"/>
            <a:ext cx="4889500" cy="275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29203028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2973966" y="241300"/>
            <a:ext cx="6085319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sz="2800" b="1" dirty="0">
                <a:latin typeface="Georgia" pitchFamily="18" charset="0"/>
                <a:cs typeface="Arial" pitchFamily="34" charset="0"/>
              </a:rPr>
              <a:t>ОБОВ</a:t>
            </a:r>
            <a:r>
              <a:rPr lang="ru-RU" altLang="ru-RU" sz="2800" b="1" dirty="0">
                <a:latin typeface="Georgia" pitchFamily="18" charset="0"/>
                <a:cs typeface="Arial" pitchFamily="34" charset="0"/>
              </a:rPr>
              <a:t>’</a:t>
            </a:r>
            <a:r>
              <a:rPr lang="ru-RU" sz="2800" b="1" dirty="0">
                <a:latin typeface="Georgia" pitchFamily="18" charset="0"/>
                <a:cs typeface="Arial" pitchFamily="34" charset="0"/>
              </a:rPr>
              <a:t>ЯЗКИ   ГРОМАДЯНИНА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814514" y="1195388"/>
            <a:ext cx="8620125" cy="368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>
            <a:spAutoFit/>
          </a:bodyPr>
          <a:lstStyle/>
          <a:p>
            <a:pPr marL="457200" indent="-457200">
              <a:lnSpc>
                <a:spcPct val="140000"/>
              </a:lnSpc>
              <a:buFont typeface="Wingdings" pitchFamily="2" charset="2"/>
              <a:buChar char="ü"/>
              <a:defRPr/>
            </a:pPr>
            <a:r>
              <a:rPr lang="uk-UA" sz="2800" dirty="0">
                <a:latin typeface="Georgia" pitchFamily="18" charset="0"/>
                <a:cs typeface="Arial" pitchFamily="34" charset="0"/>
              </a:rPr>
              <a:t>Обов</a:t>
            </a:r>
            <a:r>
              <a:rPr lang="uk-UA" altLang="ru-RU" sz="2800" dirty="0">
                <a:latin typeface="Georgia" pitchFamily="18" charset="0"/>
                <a:cs typeface="Arial" pitchFamily="34" charset="0"/>
              </a:rPr>
              <a:t>’</a:t>
            </a:r>
            <a:r>
              <a:rPr lang="uk-UA" sz="2800" dirty="0">
                <a:latin typeface="Georgia" pitchFamily="18" charset="0"/>
                <a:cs typeface="Arial" pitchFamily="34" charset="0"/>
              </a:rPr>
              <a:t>язок </a:t>
            </a:r>
            <a:r>
              <a:rPr lang="uk-UA" sz="2800" u="sng" dirty="0">
                <a:solidFill>
                  <a:srgbClr val="3366FF"/>
                </a:solidFill>
                <a:latin typeface="Georgia" pitchFamily="18" charset="0"/>
                <a:cs typeface="Arial" pitchFamily="34" charset="0"/>
              </a:rPr>
              <a:t>захищати Вітчизну</a:t>
            </a:r>
            <a:r>
              <a:rPr lang="uk-UA" sz="2800" dirty="0">
                <a:latin typeface="Georgia" pitchFamily="18" charset="0"/>
                <a:cs typeface="Arial" pitchFamily="34" charset="0"/>
              </a:rPr>
              <a:t>, незалежність та територіальну цілісність України</a:t>
            </a:r>
          </a:p>
          <a:p>
            <a:pPr marL="457200" indent="-457200">
              <a:lnSpc>
                <a:spcPct val="140000"/>
              </a:lnSpc>
              <a:buFont typeface="Wingdings" pitchFamily="2" charset="2"/>
              <a:buChar char="ü"/>
              <a:defRPr/>
            </a:pPr>
            <a:r>
              <a:rPr lang="uk-UA" sz="2800" dirty="0">
                <a:latin typeface="Georgia" pitchFamily="18" charset="0"/>
                <a:cs typeface="Arial" pitchFamily="34" charset="0"/>
              </a:rPr>
              <a:t>Обов</a:t>
            </a:r>
            <a:r>
              <a:rPr lang="uk-UA" altLang="ru-RU" sz="2800" dirty="0">
                <a:latin typeface="Georgia" pitchFamily="18" charset="0"/>
                <a:cs typeface="Arial" pitchFamily="34" charset="0"/>
              </a:rPr>
              <a:t>’</a:t>
            </a:r>
            <a:r>
              <a:rPr lang="uk-UA" sz="2800" dirty="0">
                <a:latin typeface="Georgia" pitchFamily="18" charset="0"/>
                <a:cs typeface="Arial" pitchFamily="34" charset="0"/>
              </a:rPr>
              <a:t>язок </a:t>
            </a:r>
            <a:r>
              <a:rPr lang="uk-UA" sz="2800" u="sng" dirty="0">
                <a:solidFill>
                  <a:srgbClr val="3366FF"/>
                </a:solidFill>
                <a:latin typeface="Georgia" pitchFamily="18" charset="0"/>
                <a:cs typeface="Arial" pitchFamily="34" charset="0"/>
              </a:rPr>
              <a:t>шанувати державні символи </a:t>
            </a:r>
            <a:r>
              <a:rPr lang="uk-UA" sz="2800" dirty="0">
                <a:latin typeface="Georgia" pitchFamily="18" charset="0"/>
                <a:cs typeface="Arial" pitchFamily="34" charset="0"/>
              </a:rPr>
              <a:t>України</a:t>
            </a:r>
          </a:p>
          <a:p>
            <a:pPr marL="457200" indent="-457200">
              <a:lnSpc>
                <a:spcPct val="140000"/>
              </a:lnSpc>
              <a:buFont typeface="Wingdings" pitchFamily="2" charset="2"/>
              <a:buChar char="ü"/>
              <a:defRPr/>
            </a:pPr>
            <a:r>
              <a:rPr lang="uk-UA" sz="2800" dirty="0">
                <a:latin typeface="Georgia" pitchFamily="18" charset="0"/>
                <a:cs typeface="Arial" pitchFamily="34" charset="0"/>
              </a:rPr>
              <a:t>Обов</a:t>
            </a:r>
            <a:r>
              <a:rPr lang="uk-UA" altLang="ru-RU" sz="2800" dirty="0">
                <a:latin typeface="Georgia" pitchFamily="18" charset="0"/>
                <a:cs typeface="Arial" pitchFamily="34" charset="0"/>
              </a:rPr>
              <a:t>’</a:t>
            </a:r>
            <a:r>
              <a:rPr lang="uk-UA" sz="2800" dirty="0">
                <a:latin typeface="Georgia" pitchFamily="18" charset="0"/>
                <a:cs typeface="Arial" pitchFamily="34" charset="0"/>
              </a:rPr>
              <a:t>язок </a:t>
            </a:r>
            <a:r>
              <a:rPr lang="uk-UA" sz="2800" u="sng" dirty="0">
                <a:solidFill>
                  <a:srgbClr val="3366FF"/>
                </a:solidFill>
                <a:latin typeface="Georgia" pitchFamily="18" charset="0"/>
                <a:cs typeface="Arial" pitchFamily="34" charset="0"/>
              </a:rPr>
              <a:t>додержуватися Конституції </a:t>
            </a:r>
            <a:r>
              <a:rPr lang="uk-UA" sz="2800" dirty="0">
                <a:latin typeface="Georgia" pitchFamily="18" charset="0"/>
                <a:cs typeface="Arial" pitchFamily="34" charset="0"/>
              </a:rPr>
              <a:t>України та </a:t>
            </a:r>
            <a:r>
              <a:rPr lang="uk-UA" sz="2800" u="sng" dirty="0">
                <a:solidFill>
                  <a:srgbClr val="3366FF"/>
                </a:solidFill>
                <a:latin typeface="Georgia" pitchFamily="18" charset="0"/>
                <a:cs typeface="Arial" pitchFamily="34" charset="0"/>
              </a:rPr>
              <a:t>законів</a:t>
            </a:r>
            <a:r>
              <a:rPr lang="uk-UA" sz="2800" dirty="0">
                <a:solidFill>
                  <a:srgbClr val="3366FF"/>
                </a:solidFill>
                <a:latin typeface="Georgia" pitchFamily="18" charset="0"/>
                <a:cs typeface="Arial" pitchFamily="34" charset="0"/>
              </a:rPr>
              <a:t> </a:t>
            </a:r>
            <a:r>
              <a:rPr lang="uk-UA" sz="2800" dirty="0">
                <a:latin typeface="Georgia" pitchFamily="18" charset="0"/>
                <a:cs typeface="Arial" pitchFamily="34" charset="0"/>
              </a:rPr>
              <a:t>України</a:t>
            </a:r>
          </a:p>
          <a:p>
            <a:pPr marL="457200" indent="-457200">
              <a:lnSpc>
                <a:spcPct val="140000"/>
              </a:lnSpc>
              <a:buFont typeface="Wingdings" pitchFamily="2" charset="2"/>
              <a:buChar char="ü"/>
              <a:defRPr/>
            </a:pPr>
            <a:r>
              <a:rPr lang="uk-UA" sz="2800" dirty="0">
                <a:latin typeface="Georgia" pitchFamily="18" charset="0"/>
                <a:cs typeface="Arial" pitchFamily="34" charset="0"/>
              </a:rPr>
              <a:t>Обов</a:t>
            </a:r>
            <a:r>
              <a:rPr lang="uk-UA" altLang="ru-RU" sz="2800" dirty="0">
                <a:latin typeface="Georgia" pitchFamily="18" charset="0"/>
                <a:cs typeface="Arial" pitchFamily="34" charset="0"/>
              </a:rPr>
              <a:t>’</a:t>
            </a:r>
            <a:r>
              <a:rPr lang="uk-UA" sz="2800" dirty="0">
                <a:latin typeface="Georgia" pitchFamily="18" charset="0"/>
                <a:cs typeface="Arial" pitchFamily="34" charset="0"/>
              </a:rPr>
              <a:t>язок чоловіків </a:t>
            </a:r>
            <a:r>
              <a:rPr lang="uk-UA" sz="2800" u="sng" dirty="0">
                <a:solidFill>
                  <a:srgbClr val="3366FF"/>
                </a:solidFill>
                <a:latin typeface="Georgia" pitchFamily="18" charset="0"/>
                <a:cs typeface="Arial" pitchFamily="34" charset="0"/>
              </a:rPr>
              <a:t>відбувати військову службу </a:t>
            </a:r>
            <a:endParaRPr lang="ru-RU" sz="2800" u="sng" dirty="0">
              <a:solidFill>
                <a:srgbClr val="3366FF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193925" y="5184775"/>
            <a:ext cx="7989888" cy="112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sz="2800" b="1" dirty="0" err="1">
                <a:latin typeface="Georgia" pitchFamily="18" charset="0"/>
                <a:cs typeface="Arial" pitchFamily="34" charset="0"/>
              </a:rPr>
              <a:t>Незнання</a:t>
            </a:r>
            <a:r>
              <a:rPr lang="ru-RU" sz="2800" b="1" dirty="0">
                <a:latin typeface="Georgia" pitchFamily="18" charset="0"/>
                <a:cs typeface="Arial" pitchFamily="34" charset="0"/>
              </a:rPr>
              <a:t> </a:t>
            </a:r>
            <a:r>
              <a:rPr lang="ru-RU" sz="2800" b="1" dirty="0" err="1">
                <a:latin typeface="Georgia" pitchFamily="18" charset="0"/>
                <a:cs typeface="Arial" pitchFamily="34" charset="0"/>
              </a:rPr>
              <a:t>законів</a:t>
            </a:r>
            <a:r>
              <a:rPr lang="ru-RU" sz="2800" b="1" dirty="0">
                <a:latin typeface="Georgia" pitchFamily="18" charset="0"/>
                <a:cs typeface="Arial" pitchFamily="34" charset="0"/>
              </a:rPr>
              <a:t> </a:t>
            </a:r>
            <a:r>
              <a:rPr lang="ru-RU" sz="2800" b="1" u="sng" dirty="0">
                <a:solidFill>
                  <a:srgbClr val="FF0000"/>
                </a:solidFill>
                <a:latin typeface="Georgia" pitchFamily="18" charset="0"/>
                <a:cs typeface="Arial" pitchFamily="34" charset="0"/>
              </a:rPr>
              <a:t>не </a:t>
            </a:r>
            <a:r>
              <a:rPr lang="ru-RU" sz="2800" b="1" u="sng" dirty="0" err="1">
                <a:solidFill>
                  <a:srgbClr val="FF0000"/>
                </a:solidFill>
                <a:latin typeface="Georgia" pitchFamily="18" charset="0"/>
                <a:cs typeface="Arial" pitchFamily="34" charset="0"/>
              </a:rPr>
              <a:t>звільняє</a:t>
            </a:r>
            <a:r>
              <a:rPr lang="ru-RU" sz="2800" b="1" u="sng" dirty="0">
                <a:latin typeface="Georgia" pitchFamily="18" charset="0"/>
                <a:cs typeface="Arial" pitchFamily="34" charset="0"/>
              </a:rPr>
              <a:t> </a:t>
            </a:r>
          </a:p>
          <a:p>
            <a:pPr algn="ctr">
              <a:lnSpc>
                <a:spcPct val="120000"/>
              </a:lnSpc>
              <a:defRPr/>
            </a:pPr>
            <a:r>
              <a:rPr lang="ru-RU" sz="2800" b="1" dirty="0" err="1">
                <a:latin typeface="Georgia" pitchFamily="18" charset="0"/>
                <a:cs typeface="Arial" pitchFamily="34" charset="0"/>
              </a:rPr>
              <a:t>від</a:t>
            </a:r>
            <a:r>
              <a:rPr lang="ru-RU" sz="2800" b="1" dirty="0">
                <a:latin typeface="Georgia" pitchFamily="18" charset="0"/>
                <a:cs typeface="Arial" pitchFamily="34" charset="0"/>
              </a:rPr>
              <a:t> </a:t>
            </a:r>
            <a:r>
              <a:rPr lang="ru-RU" sz="2800" b="1" dirty="0" err="1">
                <a:latin typeface="Georgia" pitchFamily="18" charset="0"/>
                <a:cs typeface="Arial" pitchFamily="34" charset="0"/>
              </a:rPr>
              <a:t>юридичної</a:t>
            </a:r>
            <a:r>
              <a:rPr lang="ru-RU" sz="2800" b="1" dirty="0">
                <a:latin typeface="Georgia" pitchFamily="18" charset="0"/>
                <a:cs typeface="Arial" pitchFamily="34" charset="0"/>
              </a:rPr>
              <a:t> </a:t>
            </a:r>
            <a:r>
              <a:rPr lang="ru-RU" sz="2800" b="1" dirty="0" err="1">
                <a:latin typeface="Georgia" pitchFamily="18" charset="0"/>
                <a:cs typeface="Arial" pitchFamily="34" charset="0"/>
              </a:rPr>
              <a:t>відповідальності</a:t>
            </a:r>
            <a:r>
              <a:rPr lang="ru-RU" sz="2800" b="1" dirty="0">
                <a:latin typeface="Georgia" pitchFamily="18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9907975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2973966" y="241300"/>
            <a:ext cx="6085319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sz="2800" b="1" dirty="0">
                <a:latin typeface="Georgia" pitchFamily="18" charset="0"/>
                <a:cs typeface="Arial" pitchFamily="34" charset="0"/>
              </a:rPr>
              <a:t>ОБОВ</a:t>
            </a:r>
            <a:r>
              <a:rPr lang="ru-RU" altLang="ru-RU" sz="2800" b="1" dirty="0">
                <a:latin typeface="Georgia" pitchFamily="18" charset="0"/>
                <a:cs typeface="Arial" pitchFamily="34" charset="0"/>
              </a:rPr>
              <a:t>’</a:t>
            </a:r>
            <a:r>
              <a:rPr lang="ru-RU" sz="2800" b="1" dirty="0">
                <a:latin typeface="Georgia" pitchFamily="18" charset="0"/>
                <a:cs typeface="Arial" pitchFamily="34" charset="0"/>
              </a:rPr>
              <a:t>ЯЗКИ   ГРОМАДЯНИНА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814513" y="1195389"/>
            <a:ext cx="8729662" cy="369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itchFamily="2" charset="2"/>
              <a:buChar char="ü"/>
              <a:defRPr/>
            </a:pPr>
            <a:r>
              <a:rPr lang="ru-RU" sz="2800" dirty="0" err="1">
                <a:latin typeface="Georgia" pitchFamily="18" charset="0"/>
                <a:cs typeface="Arial" pitchFamily="34" charset="0"/>
              </a:rPr>
              <a:t>Обов</a:t>
            </a:r>
            <a:r>
              <a:rPr lang="ru-RU" altLang="ru-RU" sz="2800" dirty="0" err="1">
                <a:latin typeface="Georgia" pitchFamily="18" charset="0"/>
                <a:cs typeface="Arial" pitchFamily="34" charset="0"/>
              </a:rPr>
              <a:t>’</a:t>
            </a:r>
            <a:r>
              <a:rPr lang="ru-RU" sz="2800" dirty="0" err="1">
                <a:latin typeface="Georgia" pitchFamily="18" charset="0"/>
                <a:cs typeface="Arial" pitchFamily="34" charset="0"/>
              </a:rPr>
              <a:t>язок</a:t>
            </a:r>
            <a:r>
              <a:rPr lang="ru-RU" sz="2800" dirty="0">
                <a:latin typeface="Georgia" pitchFamily="18" charset="0"/>
                <a:cs typeface="Arial" pitchFamily="34" charset="0"/>
              </a:rPr>
              <a:t>  </a:t>
            </a:r>
            <a:r>
              <a:rPr lang="ru-RU" sz="2800" u="sng" dirty="0">
                <a:solidFill>
                  <a:srgbClr val="3366FF"/>
                </a:solidFill>
                <a:latin typeface="Georgia" pitchFamily="18" charset="0"/>
                <a:cs typeface="Arial" pitchFamily="34" charset="0"/>
              </a:rPr>
              <a:t>не </a:t>
            </a:r>
            <a:r>
              <a:rPr lang="ru-RU" sz="2800" u="sng" dirty="0" err="1">
                <a:solidFill>
                  <a:srgbClr val="3366FF"/>
                </a:solidFill>
                <a:latin typeface="Georgia" pitchFamily="18" charset="0"/>
                <a:cs typeface="Arial" pitchFamily="34" charset="0"/>
              </a:rPr>
              <a:t>заподіювати</a:t>
            </a:r>
            <a:r>
              <a:rPr lang="ru-RU" sz="2800" u="sng" dirty="0">
                <a:solidFill>
                  <a:srgbClr val="3366FF"/>
                </a:solidFill>
                <a:latin typeface="Georgia" pitchFamily="18" charset="0"/>
                <a:cs typeface="Arial" pitchFamily="34" charset="0"/>
              </a:rPr>
              <a:t> шкоду </a:t>
            </a:r>
            <a:r>
              <a:rPr lang="ru-RU" sz="2800" u="sng" dirty="0" err="1">
                <a:solidFill>
                  <a:srgbClr val="3366FF"/>
                </a:solidFill>
                <a:latin typeface="Georgia" pitchFamily="18" charset="0"/>
                <a:cs typeface="Arial" pitchFamily="34" charset="0"/>
              </a:rPr>
              <a:t>природі</a:t>
            </a:r>
            <a:r>
              <a:rPr lang="ru-RU" sz="2800" u="sng" dirty="0">
                <a:solidFill>
                  <a:srgbClr val="3366FF"/>
                </a:solidFill>
                <a:latin typeface="Georgia" pitchFamily="18" charset="0"/>
                <a:cs typeface="Arial" pitchFamily="34" charset="0"/>
              </a:rPr>
              <a:t>,</a:t>
            </a:r>
            <a:r>
              <a:rPr lang="ru-RU" sz="2800" u="sng" dirty="0">
                <a:latin typeface="Georgia" pitchFamily="18" charset="0"/>
                <a:cs typeface="Arial" pitchFamily="34" charset="0"/>
              </a:rPr>
              <a:t> </a:t>
            </a:r>
            <a:r>
              <a:rPr lang="ru-RU" sz="2800" u="sng" dirty="0" err="1">
                <a:solidFill>
                  <a:srgbClr val="3366FF"/>
                </a:solidFill>
                <a:latin typeface="Georgia" pitchFamily="18" charset="0"/>
                <a:cs typeface="Arial" pitchFamily="34" charset="0"/>
              </a:rPr>
              <a:t>культурній</a:t>
            </a:r>
            <a:r>
              <a:rPr lang="ru-RU" sz="2800" u="sng" dirty="0">
                <a:solidFill>
                  <a:srgbClr val="3366FF"/>
                </a:solidFill>
                <a:latin typeface="Georgia" pitchFamily="18" charset="0"/>
                <a:cs typeface="Arial" pitchFamily="34" charset="0"/>
              </a:rPr>
              <a:t> </a:t>
            </a:r>
            <a:r>
              <a:rPr lang="ru-RU" sz="2800" u="sng" dirty="0" err="1">
                <a:solidFill>
                  <a:srgbClr val="3366FF"/>
                </a:solidFill>
                <a:latin typeface="Georgia" pitchFamily="18" charset="0"/>
                <a:cs typeface="Arial" pitchFamily="34" charset="0"/>
              </a:rPr>
              <a:t>спадщині</a:t>
            </a:r>
            <a:endParaRPr lang="ru-RU" sz="2800" u="sng" dirty="0">
              <a:solidFill>
                <a:srgbClr val="3366FF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lnSpc>
                <a:spcPct val="120000"/>
              </a:lnSpc>
              <a:buFont typeface="Wingdings" pitchFamily="2" charset="2"/>
              <a:buChar char="ü"/>
              <a:defRPr/>
            </a:pPr>
            <a:r>
              <a:rPr lang="ru-RU" sz="2800" dirty="0" err="1">
                <a:latin typeface="Georgia" pitchFamily="18" charset="0"/>
                <a:cs typeface="Arial" pitchFamily="34" charset="0"/>
              </a:rPr>
              <a:t>Обов</a:t>
            </a:r>
            <a:r>
              <a:rPr lang="ru-RU" altLang="ru-RU" sz="2800" dirty="0" err="1">
                <a:latin typeface="Georgia" pitchFamily="18" charset="0"/>
                <a:cs typeface="Arial" pitchFamily="34" charset="0"/>
              </a:rPr>
              <a:t>’</a:t>
            </a:r>
            <a:r>
              <a:rPr lang="ru-RU" sz="2800" dirty="0" err="1">
                <a:latin typeface="Georgia" pitchFamily="18" charset="0"/>
                <a:cs typeface="Arial" pitchFamily="34" charset="0"/>
              </a:rPr>
              <a:t>язок</a:t>
            </a:r>
            <a:r>
              <a:rPr lang="ru-RU" sz="2800" dirty="0">
                <a:latin typeface="Georgia" pitchFamily="18" charset="0"/>
                <a:cs typeface="Arial" pitchFamily="34" charset="0"/>
              </a:rPr>
              <a:t>  </a:t>
            </a:r>
            <a:r>
              <a:rPr lang="ru-RU" sz="2800" u="sng" dirty="0" err="1">
                <a:solidFill>
                  <a:srgbClr val="3366FF"/>
                </a:solidFill>
                <a:latin typeface="Georgia" pitchFamily="18" charset="0"/>
                <a:cs typeface="Arial" pitchFamily="34" charset="0"/>
              </a:rPr>
              <a:t>сплачувати</a:t>
            </a:r>
            <a:r>
              <a:rPr lang="ru-RU" sz="2800" u="sng" dirty="0">
                <a:solidFill>
                  <a:srgbClr val="3366FF"/>
                </a:solidFill>
                <a:latin typeface="Georgia" pitchFamily="18" charset="0"/>
                <a:cs typeface="Arial" pitchFamily="34" charset="0"/>
              </a:rPr>
              <a:t> </a:t>
            </a:r>
            <a:r>
              <a:rPr lang="ru-RU" sz="2800" u="sng" dirty="0" err="1">
                <a:solidFill>
                  <a:srgbClr val="3366FF"/>
                </a:solidFill>
                <a:latin typeface="Georgia" pitchFamily="18" charset="0"/>
                <a:cs typeface="Arial" pitchFamily="34" charset="0"/>
              </a:rPr>
              <a:t>податки</a:t>
            </a:r>
            <a:endParaRPr lang="ru-RU" sz="2800" u="sng" dirty="0">
              <a:solidFill>
                <a:srgbClr val="3366FF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lnSpc>
                <a:spcPct val="120000"/>
              </a:lnSpc>
              <a:buFont typeface="Wingdings" pitchFamily="2" charset="2"/>
              <a:buChar char="ü"/>
              <a:defRPr/>
            </a:pPr>
            <a:r>
              <a:rPr lang="ru-RU" sz="2800" dirty="0" err="1">
                <a:latin typeface="Georgia" pitchFamily="18" charset="0"/>
                <a:cs typeface="Arial" pitchFamily="34" charset="0"/>
              </a:rPr>
              <a:t>Обов</a:t>
            </a:r>
            <a:r>
              <a:rPr lang="ru-RU" altLang="ru-RU" sz="2800" dirty="0" err="1">
                <a:latin typeface="Georgia" pitchFamily="18" charset="0"/>
                <a:cs typeface="Arial" pitchFamily="34" charset="0"/>
              </a:rPr>
              <a:t>’</a:t>
            </a:r>
            <a:r>
              <a:rPr lang="ru-RU" sz="2800" dirty="0" err="1">
                <a:latin typeface="Georgia" pitchFamily="18" charset="0"/>
                <a:cs typeface="Arial" pitchFamily="34" charset="0"/>
              </a:rPr>
              <a:t>язок</a:t>
            </a:r>
            <a:r>
              <a:rPr lang="ru-RU" sz="2800" dirty="0">
                <a:latin typeface="Georgia" pitchFamily="18" charset="0"/>
                <a:cs typeface="Arial" pitchFamily="34" charset="0"/>
              </a:rPr>
              <a:t> </a:t>
            </a:r>
            <a:r>
              <a:rPr lang="ru-RU" sz="2800" dirty="0" err="1">
                <a:latin typeface="Georgia" pitchFamily="18" charset="0"/>
                <a:cs typeface="Arial" pitchFamily="34" charset="0"/>
              </a:rPr>
              <a:t>отримати</a:t>
            </a:r>
            <a:r>
              <a:rPr lang="ru-RU" sz="2800" dirty="0">
                <a:latin typeface="Georgia" pitchFamily="18" charset="0"/>
                <a:cs typeface="Arial" pitchFamily="34" charset="0"/>
              </a:rPr>
              <a:t> </a:t>
            </a:r>
            <a:r>
              <a:rPr lang="ru-RU" sz="2800" dirty="0" err="1">
                <a:latin typeface="Georgia" pitchFamily="18" charset="0"/>
                <a:cs typeface="Arial" pitchFamily="34" charset="0"/>
              </a:rPr>
              <a:t>повну</a:t>
            </a:r>
            <a:r>
              <a:rPr lang="ru-RU" sz="2800" dirty="0">
                <a:latin typeface="Georgia" pitchFamily="18" charset="0"/>
                <a:cs typeface="Arial" pitchFamily="34" charset="0"/>
              </a:rPr>
              <a:t> </a:t>
            </a:r>
            <a:r>
              <a:rPr lang="ru-RU" sz="2800" dirty="0" err="1">
                <a:latin typeface="Georgia" pitchFamily="18" charset="0"/>
                <a:cs typeface="Arial" pitchFamily="34" charset="0"/>
              </a:rPr>
              <a:t>загальну</a:t>
            </a:r>
            <a:r>
              <a:rPr lang="ru-RU" sz="2800" dirty="0">
                <a:latin typeface="Georgia" pitchFamily="18" charset="0"/>
                <a:cs typeface="Arial" pitchFamily="34" charset="0"/>
              </a:rPr>
              <a:t> </a:t>
            </a:r>
            <a:r>
              <a:rPr lang="ru-RU" sz="2800" dirty="0" err="1">
                <a:latin typeface="Georgia" pitchFamily="18" charset="0"/>
                <a:cs typeface="Arial" pitchFamily="34" charset="0"/>
              </a:rPr>
              <a:t>середню</a:t>
            </a:r>
            <a:r>
              <a:rPr lang="ru-RU" sz="2800" dirty="0">
                <a:latin typeface="Georgia" pitchFamily="18" charset="0"/>
                <a:cs typeface="Arial" pitchFamily="34" charset="0"/>
              </a:rPr>
              <a:t> </a:t>
            </a:r>
            <a:r>
              <a:rPr lang="ru-RU" sz="2800" u="sng" dirty="0" err="1">
                <a:solidFill>
                  <a:srgbClr val="3366FF"/>
                </a:solidFill>
                <a:latin typeface="Georgia" pitchFamily="18" charset="0"/>
                <a:cs typeface="Arial" pitchFamily="34" charset="0"/>
              </a:rPr>
              <a:t>освіту</a:t>
            </a:r>
            <a:r>
              <a:rPr lang="ru-RU" sz="2800" u="sng" dirty="0">
                <a:solidFill>
                  <a:srgbClr val="3366FF"/>
                </a:solidFill>
                <a:latin typeface="Georgia" pitchFamily="18" charset="0"/>
                <a:cs typeface="Arial" pitchFamily="34" charset="0"/>
              </a:rPr>
              <a:t> </a:t>
            </a:r>
          </a:p>
          <a:p>
            <a:pPr marL="457200" indent="-457200">
              <a:lnSpc>
                <a:spcPct val="120000"/>
              </a:lnSpc>
              <a:buFont typeface="Wingdings" pitchFamily="2" charset="2"/>
              <a:buChar char="ü"/>
              <a:defRPr/>
            </a:pPr>
            <a:r>
              <a:rPr lang="ru-RU" sz="2800" dirty="0" err="1">
                <a:latin typeface="Georgia" pitchFamily="18" charset="0"/>
                <a:cs typeface="Arial" pitchFamily="34" charset="0"/>
              </a:rPr>
              <a:t>Обов</a:t>
            </a:r>
            <a:r>
              <a:rPr lang="ru-RU" altLang="ru-RU" sz="2800" dirty="0" err="1">
                <a:latin typeface="Georgia" pitchFamily="18" charset="0"/>
                <a:cs typeface="Arial" pitchFamily="34" charset="0"/>
              </a:rPr>
              <a:t>’</a:t>
            </a:r>
            <a:r>
              <a:rPr lang="ru-RU" sz="2800" dirty="0" err="1">
                <a:latin typeface="Georgia" pitchFamily="18" charset="0"/>
                <a:cs typeface="Arial" pitchFamily="34" charset="0"/>
              </a:rPr>
              <a:t>язок</a:t>
            </a:r>
            <a:r>
              <a:rPr lang="ru-RU" sz="2800" dirty="0">
                <a:latin typeface="Georgia" pitchFamily="18" charset="0"/>
                <a:cs typeface="Arial" pitchFamily="34" charset="0"/>
              </a:rPr>
              <a:t> </a:t>
            </a:r>
            <a:r>
              <a:rPr lang="ru-RU" sz="2800" dirty="0" err="1">
                <a:latin typeface="Georgia" pitchFamily="18" charset="0"/>
                <a:cs typeface="Arial" pitchFamily="34" charset="0"/>
              </a:rPr>
              <a:t>батьків</a:t>
            </a:r>
            <a:r>
              <a:rPr lang="ru-RU" sz="2800" dirty="0">
                <a:latin typeface="Georgia" pitchFamily="18" charset="0"/>
                <a:cs typeface="Arial" pitchFamily="34" charset="0"/>
              </a:rPr>
              <a:t> </a:t>
            </a:r>
            <a:r>
              <a:rPr lang="ru-RU" sz="2800" u="sng" dirty="0" err="1">
                <a:solidFill>
                  <a:srgbClr val="3366FF"/>
                </a:solidFill>
                <a:latin typeface="Georgia" pitchFamily="18" charset="0"/>
                <a:cs typeface="Arial" pitchFamily="34" charset="0"/>
              </a:rPr>
              <a:t>піклуватися</a:t>
            </a:r>
            <a:r>
              <a:rPr lang="ru-RU" sz="2800" u="sng" dirty="0">
                <a:solidFill>
                  <a:srgbClr val="3366FF"/>
                </a:solidFill>
                <a:latin typeface="Georgia" pitchFamily="18" charset="0"/>
                <a:cs typeface="Arial" pitchFamily="34" charset="0"/>
              </a:rPr>
              <a:t> про </a:t>
            </a:r>
            <a:r>
              <a:rPr lang="ru-RU" sz="2800" u="sng" dirty="0" err="1">
                <a:solidFill>
                  <a:srgbClr val="3366FF"/>
                </a:solidFill>
                <a:latin typeface="Georgia" pitchFamily="18" charset="0"/>
                <a:cs typeface="Arial" pitchFamily="34" charset="0"/>
              </a:rPr>
              <a:t>своїх</a:t>
            </a:r>
            <a:r>
              <a:rPr lang="ru-RU" sz="2800" u="sng" dirty="0">
                <a:solidFill>
                  <a:srgbClr val="3366FF"/>
                </a:solidFill>
                <a:latin typeface="Georgia" pitchFamily="18" charset="0"/>
                <a:cs typeface="Arial" pitchFamily="34" charset="0"/>
              </a:rPr>
              <a:t> </a:t>
            </a:r>
            <a:r>
              <a:rPr lang="ru-RU" sz="2800" u="sng" dirty="0" err="1">
                <a:solidFill>
                  <a:srgbClr val="3366FF"/>
                </a:solidFill>
                <a:latin typeface="Georgia" pitchFamily="18" charset="0"/>
                <a:cs typeface="Arial" pitchFamily="34" charset="0"/>
              </a:rPr>
              <a:t>дітей</a:t>
            </a:r>
            <a:endParaRPr lang="ru-RU" sz="2800" dirty="0">
              <a:solidFill>
                <a:srgbClr val="3366FF"/>
              </a:solidFill>
              <a:latin typeface="Georgia" pitchFamily="18" charset="0"/>
              <a:cs typeface="Arial" pitchFamily="34" charset="0"/>
            </a:endParaRPr>
          </a:p>
          <a:p>
            <a:pPr marL="457200" indent="-457200">
              <a:lnSpc>
                <a:spcPct val="120000"/>
              </a:lnSpc>
              <a:buFont typeface="Wingdings" pitchFamily="2" charset="2"/>
              <a:buChar char="ü"/>
              <a:defRPr/>
            </a:pPr>
            <a:r>
              <a:rPr lang="ru-RU" sz="2800" dirty="0" err="1">
                <a:latin typeface="Georgia" pitchFamily="18" charset="0"/>
                <a:cs typeface="Arial" pitchFamily="34" charset="0"/>
              </a:rPr>
              <a:t>Обов</a:t>
            </a:r>
            <a:r>
              <a:rPr lang="ru-RU" altLang="ru-RU" sz="2800" dirty="0" err="1">
                <a:latin typeface="Georgia" pitchFamily="18" charset="0"/>
                <a:cs typeface="Arial" pitchFamily="34" charset="0"/>
              </a:rPr>
              <a:t>’</a:t>
            </a:r>
            <a:r>
              <a:rPr lang="ru-RU" sz="2800" dirty="0" err="1">
                <a:latin typeface="Georgia" pitchFamily="18" charset="0"/>
                <a:cs typeface="Arial" pitchFamily="34" charset="0"/>
              </a:rPr>
              <a:t>язок</a:t>
            </a:r>
            <a:r>
              <a:rPr lang="ru-RU" sz="2800" dirty="0">
                <a:latin typeface="Georgia" pitchFamily="18" charset="0"/>
                <a:cs typeface="Arial" pitchFamily="34" charset="0"/>
              </a:rPr>
              <a:t> </a:t>
            </a:r>
            <a:r>
              <a:rPr lang="ru-RU" sz="2800" dirty="0" err="1">
                <a:latin typeface="Georgia" pitchFamily="18" charset="0"/>
                <a:cs typeface="Arial" pitchFamily="34" charset="0"/>
              </a:rPr>
              <a:t>дітей</a:t>
            </a:r>
            <a:r>
              <a:rPr lang="ru-RU" sz="2800" dirty="0">
                <a:latin typeface="Georgia" pitchFamily="18" charset="0"/>
                <a:cs typeface="Arial" pitchFamily="34" charset="0"/>
              </a:rPr>
              <a:t> </a:t>
            </a:r>
            <a:r>
              <a:rPr lang="ru-RU" sz="2800" u="sng" dirty="0" err="1">
                <a:solidFill>
                  <a:srgbClr val="3366FF"/>
                </a:solidFill>
                <a:latin typeface="Georgia" pitchFamily="18" charset="0"/>
                <a:cs typeface="Arial" pitchFamily="34" charset="0"/>
              </a:rPr>
              <a:t>піклуватися</a:t>
            </a:r>
            <a:r>
              <a:rPr lang="ru-RU" sz="2800" u="sng" dirty="0">
                <a:solidFill>
                  <a:srgbClr val="3366FF"/>
                </a:solidFill>
                <a:latin typeface="Georgia" pitchFamily="18" charset="0"/>
                <a:cs typeface="Arial" pitchFamily="34" charset="0"/>
              </a:rPr>
              <a:t> про </a:t>
            </a:r>
            <a:r>
              <a:rPr lang="ru-RU" sz="2800" u="sng" dirty="0" err="1">
                <a:solidFill>
                  <a:srgbClr val="3366FF"/>
                </a:solidFill>
                <a:latin typeface="Georgia" pitchFamily="18" charset="0"/>
                <a:cs typeface="Arial" pitchFamily="34" charset="0"/>
              </a:rPr>
              <a:t>своїх</a:t>
            </a:r>
            <a:r>
              <a:rPr lang="ru-RU" sz="2800" u="sng" dirty="0">
                <a:solidFill>
                  <a:srgbClr val="3366FF"/>
                </a:solidFill>
                <a:latin typeface="Georgia" pitchFamily="18" charset="0"/>
                <a:cs typeface="Arial" pitchFamily="34" charset="0"/>
              </a:rPr>
              <a:t> </a:t>
            </a:r>
            <a:r>
              <a:rPr lang="ru-RU" sz="2800" u="sng" dirty="0" err="1">
                <a:solidFill>
                  <a:srgbClr val="3366FF"/>
                </a:solidFill>
                <a:latin typeface="Georgia" pitchFamily="18" charset="0"/>
                <a:cs typeface="Arial" pitchFamily="34" charset="0"/>
              </a:rPr>
              <a:t>батьків</a:t>
            </a:r>
            <a:endParaRPr lang="ru-RU" sz="2800" dirty="0">
              <a:solidFill>
                <a:srgbClr val="3366FF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252664" y="5145089"/>
            <a:ext cx="7712075" cy="145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sz="2800" b="1" dirty="0" err="1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Незнання</a:t>
            </a:r>
            <a:r>
              <a:rPr lang="ru-RU" sz="2800" b="1" dirty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 </a:t>
            </a:r>
            <a:r>
              <a:rPr lang="ru-RU" sz="2800" b="1" dirty="0" err="1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законів</a:t>
            </a:r>
            <a:r>
              <a:rPr lang="ru-RU" sz="2800" b="1" dirty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 </a:t>
            </a:r>
            <a:r>
              <a:rPr lang="ru-RU" sz="2800" b="1" u="sng" dirty="0">
                <a:solidFill>
                  <a:srgbClr val="FF0000"/>
                </a:solidFill>
                <a:latin typeface="Georgia" pitchFamily="18" charset="0"/>
                <a:cs typeface="Arial" pitchFamily="34" charset="0"/>
              </a:rPr>
              <a:t>не </a:t>
            </a:r>
            <a:r>
              <a:rPr lang="ru-RU" sz="2800" b="1" u="sng" dirty="0" err="1">
                <a:solidFill>
                  <a:srgbClr val="FF0000"/>
                </a:solidFill>
                <a:latin typeface="Georgia" pitchFamily="18" charset="0"/>
                <a:cs typeface="Arial" pitchFamily="34" charset="0"/>
              </a:rPr>
              <a:t>звільняє</a:t>
            </a:r>
            <a:r>
              <a:rPr lang="ru-RU" sz="2800" b="1" u="sng" dirty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 </a:t>
            </a:r>
          </a:p>
          <a:p>
            <a:pPr algn="ctr">
              <a:lnSpc>
                <a:spcPct val="120000"/>
              </a:lnSpc>
              <a:defRPr/>
            </a:pPr>
            <a:r>
              <a:rPr lang="ru-RU" sz="2800" b="1" dirty="0" err="1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від</a:t>
            </a:r>
            <a:r>
              <a:rPr lang="ru-RU" sz="2800" b="1" dirty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 </a:t>
            </a:r>
            <a:r>
              <a:rPr lang="ru-RU" sz="2800" b="1" dirty="0" err="1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юридичної</a:t>
            </a:r>
            <a:r>
              <a:rPr lang="ru-RU" sz="2800" b="1" dirty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 </a:t>
            </a:r>
            <a:r>
              <a:rPr lang="ru-RU" sz="2800" b="1" dirty="0" err="1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відповідальності</a:t>
            </a:r>
            <a:endParaRPr lang="ru-RU" sz="2800" b="1" dirty="0">
              <a:solidFill>
                <a:srgbClr val="000000"/>
              </a:solidFill>
              <a:latin typeface="Georgia" pitchFamily="18" charset="0"/>
              <a:cs typeface="Arial" pitchFamily="34" charset="0"/>
            </a:endParaRPr>
          </a:p>
          <a:p>
            <a:pPr>
              <a:defRPr/>
            </a:pPr>
            <a:endParaRPr lang="ru-RU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6774400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724273" y="2141622"/>
            <a:ext cx="4176464" cy="258532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>
                  <a:prstDash val="lgDash"/>
                </a:ln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</a:t>
            </a:r>
            <a:r>
              <a:rPr lang="ru-RU" sz="5400" b="1" dirty="0" err="1">
                <a:ln w="11430">
                  <a:prstDash val="lgDash"/>
                </a:ln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Пошта</a:t>
            </a:r>
            <a:r>
              <a:rPr lang="ru-RU" sz="5400" b="1" dirty="0">
                <a:ln w="11430">
                  <a:prstDash val="lgDash"/>
                </a:ln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5400" b="1" dirty="0" err="1">
                <a:ln w="11430">
                  <a:prstDash val="lgDash"/>
                </a:ln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казкових</a:t>
            </a:r>
            <a:r>
              <a:rPr lang="ru-RU" sz="5400" b="1" dirty="0">
                <a:ln w="11430">
                  <a:prstDash val="lgDash"/>
                </a:ln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5400" b="1" dirty="0" err="1">
                <a:ln w="11430">
                  <a:prstDash val="lgDash"/>
                </a:ln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героїв</a:t>
            </a:r>
            <a:r>
              <a:rPr lang="ru-RU" sz="5400" b="1" dirty="0">
                <a:ln w="11430">
                  <a:prstDash val="lgDash"/>
                </a:ln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»</a:t>
            </a:r>
            <a:endParaRPr lang="ru-RU" sz="5400" b="1" dirty="0">
              <a:ln w="11430">
                <a:prstDash val="lgDash"/>
              </a:ln>
              <a:solidFill>
                <a:srgbClr val="7030A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13342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99087" y="1041298"/>
            <a:ext cx="8229600" cy="1224136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uk-UA" sz="4000" u="sng" dirty="0">
                <a:solidFill>
                  <a:srgbClr val="002060"/>
                </a:solidFill>
              </a:rPr>
              <a:t>ГРА</a:t>
            </a:r>
            <a:r>
              <a:rPr lang="uk-UA" sz="8800" u="sng" dirty="0">
                <a:solidFill>
                  <a:srgbClr val="002060"/>
                </a:solidFill>
              </a:rPr>
              <a:t>  </a:t>
            </a:r>
            <a:br>
              <a:rPr lang="uk-UA" sz="8800" u="sng" dirty="0">
                <a:solidFill>
                  <a:srgbClr val="002060"/>
                </a:solidFill>
              </a:rPr>
            </a:br>
            <a:r>
              <a:rPr lang="uk-UA" sz="6000" i="1" dirty="0">
                <a:solidFill>
                  <a:srgbClr val="002060"/>
                </a:solidFill>
              </a:rPr>
              <a:t>ПОЛЕ  ЧУДЕС</a:t>
            </a:r>
            <a:r>
              <a:rPr lang="uk-UA" sz="5400" i="1" dirty="0">
                <a:solidFill>
                  <a:srgbClr val="002060"/>
                </a:solidFill>
              </a:rPr>
              <a:t/>
            </a:r>
            <a:br>
              <a:rPr lang="uk-UA" sz="5400" i="1" dirty="0">
                <a:solidFill>
                  <a:srgbClr val="002060"/>
                </a:solidFill>
              </a:rPr>
            </a:br>
            <a:r>
              <a:rPr lang="uk-UA" sz="5400" i="1" dirty="0">
                <a:solidFill>
                  <a:srgbClr val="002060"/>
                </a:solidFill>
              </a:rPr>
              <a:t/>
            </a:r>
            <a:br>
              <a:rPr lang="uk-UA" sz="5400" i="1" dirty="0">
                <a:solidFill>
                  <a:srgbClr val="002060"/>
                </a:solidFill>
              </a:rPr>
            </a:br>
            <a:r>
              <a:rPr lang="uk-UA" sz="5400" i="1" dirty="0">
                <a:solidFill>
                  <a:srgbClr val="002060"/>
                </a:solidFill>
              </a:rPr>
              <a:t/>
            </a:r>
            <a:br>
              <a:rPr lang="uk-UA" sz="5400" i="1" dirty="0">
                <a:solidFill>
                  <a:srgbClr val="002060"/>
                </a:solidFill>
              </a:rPr>
            </a:br>
            <a:endParaRPr lang="ru-RU" sz="6000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07568" y="1615733"/>
            <a:ext cx="4176464" cy="175432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>
                  <a:prstDash val="lgDash"/>
                </a:ln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«ПРАВОВА    </a:t>
            </a:r>
          </a:p>
          <a:p>
            <a:pPr algn="ctr">
              <a:defRPr/>
            </a:pPr>
            <a:r>
              <a:rPr lang="ru-RU" sz="5400" b="1" dirty="0">
                <a:ln w="11430">
                  <a:prstDash val="lgDash"/>
                </a:ln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АБЕТКА»</a:t>
            </a:r>
          </a:p>
        </p:txBody>
      </p:sp>
      <p:pic>
        <p:nvPicPr>
          <p:cNvPr id="44034" name="Picture 2" descr="D:\Documents\школа\картинки\хлопец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82845" y="84756"/>
            <a:ext cx="2668588" cy="3398837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523999" y="3610690"/>
            <a:ext cx="820553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Arial" pitchFamily="34" charset="0"/>
                <a:cs typeface="Arial" pitchFamily="34" charset="0"/>
              </a:rPr>
              <a:t> «Ми </a:t>
            </a:r>
            <a:r>
              <a:rPr lang="ru-RU" sz="4800" b="1" dirty="0" err="1">
                <a:latin typeface="Arial" pitchFamily="34" charset="0"/>
                <a:cs typeface="Arial" pitchFamily="34" charset="0"/>
              </a:rPr>
              <a:t>вважаємо</a:t>
            </a:r>
            <a:r>
              <a:rPr lang="ru-RU" sz="4800" b="1" dirty="0">
                <a:latin typeface="Arial" pitchFamily="34" charset="0"/>
                <a:cs typeface="Arial" pitchFamily="34" charset="0"/>
              </a:rPr>
              <a:t>, </a:t>
            </a:r>
            <a:r>
              <a:rPr lang="ru-RU" sz="4800" b="1" dirty="0" err="1">
                <a:latin typeface="Arial" pitchFamily="34" charset="0"/>
                <a:cs typeface="Arial" pitchFamily="34" charset="0"/>
              </a:rPr>
              <a:t>що</a:t>
            </a:r>
            <a:r>
              <a:rPr lang="ru-RU" sz="48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4800" b="1" dirty="0">
                <a:latin typeface="Arial" pitchFamily="34" charset="0"/>
                <a:cs typeface="Arial" pitchFamily="34" charset="0"/>
              </a:rPr>
              <a:t>...» </a:t>
            </a:r>
          </a:p>
          <a:p>
            <a:r>
              <a:rPr lang="ru-RU" sz="4800" b="1" dirty="0">
                <a:latin typeface="Arial" pitchFamily="34" charset="0"/>
                <a:cs typeface="Arial" pitchFamily="34" charset="0"/>
              </a:rPr>
              <a:t> </a:t>
            </a:r>
            <a:r>
              <a:rPr lang="ru-RU" sz="4800" b="1" dirty="0">
                <a:latin typeface="Arial" pitchFamily="34" charset="0"/>
                <a:cs typeface="Arial" pitchFamily="34" charset="0"/>
              </a:rPr>
              <a:t>«… тому, </a:t>
            </a:r>
            <a:r>
              <a:rPr lang="ru-RU" sz="4800" b="1" dirty="0" err="1">
                <a:latin typeface="Arial" pitchFamily="34" charset="0"/>
                <a:cs typeface="Arial" pitchFamily="34" charset="0"/>
              </a:rPr>
              <a:t>що</a:t>
            </a:r>
            <a:r>
              <a:rPr lang="ru-RU" sz="4800" b="1" dirty="0">
                <a:latin typeface="Arial" pitchFamily="34" charset="0"/>
                <a:cs typeface="Arial" pitchFamily="34" charset="0"/>
              </a:rPr>
              <a:t> ….» </a:t>
            </a:r>
            <a:endParaRPr lang="ru-RU" sz="4800" b="1" dirty="0">
              <a:latin typeface="Arial" pitchFamily="34" charset="0"/>
              <a:cs typeface="Arial" pitchFamily="34" charset="0"/>
            </a:endParaRPr>
          </a:p>
          <a:p>
            <a:r>
              <a:rPr lang="ru-RU" sz="4800" b="1" dirty="0">
                <a:latin typeface="Arial" pitchFamily="34" charset="0"/>
                <a:cs typeface="Arial" pitchFamily="34" charset="0"/>
              </a:rPr>
              <a:t> </a:t>
            </a:r>
            <a:r>
              <a:rPr lang="ru-RU" sz="4800" b="1" dirty="0">
                <a:latin typeface="Arial" pitchFamily="34" charset="0"/>
                <a:cs typeface="Arial" pitchFamily="34" charset="0"/>
              </a:rPr>
              <a:t>«Таким чином …»</a:t>
            </a:r>
            <a:endParaRPr lang="uk-UA" sz="4800" b="1" dirty="0">
              <a:latin typeface="Arial" pitchFamily="34" charset="0"/>
              <a:cs typeface="Arial" pitchFamily="34" charset="0"/>
            </a:endParaRPr>
          </a:p>
          <a:p>
            <a:endParaRPr lang="uk-UA" sz="3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529238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ертикальный свиток 4"/>
          <p:cNvSpPr>
            <a:spLocks noChangeArrowheads="1"/>
          </p:cNvSpPr>
          <p:nvPr/>
        </p:nvSpPr>
        <p:spPr bwMode="auto">
          <a:xfrm>
            <a:off x="2263776" y="120651"/>
            <a:ext cx="7897813" cy="1133475"/>
          </a:xfrm>
          <a:prstGeom prst="verticalScroll">
            <a:avLst>
              <a:gd name="adj" fmla="val 25000"/>
            </a:avLst>
          </a:prstGeom>
          <a:blipFill dpi="0" rotWithShape="1">
            <a:blip r:embed="rId2">
              <a:alphaModFix amt="73000"/>
            </a:blip>
            <a:srcRect/>
            <a:tile tx="0" ty="0" sx="100000" sy="100000" flip="none" algn="tl"/>
          </a:blipFill>
          <a:ln w="9525">
            <a:solidFill>
              <a:srgbClr val="7F7F7F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solidFill>
                <a:schemeClr val="lt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97188" y="493714"/>
            <a:ext cx="675640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uk-UA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pitchFamily="34" charset="0"/>
              </a:rPr>
              <a:t>Правила поведінки в суспільстві</a:t>
            </a:r>
            <a:r>
              <a:rPr lang="ru-RU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pitchFamily="34" charset="0"/>
              </a:rPr>
              <a:t> </a:t>
            </a:r>
          </a:p>
        </p:txBody>
      </p:sp>
      <p:sp>
        <p:nvSpPr>
          <p:cNvPr id="6" name="Вертикальный свиток 5"/>
          <p:cNvSpPr>
            <a:spLocks noChangeArrowheads="1"/>
          </p:cNvSpPr>
          <p:nvPr/>
        </p:nvSpPr>
        <p:spPr bwMode="auto">
          <a:xfrm>
            <a:off x="2030414" y="2006600"/>
            <a:ext cx="3063875" cy="1663700"/>
          </a:xfrm>
          <a:prstGeom prst="verticalScroll">
            <a:avLst>
              <a:gd name="adj" fmla="val 25000"/>
            </a:avLst>
          </a:prstGeom>
          <a:blipFill dpi="0" rotWithShape="1">
            <a:blip r:embed="rId2">
              <a:alphaModFix amt="73000"/>
            </a:blip>
            <a:srcRect/>
            <a:tile tx="0" ty="0" sx="100000" sy="100000" flip="none" algn="tl"/>
          </a:blipFill>
          <a:ln w="9525">
            <a:solidFill>
              <a:srgbClr val="7F7F7F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solidFill>
                <a:schemeClr val="lt1"/>
              </a:solidFill>
            </a:endParaRPr>
          </a:p>
        </p:txBody>
      </p:sp>
      <p:sp>
        <p:nvSpPr>
          <p:cNvPr id="7" name="Вертикальный свиток 6"/>
          <p:cNvSpPr>
            <a:spLocks noChangeArrowheads="1"/>
          </p:cNvSpPr>
          <p:nvPr/>
        </p:nvSpPr>
        <p:spPr bwMode="auto">
          <a:xfrm>
            <a:off x="6035675" y="1778000"/>
            <a:ext cx="3530600" cy="1562100"/>
          </a:xfrm>
          <a:prstGeom prst="verticalScroll">
            <a:avLst>
              <a:gd name="adj" fmla="val 25000"/>
            </a:avLst>
          </a:prstGeom>
          <a:blipFill dpi="0" rotWithShape="1">
            <a:blip r:embed="rId2">
              <a:alphaModFix amt="73000"/>
            </a:blip>
            <a:srcRect/>
            <a:tile tx="0" ty="0" sx="100000" sy="100000" flip="none" algn="tl"/>
          </a:blipFill>
          <a:ln w="9525">
            <a:solidFill>
              <a:srgbClr val="7F7F7F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solidFill>
                <a:schemeClr val="lt1"/>
              </a:solidFill>
            </a:endParaRPr>
          </a:p>
        </p:txBody>
      </p:sp>
      <p:sp>
        <p:nvSpPr>
          <p:cNvPr id="8" name="Вертикальный свиток 7"/>
          <p:cNvSpPr>
            <a:spLocks noChangeArrowheads="1"/>
          </p:cNvSpPr>
          <p:nvPr/>
        </p:nvSpPr>
        <p:spPr bwMode="auto">
          <a:xfrm>
            <a:off x="5943600" y="5091113"/>
            <a:ext cx="2400300" cy="1427162"/>
          </a:xfrm>
          <a:prstGeom prst="verticalScroll">
            <a:avLst>
              <a:gd name="adj" fmla="val 25000"/>
            </a:avLst>
          </a:prstGeom>
          <a:blipFill dpi="0" rotWithShape="1">
            <a:blip r:embed="rId2">
              <a:alphaModFix amt="73000"/>
            </a:blip>
            <a:srcRect/>
            <a:tile tx="0" ty="0" sx="100000" sy="100000" flip="none" algn="tl"/>
          </a:blipFill>
          <a:ln w="9525">
            <a:solidFill>
              <a:srgbClr val="7F7F7F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solidFill>
                <a:schemeClr val="lt1"/>
              </a:solidFill>
            </a:endParaRPr>
          </a:p>
        </p:txBody>
      </p:sp>
      <p:sp>
        <p:nvSpPr>
          <p:cNvPr id="9" name="Вертикальный свиток 8"/>
          <p:cNvSpPr>
            <a:spLocks noChangeArrowheads="1"/>
          </p:cNvSpPr>
          <p:nvPr/>
        </p:nvSpPr>
        <p:spPr bwMode="auto">
          <a:xfrm>
            <a:off x="7710488" y="3535364"/>
            <a:ext cx="2354262" cy="1214437"/>
          </a:xfrm>
          <a:prstGeom prst="verticalScroll">
            <a:avLst>
              <a:gd name="adj" fmla="val 23208"/>
            </a:avLst>
          </a:prstGeom>
          <a:blipFill dpi="0" rotWithShape="1">
            <a:blip r:embed="rId2">
              <a:alphaModFix amt="73000"/>
            </a:blip>
            <a:srcRect/>
            <a:tile tx="0" ty="0" sx="100000" sy="100000" flip="none" algn="tl"/>
          </a:blipFill>
          <a:ln w="9525">
            <a:solidFill>
              <a:srgbClr val="7F7F7F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solidFill>
                <a:schemeClr val="lt1"/>
              </a:solidFill>
            </a:endParaRPr>
          </a:p>
        </p:txBody>
      </p:sp>
      <p:sp>
        <p:nvSpPr>
          <p:cNvPr id="10" name="Вертикальный свиток 9"/>
          <p:cNvSpPr>
            <a:spLocks noChangeArrowheads="1"/>
          </p:cNvSpPr>
          <p:nvPr/>
        </p:nvSpPr>
        <p:spPr bwMode="auto">
          <a:xfrm>
            <a:off x="2030414" y="4318000"/>
            <a:ext cx="3697287" cy="1271588"/>
          </a:xfrm>
          <a:prstGeom prst="verticalScroll">
            <a:avLst>
              <a:gd name="adj" fmla="val 25000"/>
            </a:avLst>
          </a:prstGeom>
          <a:blipFill dpi="0" rotWithShape="1">
            <a:blip r:embed="rId2">
              <a:alphaModFix amt="73000"/>
            </a:blip>
            <a:srcRect/>
            <a:tile tx="0" ty="0" sx="100000" sy="100000" flip="none" algn="tl"/>
          </a:blipFill>
          <a:ln w="9525">
            <a:solidFill>
              <a:srgbClr val="7F7F7F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solidFill>
                <a:schemeClr val="lt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139951" y="4613275"/>
            <a:ext cx="3463925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pitchFamily="34" charset="0"/>
              </a:rPr>
              <a:t>Релігійні</a:t>
            </a:r>
            <a:r>
              <a:rPr lang="ru-RU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pitchFamily="34" charset="0"/>
              </a:rPr>
              <a:t> </a:t>
            </a:r>
          </a:p>
          <a:p>
            <a:pPr algn="ctr">
              <a:defRPr/>
            </a:pPr>
            <a:r>
              <a:rPr lang="ru-RU" sz="28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pitchFamily="34" charset="0"/>
              </a:rPr>
              <a:t>норми</a:t>
            </a:r>
            <a:r>
              <a:rPr lang="ru-RU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pitchFamily="34" charset="0"/>
              </a:rPr>
              <a:t> </a:t>
            </a: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2398714" y="2468564"/>
            <a:ext cx="230028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b="1" dirty="0">
                <a:solidFill>
                  <a:srgbClr val="1A1A1A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Звичаї</a:t>
            </a:r>
          </a:p>
          <a:p>
            <a:pPr algn="ctr">
              <a:defRPr/>
            </a:pPr>
            <a:r>
              <a:rPr lang="uk-UA" sz="2800" b="1" dirty="0">
                <a:solidFill>
                  <a:srgbClr val="1A1A1A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 і традиції </a:t>
            </a:r>
            <a:endParaRPr lang="ru-RU" sz="2800" dirty="0">
              <a:latin typeface="Georgia" pitchFamily="18" charset="0"/>
              <a:ea typeface="MS Mincho" pitchFamily="49" charset="-128"/>
              <a:cs typeface="Arial" pitchFamily="34" charset="0"/>
            </a:endParaRP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6213475" y="2198689"/>
            <a:ext cx="31813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b="1">
                <a:solidFill>
                  <a:srgbClr val="1A1A1A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Корпоративні</a:t>
            </a:r>
          </a:p>
          <a:p>
            <a:pPr algn="ctr">
              <a:defRPr/>
            </a:pPr>
            <a:r>
              <a:rPr lang="uk-UA" sz="2800" b="1">
                <a:solidFill>
                  <a:srgbClr val="1A1A1A"/>
                </a:solidFill>
                <a:latin typeface="Georgia" pitchFamily="18" charset="0"/>
                <a:ea typeface="MS Mincho" pitchFamily="49" charset="-128"/>
                <a:cs typeface="Arial" pitchFamily="34" charset="0"/>
              </a:rPr>
              <a:t> норми</a:t>
            </a:r>
            <a:r>
              <a:rPr lang="uk-UA" sz="2800" b="1">
                <a:solidFill>
                  <a:srgbClr val="1A1A1A"/>
                </a:solidFill>
                <a:latin typeface="Times New Roman" pitchFamily="18" charset="0"/>
                <a:ea typeface="MS Mincho" pitchFamily="49" charset="-128"/>
                <a:cs typeface="Arial" pitchFamily="34" charset="0"/>
              </a:rPr>
              <a:t> </a:t>
            </a:r>
            <a:endParaRPr lang="ru-RU" sz="2800">
              <a:latin typeface="Cambria" pitchFamily="18" charset="0"/>
              <a:ea typeface="MS Mincho" pitchFamily="49" charset="-128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430963" y="5475288"/>
            <a:ext cx="1700212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uk-UA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pitchFamily="34" charset="0"/>
              </a:rPr>
              <a:t>Право</a:t>
            </a:r>
            <a:endParaRPr lang="ru-RU" sz="3200" b="1" dirty="0"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075614" y="3876676"/>
            <a:ext cx="1665287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cs typeface="Arial" pitchFamily="34" charset="0"/>
              </a:rPr>
              <a:t>Мораль </a:t>
            </a:r>
          </a:p>
        </p:txBody>
      </p:sp>
      <p:cxnSp>
        <p:nvCxnSpPr>
          <p:cNvPr id="23" name="Прямая соединительная линия 22"/>
          <p:cNvCxnSpPr>
            <a:cxnSpLocks noChangeShapeType="1"/>
          </p:cNvCxnSpPr>
          <p:nvPr/>
        </p:nvCxnSpPr>
        <p:spPr bwMode="auto">
          <a:xfrm>
            <a:off x="3619500" y="1320800"/>
            <a:ext cx="0" cy="685800"/>
          </a:xfrm>
          <a:prstGeom prst="line">
            <a:avLst/>
          </a:prstGeom>
          <a:noFill/>
          <a:ln w="57150">
            <a:solidFill>
              <a:srgbClr val="F79646"/>
            </a:solidFill>
            <a:round/>
            <a:headEnd type="oval" w="med" len="med"/>
            <a:tailEnd type="triangle" w="lg" len="lg"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</p:cxnSp>
      <p:cxnSp>
        <p:nvCxnSpPr>
          <p:cNvPr id="27" name="Прямая соединительная линия 26"/>
          <p:cNvCxnSpPr>
            <a:cxnSpLocks noChangeShapeType="1"/>
          </p:cNvCxnSpPr>
          <p:nvPr/>
        </p:nvCxnSpPr>
        <p:spPr bwMode="auto">
          <a:xfrm>
            <a:off x="9740900" y="1254125"/>
            <a:ext cx="107950" cy="2336800"/>
          </a:xfrm>
          <a:prstGeom prst="line">
            <a:avLst/>
          </a:prstGeom>
          <a:noFill/>
          <a:ln w="57150">
            <a:solidFill>
              <a:srgbClr val="F79646"/>
            </a:solidFill>
            <a:round/>
            <a:headEnd type="oval" w="med" len="med"/>
            <a:tailEnd type="triangle" w="lg" len="lg"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</p:cxnSp>
      <p:cxnSp>
        <p:nvCxnSpPr>
          <p:cNvPr id="28" name="Прямая соединительная линия 27"/>
          <p:cNvCxnSpPr>
            <a:cxnSpLocks noChangeShapeType="1"/>
          </p:cNvCxnSpPr>
          <p:nvPr/>
        </p:nvCxnSpPr>
        <p:spPr bwMode="auto">
          <a:xfrm>
            <a:off x="5164138" y="1254126"/>
            <a:ext cx="0" cy="3076575"/>
          </a:xfrm>
          <a:prstGeom prst="line">
            <a:avLst/>
          </a:prstGeom>
          <a:noFill/>
          <a:ln w="57150">
            <a:solidFill>
              <a:srgbClr val="F79646"/>
            </a:solidFill>
            <a:round/>
            <a:headEnd type="oval" w="med" len="med"/>
            <a:tailEnd type="triangle" w="lg" len="lg"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</p:cxnSp>
      <p:cxnSp>
        <p:nvCxnSpPr>
          <p:cNvPr id="29" name="Прямая соединительная линия 28"/>
          <p:cNvCxnSpPr>
            <a:cxnSpLocks noChangeShapeType="1"/>
            <a:stCxn id="5" idx="2"/>
          </p:cNvCxnSpPr>
          <p:nvPr/>
        </p:nvCxnSpPr>
        <p:spPr bwMode="auto">
          <a:xfrm>
            <a:off x="6213475" y="1254126"/>
            <a:ext cx="50800" cy="3859213"/>
          </a:xfrm>
          <a:prstGeom prst="line">
            <a:avLst/>
          </a:prstGeom>
          <a:noFill/>
          <a:ln w="57150">
            <a:solidFill>
              <a:srgbClr val="F79646"/>
            </a:solidFill>
            <a:round/>
            <a:headEnd type="oval" w="med" len="med"/>
            <a:tailEnd type="triangle" w="lg" len="lg"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</p:cxnSp>
      <p:cxnSp>
        <p:nvCxnSpPr>
          <p:cNvPr id="30" name="Прямая соединительная линия 29"/>
          <p:cNvCxnSpPr>
            <a:cxnSpLocks noChangeShapeType="1"/>
          </p:cNvCxnSpPr>
          <p:nvPr/>
        </p:nvCxnSpPr>
        <p:spPr bwMode="auto">
          <a:xfrm>
            <a:off x="7939088" y="1320800"/>
            <a:ext cx="0" cy="558800"/>
          </a:xfrm>
          <a:prstGeom prst="line">
            <a:avLst/>
          </a:prstGeom>
          <a:noFill/>
          <a:ln w="57150">
            <a:solidFill>
              <a:srgbClr val="F79646"/>
            </a:solidFill>
            <a:round/>
            <a:headEnd type="oval" w="med" len="med"/>
            <a:tailEnd type="triangle" w="lg" len="lg"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val="1290502363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урок\ілюстрації до казок\Detski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5521" y="260648"/>
            <a:ext cx="8623957" cy="626469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027031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279576" y="1435573"/>
            <a:ext cx="748883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3800" spc="300" dirty="0"/>
              <a:t>о с в і  т а</a:t>
            </a:r>
            <a:endParaRPr lang="uk-UA" sz="5000" spc="3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188640"/>
            <a:ext cx="9144000" cy="8382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uk-UA" b="1" cap="none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Яке право хотів надати своєму </a:t>
            </a:r>
            <a:r>
              <a:rPr lang="en-US" b="1" cap="none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cap="none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cap="none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синові тато Карло?</a:t>
            </a:r>
            <a:endParaRPr lang="ru-RU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279576" y="1892769"/>
            <a:ext cx="1080120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6" name="Прямоугольник 9"/>
          <p:cNvSpPr>
            <a:spLocks noChangeArrowheads="1"/>
          </p:cNvSpPr>
          <p:nvPr/>
        </p:nvSpPr>
        <p:spPr bwMode="auto">
          <a:xfrm>
            <a:off x="1774826" y="4724400"/>
            <a:ext cx="8748713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Конвенція ООН про права дитини        Стаття 28. Освіта.</a:t>
            </a:r>
          </a:p>
          <a:p>
            <a:pPr algn="just"/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Держава визнає право дитини на безкоштовну  початкову освіту, доступність професійного навчання та дбає про зниження кількості учнів, які залишають школу.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575720" y="1916832"/>
            <a:ext cx="1080120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871864" y="1916832"/>
            <a:ext cx="1080120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096000" y="1916832"/>
            <a:ext cx="1080120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392144" y="1916832"/>
            <a:ext cx="1080120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688288" y="1916832"/>
            <a:ext cx="1080120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6613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4" grpId="0" animBg="1"/>
      <p:bldP spid="23556" grpId="0"/>
      <p:bldP spid="23556" grpId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\Рабочий стол\урок\ілюстрації до казок\29868697_1217523629_Herbert_Dicksee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31704" y="260648"/>
            <a:ext cx="5256584" cy="636512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526873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1581748" y="1002439"/>
            <a:ext cx="913437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3800" spc="300" dirty="0"/>
              <a:t>до </a:t>
            </a:r>
            <a:r>
              <a:rPr lang="uk-UA" sz="13800" spc="300" dirty="0" err="1"/>
              <a:t>зв</a:t>
            </a:r>
            <a:r>
              <a:rPr lang="uk-UA" sz="13800" spc="300" dirty="0"/>
              <a:t> і л ля</a:t>
            </a:r>
            <a:endParaRPr lang="uk-UA" sz="5000" spc="3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5520" y="188640"/>
            <a:ext cx="8740080" cy="864096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uk-UA" b="1" cap="none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Яке право порушувала мачуха по відношенню до Попелюшки?</a:t>
            </a:r>
            <a:endParaRPr lang="ru-RU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703512" y="1484784"/>
            <a:ext cx="936104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783632" y="1484784"/>
            <a:ext cx="936104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863752" y="1484784"/>
            <a:ext cx="936104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943872" y="1484784"/>
            <a:ext cx="936104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023992" y="1484784"/>
            <a:ext cx="936104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104112" y="1484784"/>
            <a:ext cx="936104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8184232" y="1484784"/>
            <a:ext cx="936104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9264352" y="1484784"/>
            <a:ext cx="936104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11" name="Прямоугольник 19"/>
          <p:cNvSpPr>
            <a:spLocks noChangeArrowheads="1"/>
          </p:cNvSpPr>
          <p:nvPr/>
        </p:nvSpPr>
        <p:spPr bwMode="auto">
          <a:xfrm>
            <a:off x="2063751" y="4005263"/>
            <a:ext cx="7993063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Конвенція ООН про права дитини</a:t>
            </a:r>
          </a:p>
          <a:p>
            <a:pPr algn="just"/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Стаття 31. Відпочинок та дозвілля.</a:t>
            </a:r>
          </a:p>
          <a:p>
            <a:pPr algn="just"/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 Дитина має право брати участь в іграх і розважальних заходах та брати участь в культурному житті й займатися мистецтвом.</a:t>
            </a:r>
          </a:p>
        </p:txBody>
      </p:sp>
    </p:spTree>
    <p:extLst>
      <p:ext uri="{BB962C8B-B14F-4D97-AF65-F5344CB8AC3E}">
        <p14:creationId xmlns:p14="http://schemas.microsoft.com/office/powerpoint/2010/main" val="2517546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7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1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5611" grpId="0"/>
      <p:bldP spid="25611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\Рабочий стол\урок\ілюстрації до казок\gadkiy-uteno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5520" y="404664"/>
            <a:ext cx="8701058" cy="58641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7651" name="Picture 4" descr="D:\Documents\школа\картинки\9fc350e157d5ca7a8a1255647ae6702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50" y="549276"/>
            <a:ext cx="316865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4072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3319370" y="3531249"/>
            <a:ext cx="748883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3800" spc="300" dirty="0"/>
              <a:t>к а </a:t>
            </a:r>
            <a:r>
              <a:rPr lang="uk-UA" sz="13800" spc="300" dirty="0" err="1"/>
              <a:t>че</a:t>
            </a:r>
            <a:r>
              <a:rPr lang="uk-UA" sz="13800" spc="300" dirty="0"/>
              <a:t> н я</a:t>
            </a:r>
            <a:endParaRPr lang="uk-UA" sz="5000" spc="300" dirty="0"/>
          </a:p>
        </p:txBody>
      </p:sp>
      <p:sp>
        <p:nvSpPr>
          <p:cNvPr id="17" name="TextBox 16"/>
          <p:cNvSpPr txBox="1"/>
          <p:nvPr/>
        </p:nvSpPr>
        <p:spPr>
          <a:xfrm>
            <a:off x="1870505" y="1315258"/>
            <a:ext cx="748883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3800" spc="300" dirty="0"/>
              <a:t>г и д ке</a:t>
            </a:r>
            <a:endParaRPr lang="uk-UA" sz="5000" spc="300" dirty="0"/>
          </a:p>
        </p:txBody>
      </p:sp>
      <p:sp>
        <p:nvSpPr>
          <p:cNvPr id="28674" name="Прямоугольник 3"/>
          <p:cNvSpPr>
            <a:spLocks noChangeArrowheads="1"/>
          </p:cNvSpPr>
          <p:nvPr/>
        </p:nvSpPr>
        <p:spPr bwMode="auto">
          <a:xfrm>
            <a:off x="1774825" y="1"/>
            <a:ext cx="8713788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3200" b="1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Чиї права порушили (принижували гідність) лише тому, що він був несхожий на інших?</a:t>
            </a:r>
            <a:endParaRPr lang="ru-RU" sz="3200" b="1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919536" y="1412776"/>
            <a:ext cx="1080120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143672" y="1412776"/>
            <a:ext cx="1080120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367808" y="1412776"/>
            <a:ext cx="1080120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591944" y="1412776"/>
            <a:ext cx="1080120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816080" y="1412776"/>
            <a:ext cx="1080120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15680" y="3501008"/>
            <a:ext cx="1080120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39816" y="3501008"/>
            <a:ext cx="1080120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663952" y="3501008"/>
            <a:ext cx="1080120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888088" y="3501008"/>
            <a:ext cx="1080120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112224" y="3501008"/>
            <a:ext cx="1080120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336360" y="3501008"/>
            <a:ext cx="1080120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62" name="Прямоугольник 15"/>
          <p:cNvSpPr>
            <a:spLocks noChangeArrowheads="1"/>
          </p:cNvSpPr>
          <p:nvPr/>
        </p:nvSpPr>
        <p:spPr bwMode="auto">
          <a:xfrm>
            <a:off x="1703389" y="5657850"/>
            <a:ext cx="87852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Конвенція ООН про права дитини</a:t>
            </a:r>
          </a:p>
          <a:p>
            <a:pPr algn="just"/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Стаття 2. Принцип недискримінації.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Всі діти рівні у  правах.</a:t>
            </a:r>
          </a:p>
          <a:p>
            <a:pPr algn="just"/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Кожна дитина повинна бути наділена всіма правами без дискримінації.</a:t>
            </a:r>
          </a:p>
        </p:txBody>
      </p:sp>
    </p:spTree>
    <p:extLst>
      <p:ext uri="{BB962C8B-B14F-4D97-AF65-F5344CB8AC3E}">
        <p14:creationId xmlns:p14="http://schemas.microsoft.com/office/powerpoint/2010/main" val="318233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2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0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9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8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000"/>
                            </p:stCondLst>
                            <p:childTnLst>
                              <p:par>
                                <p:cTn id="154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7662" grpId="0"/>
      <p:bldP spid="27662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Documents and Settings\Admin\Рабочий стол\урок\ілюстрації до казок\616dd34575b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5914" y="260351"/>
            <a:ext cx="6408737" cy="639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72832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159261" y="1435573"/>
            <a:ext cx="793122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3800" spc="300" dirty="0"/>
              <a:t>л </a:t>
            </a:r>
            <a:r>
              <a:rPr lang="uk-UA" sz="13800" spc="300" dirty="0"/>
              <a:t>и</a:t>
            </a:r>
            <a:r>
              <a:rPr lang="uk-UA" sz="13800" spc="300" dirty="0"/>
              <a:t> с и ц я</a:t>
            </a:r>
            <a:endParaRPr lang="uk-UA" sz="5000" spc="300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uk-UA" b="1" dirty="0" smtClean="0">
                <a:solidFill>
                  <a:schemeClr val="accent5">
                    <a:lumMod val="50000"/>
                  </a:schemeClr>
                </a:solidFill>
              </a:rPr>
              <a:t>Хто у казці учинив найнебезпечніший злочин, порушивши права дитини?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279576" y="1988840"/>
            <a:ext cx="1080120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75720" y="1988840"/>
            <a:ext cx="1080120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871864" y="1988840"/>
            <a:ext cx="1080120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168008" y="1988840"/>
            <a:ext cx="1080120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464152" y="1988840"/>
            <a:ext cx="1080120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760296" y="1988840"/>
            <a:ext cx="1080120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05" name="Прямоугольник 11"/>
          <p:cNvSpPr>
            <a:spLocks noChangeArrowheads="1"/>
          </p:cNvSpPr>
          <p:nvPr/>
        </p:nvSpPr>
        <p:spPr bwMode="auto">
          <a:xfrm>
            <a:off x="1703389" y="5657851"/>
            <a:ext cx="87852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Конвенція ООН про права дитини</a:t>
            </a:r>
          </a:p>
          <a:p>
            <a:pPr algn="just"/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Стаття 6. Право на життя та розвиток.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6481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9705" grpId="0"/>
      <p:bldP spid="29705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Documents and Settings\Admin\Рабочий стол\урок\ілюстрації до казок\11-06-7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7182" y="219500"/>
            <a:ext cx="6439178" cy="637785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251430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1605811" y="1435573"/>
            <a:ext cx="94472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3800" spc="300" dirty="0" err="1"/>
              <a:t>вл</a:t>
            </a:r>
            <a:r>
              <a:rPr lang="uk-UA" sz="13800" spc="300" dirty="0"/>
              <a:t> </a:t>
            </a:r>
            <a:r>
              <a:rPr lang="uk-UA" sz="13800" spc="300" dirty="0" err="1"/>
              <a:t>асн</a:t>
            </a:r>
            <a:r>
              <a:rPr lang="uk-UA" sz="13800" spc="300" dirty="0"/>
              <a:t> і </a:t>
            </a:r>
            <a:r>
              <a:rPr lang="uk-UA" sz="13800" spc="300" dirty="0" err="1"/>
              <a:t>ст</a:t>
            </a:r>
            <a:r>
              <a:rPr lang="uk-UA" sz="13800" spc="300" dirty="0"/>
              <a:t> ь</a:t>
            </a:r>
            <a:endParaRPr lang="uk-UA" sz="5000" spc="3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uk-UA" b="1" dirty="0" smtClean="0">
                <a:solidFill>
                  <a:schemeClr val="accent5">
                    <a:lumMod val="50000"/>
                  </a:schemeClr>
                </a:solidFill>
              </a:rPr>
              <a:t>Яке право порушив </a:t>
            </a:r>
            <a:br>
              <a:rPr lang="uk-UA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uk-UA" b="1" dirty="0" err="1" smtClean="0">
                <a:solidFill>
                  <a:schemeClr val="accent5">
                    <a:lumMod val="50000"/>
                  </a:schemeClr>
                </a:solidFill>
              </a:rPr>
              <a:t>Іван-царевич</a:t>
            </a:r>
            <a:r>
              <a:rPr lang="uk-UA" b="1" dirty="0" smtClean="0">
                <a:solidFill>
                  <a:schemeClr val="accent5">
                    <a:lumMod val="50000"/>
                  </a:schemeClr>
                </a:solidFill>
              </a:rPr>
              <a:t> у казці?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03512" y="1772816"/>
            <a:ext cx="936104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731896" y="1772816"/>
            <a:ext cx="936104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711624" y="1772816"/>
            <a:ext cx="936104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719736" y="1772816"/>
            <a:ext cx="936104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27848" y="1772816"/>
            <a:ext cx="936104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735960" y="1772816"/>
            <a:ext cx="936104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744072" y="1772816"/>
            <a:ext cx="936104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752184" y="1772816"/>
            <a:ext cx="936104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760296" y="1772816"/>
            <a:ext cx="936104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56" name="Прямоугольник 12"/>
          <p:cNvSpPr>
            <a:spLocks noChangeArrowheads="1"/>
          </p:cNvSpPr>
          <p:nvPr/>
        </p:nvSpPr>
        <p:spPr bwMode="auto">
          <a:xfrm>
            <a:off x="1703389" y="5229225"/>
            <a:ext cx="87852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Право на власність особистих речей</a:t>
            </a:r>
          </a:p>
          <a:p>
            <a:pPr algn="just"/>
            <a:endParaRPr lang="uk-UA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Конвенція ООН про права дитини</a:t>
            </a:r>
          </a:p>
        </p:txBody>
      </p:sp>
    </p:spTree>
    <p:extLst>
      <p:ext uri="{BB962C8B-B14F-4D97-AF65-F5344CB8AC3E}">
        <p14:creationId xmlns:p14="http://schemas.microsoft.com/office/powerpoint/2010/main" val="3058652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31756" grpId="0"/>
      <p:bldP spid="3175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D:\Documents\школа\картинки\10scool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47851" y="3797849"/>
            <a:ext cx="1763713" cy="2726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7728" y="404664"/>
            <a:ext cx="3557364" cy="4992390"/>
          </a:xfrm>
          <a:prstGeom prst="rect">
            <a:avLst/>
          </a:prstGeom>
          <a:solidFill>
            <a:schemeClr val="bg2">
              <a:lumMod val="90000"/>
            </a:schemeClr>
          </a:solidFill>
          <a:ln w="76200" cap="rnd">
            <a:solidFill>
              <a:srgbClr val="0070C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80176" y="1484785"/>
            <a:ext cx="2709388" cy="2313065"/>
          </a:xfrm>
          <a:prstGeom prst="ellipse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784151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Documents and Settings\Admin\Рабочий стол\урок\ілюстрації до казок\images (6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7851" y="476250"/>
            <a:ext cx="3960813" cy="590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3" descr="C:\Documents and Settings\Admin\Рабочий стол\урок\ілюстрації до казок\67691072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27801" y="476250"/>
            <a:ext cx="3654425" cy="590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41132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703331" y="1435573"/>
            <a:ext cx="946999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3800" spc="300" dirty="0"/>
              <a:t>в и </a:t>
            </a:r>
            <a:r>
              <a:rPr lang="uk-UA" sz="13800" spc="300" dirty="0" err="1"/>
              <a:t>кр</a:t>
            </a:r>
            <a:r>
              <a:rPr lang="uk-UA" sz="13800" spc="300" dirty="0"/>
              <a:t> а л и</a:t>
            </a:r>
            <a:endParaRPr lang="uk-UA" sz="5000" spc="300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775520" y="188640"/>
            <a:ext cx="8686800" cy="8382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uk-UA" b="1" dirty="0" smtClean="0">
                <a:solidFill>
                  <a:schemeClr val="accent5">
                    <a:lumMod val="50000"/>
                  </a:schemeClr>
                </a:solidFill>
              </a:rPr>
              <a:t>Що зробили в цих казках з головними героями, порушивши права дитини?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75520" y="1772816"/>
            <a:ext cx="1080120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999656" y="1772816"/>
            <a:ext cx="1080120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223792" y="1772816"/>
            <a:ext cx="1080120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447928" y="1772816"/>
            <a:ext cx="1080120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672064" y="1772816"/>
            <a:ext cx="1080120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968208" y="1772816"/>
            <a:ext cx="1080120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9264352" y="1772816"/>
            <a:ext cx="1080120" cy="19315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36000" tIns="36000" rIns="36000" bIns="36000" anchor="ctr" anchorCtr="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>
              <a:defRPr/>
            </a:pPr>
            <a:endParaRPr lang="uk-UA" sz="11500" b="1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802" name="Прямоугольник 13"/>
          <p:cNvSpPr>
            <a:spLocks noChangeArrowheads="1"/>
          </p:cNvSpPr>
          <p:nvPr/>
        </p:nvSpPr>
        <p:spPr bwMode="auto">
          <a:xfrm>
            <a:off x="1703389" y="5229226"/>
            <a:ext cx="87852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Конвенція ООН про права дитини</a:t>
            </a:r>
          </a:p>
          <a:p>
            <a:pPr algn="just"/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Стаття  11 Незаконний вивіз дитини</a:t>
            </a:r>
          </a:p>
          <a:p>
            <a:pPr algn="just"/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Держава вживає всіх необхідних заходів для боротьби з незаконним вивозом дітей за кордон</a:t>
            </a:r>
          </a:p>
        </p:txBody>
      </p:sp>
    </p:spTree>
    <p:extLst>
      <p:ext uri="{BB962C8B-B14F-4D97-AF65-F5344CB8AC3E}">
        <p14:creationId xmlns:p14="http://schemas.microsoft.com/office/powerpoint/2010/main" val="4196235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33802" grpId="0"/>
      <p:bldP spid="33802" grpId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135560" y="1268760"/>
            <a:ext cx="8229600" cy="1224136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uk-UA" sz="4000" u="sng" dirty="0">
                <a:solidFill>
                  <a:srgbClr val="002060"/>
                </a:solidFill>
              </a:rPr>
              <a:t>ГРА</a:t>
            </a:r>
            <a:r>
              <a:rPr lang="uk-UA" sz="8800" u="sng" dirty="0">
                <a:solidFill>
                  <a:srgbClr val="002060"/>
                </a:solidFill>
              </a:rPr>
              <a:t>  </a:t>
            </a:r>
            <a:br>
              <a:rPr lang="uk-UA" sz="8800" u="sng" dirty="0">
                <a:solidFill>
                  <a:srgbClr val="002060"/>
                </a:solidFill>
              </a:rPr>
            </a:br>
            <a:r>
              <a:rPr lang="uk-UA" sz="6700" i="1" dirty="0">
                <a:solidFill>
                  <a:srgbClr val="002060"/>
                </a:solidFill>
              </a:rPr>
              <a:t>Так чи ні?</a:t>
            </a:r>
            <a:br>
              <a:rPr lang="uk-UA" sz="6700" i="1" dirty="0">
                <a:solidFill>
                  <a:srgbClr val="002060"/>
                </a:solidFill>
              </a:rPr>
            </a:br>
            <a:r>
              <a:rPr lang="uk-UA" sz="5400" i="1" dirty="0">
                <a:solidFill>
                  <a:srgbClr val="002060"/>
                </a:solidFill>
              </a:rPr>
              <a:t/>
            </a:r>
            <a:br>
              <a:rPr lang="uk-UA" sz="5400" i="1" dirty="0">
                <a:solidFill>
                  <a:srgbClr val="002060"/>
                </a:solidFill>
              </a:rPr>
            </a:br>
            <a:r>
              <a:rPr lang="uk-UA" sz="5400" i="1" dirty="0">
                <a:solidFill>
                  <a:srgbClr val="002060"/>
                </a:solidFill>
              </a:rPr>
              <a:t/>
            </a:r>
            <a:br>
              <a:rPr lang="uk-UA" sz="5400" i="1" dirty="0">
                <a:solidFill>
                  <a:srgbClr val="002060"/>
                </a:solidFill>
              </a:rPr>
            </a:br>
            <a:endParaRPr lang="ru-RU" sz="6000" dirty="0">
              <a:solidFill>
                <a:srgbClr val="002060"/>
              </a:solidFill>
            </a:endParaRPr>
          </a:p>
        </p:txBody>
      </p:sp>
      <p:pic>
        <p:nvPicPr>
          <p:cNvPr id="35843" name="Picture 2" descr="D:\Documents\школа\картинки\vopros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56139" y="2060575"/>
            <a:ext cx="3455987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3" descr="D:\Documents\школа\картинки\butterflyж3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1772264">
            <a:off x="8807451" y="2276476"/>
            <a:ext cx="10255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4" descr="D:\Documents\школа\картинки\09_6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4904757">
            <a:off x="2441576" y="1423989"/>
            <a:ext cx="1069975" cy="81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3" descr="D:\Documents\школа\картинки\butterflyж3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468118">
            <a:off x="3141664" y="5567364"/>
            <a:ext cx="1023937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60474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340149" y="80628"/>
            <a:ext cx="7221488" cy="1224136"/>
          </a:xfrm>
        </p:spPr>
        <p:txBody>
          <a:bodyPr/>
          <a:lstStyle/>
          <a:p>
            <a:pPr algn="ctr" eaLnBrk="1" hangingPunct="1">
              <a:defRPr/>
            </a:pPr>
            <a:r>
              <a:rPr lang="uk-UA" sz="4000" b="1" dirty="0">
                <a:solidFill>
                  <a:srgbClr val="002060"/>
                </a:solidFill>
                <a:latin typeface="Arno Pro Caption" pitchFamily="18" charset="0"/>
              </a:rPr>
              <a:t>Домашнє завдання</a:t>
            </a:r>
            <a:r>
              <a:rPr lang="uk-UA" sz="6000" b="1" dirty="0">
                <a:solidFill>
                  <a:srgbClr val="002060"/>
                </a:solidFill>
                <a:latin typeface="Arno Pro Caption" pitchFamily="18" charset="0"/>
              </a:rPr>
              <a:t> </a:t>
            </a:r>
            <a:endParaRPr lang="ru-RU" sz="6000" b="1" dirty="0">
              <a:solidFill>
                <a:srgbClr val="002060"/>
              </a:solidFill>
              <a:latin typeface="Arno Pro Caption" pitchFamily="18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1981200" y="692696"/>
            <a:ext cx="836295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/>
            </a:pPr>
            <a:endParaRPr lang="ru-RU" sz="3200">
              <a:solidFill>
                <a:schemeClr val="tx2"/>
              </a:solidFill>
            </a:endParaRPr>
          </a:p>
        </p:txBody>
      </p:sp>
      <p:sp>
        <p:nvSpPr>
          <p:cNvPr id="36868" name="Прямоугольник 6"/>
          <p:cNvSpPr>
            <a:spLocks noChangeArrowheads="1"/>
          </p:cNvSpPr>
          <p:nvPr/>
        </p:nvSpPr>
        <p:spPr bwMode="auto">
          <a:xfrm>
            <a:off x="1847851" y="1700265"/>
            <a:ext cx="8713787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uk-UA" sz="3600" b="1" dirty="0">
                <a:latin typeface="Arno Pro Caption" pitchFamily="18" charset="0"/>
              </a:rPr>
              <a:t>Згадайте </a:t>
            </a:r>
            <a:r>
              <a:rPr lang="uk-UA" sz="3600" b="1" dirty="0">
                <a:latin typeface="Arno Pro Caption" pitchFamily="18" charset="0"/>
              </a:rPr>
              <a:t>ще казки або оповідання, в яких є порушення прав дитини.</a:t>
            </a:r>
          </a:p>
          <a:p>
            <a:pPr>
              <a:buFont typeface="Wingdings" pitchFamily="2" charset="2"/>
              <a:buChar char="v"/>
            </a:pPr>
            <a:r>
              <a:rPr lang="uk-UA" sz="3600" b="1" dirty="0">
                <a:latin typeface="Arno Pro Caption" pitchFamily="18" charset="0"/>
              </a:rPr>
              <a:t>  За  бажанням намалювати ілюстрацію до них. </a:t>
            </a:r>
            <a:endParaRPr lang="ru-RU" sz="3600" b="1" dirty="0">
              <a:latin typeface="Arno Pro Caption" pitchFamily="18" charset="0"/>
            </a:endParaRPr>
          </a:p>
        </p:txBody>
      </p:sp>
      <p:pic>
        <p:nvPicPr>
          <p:cNvPr id="36869" name="Picture 2" descr="D:\Documents\школа\картинки\m_9edf9938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47850" y="91995"/>
            <a:ext cx="1727200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11887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19288" y="333376"/>
            <a:ext cx="7427912" cy="4525963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uk-UA" sz="4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uk-UA" sz="4400" b="1" dirty="0">
                <a:solidFill>
                  <a:srgbClr val="002060"/>
                </a:solidFill>
              </a:rPr>
              <a:t>Я знав…</a:t>
            </a:r>
          </a:p>
          <a:p>
            <a:pPr eaLnBrk="1" hangingPunct="1">
              <a:buFont typeface="Wingdings 2" pitchFamily="18" charset="2"/>
              <a:buNone/>
              <a:defRPr/>
            </a:pPr>
            <a:endParaRPr lang="ru-RU" sz="4400" b="1" dirty="0">
              <a:solidFill>
                <a:srgbClr val="002060"/>
              </a:solidFill>
            </a:endParaRPr>
          </a:p>
          <a:p>
            <a:pPr eaLnBrk="1" hangingPunct="1">
              <a:defRPr/>
            </a:pPr>
            <a:r>
              <a:rPr lang="uk-UA" sz="4400" b="1" dirty="0">
                <a:solidFill>
                  <a:srgbClr val="002060"/>
                </a:solidFill>
              </a:rPr>
              <a:t> Я дізнався…</a:t>
            </a:r>
          </a:p>
          <a:p>
            <a:pPr eaLnBrk="1" hangingPunct="1">
              <a:buFont typeface="Wingdings 2" pitchFamily="18" charset="2"/>
              <a:buNone/>
              <a:defRPr/>
            </a:pPr>
            <a:endParaRPr lang="ru-RU" sz="4400" b="1" dirty="0">
              <a:solidFill>
                <a:srgbClr val="002060"/>
              </a:solidFill>
            </a:endParaRPr>
          </a:p>
          <a:p>
            <a:pPr eaLnBrk="1" hangingPunct="1">
              <a:defRPr/>
            </a:pPr>
            <a:r>
              <a:rPr lang="uk-UA" sz="4400" b="1" dirty="0">
                <a:solidFill>
                  <a:srgbClr val="002060"/>
                </a:solidFill>
              </a:rPr>
              <a:t> Я візьму з собою із   сьогоднішнього уроку в майбутнє…</a:t>
            </a:r>
            <a:endParaRPr lang="ru-RU" sz="4400" b="1" dirty="0">
              <a:solidFill>
                <a:srgbClr val="002060"/>
              </a:solidFill>
            </a:endParaRPr>
          </a:p>
          <a:p>
            <a:pPr eaLnBrk="1" hangingPunct="1">
              <a:buFont typeface="Wingdings 2" pitchFamily="18" charset="2"/>
              <a:buNone/>
              <a:defRPr/>
            </a:pP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1981200" y="1557338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/>
            </a:pPr>
            <a:endParaRPr lang="ru-RU" sz="3200">
              <a:solidFill>
                <a:schemeClr val="tx2"/>
              </a:solidFill>
            </a:endParaRPr>
          </a:p>
        </p:txBody>
      </p:sp>
      <p:pic>
        <p:nvPicPr>
          <p:cNvPr id="37892" name="Picture 2" descr="D:\Documents\школа\картинки\fil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96225" y="476251"/>
            <a:ext cx="2389188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1334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Прямоугольник 1"/>
          <p:cNvSpPr>
            <a:spLocks noChangeArrowheads="1"/>
          </p:cNvSpPr>
          <p:nvPr/>
        </p:nvSpPr>
        <p:spPr bwMode="auto">
          <a:xfrm>
            <a:off x="1844676" y="574675"/>
            <a:ext cx="72929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200" b="1">
                <a:latin typeface="Georgia" pitchFamily="18" charset="0"/>
              </a:rPr>
              <a:t>1. </a:t>
            </a:r>
            <a:r>
              <a:rPr lang="uk-UA" sz="3200" b="1" u="sng">
                <a:latin typeface="Georgia" pitchFamily="18" charset="0"/>
              </a:rPr>
              <a:t>Вибрати правильний варіант</a:t>
            </a:r>
            <a:r>
              <a:rPr lang="uk-UA" sz="3200" b="1">
                <a:latin typeface="Georgia" pitchFamily="18" charset="0"/>
              </a:rPr>
              <a:t>:</a:t>
            </a:r>
            <a:endParaRPr lang="ru-RU" sz="3200" b="1"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64012" y="1845461"/>
            <a:ext cx="8280226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buFont typeface="Wingdings" charset="2"/>
              <a:buChar char="v"/>
              <a:defRPr/>
            </a:pPr>
            <a:r>
              <a:rPr lang="uk-UA" sz="28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Право  - це сукупність правил поведінки, що містяться у законах.</a:t>
            </a:r>
          </a:p>
          <a:p>
            <a:pPr marL="457200" indent="-457200">
              <a:buFont typeface="Wingdings" charset="2"/>
              <a:buChar char="v"/>
              <a:defRPr/>
            </a:pPr>
            <a:endParaRPr lang="ru-RU" sz="2800" b="1" i="1" dirty="0">
              <a:effectLst>
                <a:glow rad="228600">
                  <a:schemeClr val="bg1">
                    <a:alpha val="85000"/>
                  </a:schemeClr>
                </a:glow>
              </a:effectLst>
              <a:latin typeface="Georgia"/>
              <a:ea typeface="Arial" charset="0"/>
              <a:cs typeface="Georgia"/>
            </a:endParaRPr>
          </a:p>
          <a:p>
            <a:pPr marL="457200" indent="-457200">
              <a:buFont typeface="Wingdings" charset="2"/>
              <a:buChar char="v"/>
              <a:defRPr/>
            </a:pPr>
            <a:r>
              <a:rPr lang="uk-UA" sz="28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Право – це власні переконання, якими керується людина у повсякденному житті.</a:t>
            </a:r>
            <a:endParaRPr lang="ru-RU" sz="2800" b="1" i="1" dirty="0">
              <a:effectLst>
                <a:glow rad="228600">
                  <a:schemeClr val="bg1">
                    <a:alpha val="85000"/>
                  </a:schemeClr>
                </a:glow>
              </a:effectLst>
              <a:latin typeface="Georgia"/>
              <a:ea typeface="Arial" charset="0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3864862542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Прямоугольник 1"/>
          <p:cNvSpPr>
            <a:spLocks noChangeArrowheads="1"/>
          </p:cNvSpPr>
          <p:nvPr/>
        </p:nvSpPr>
        <p:spPr bwMode="auto">
          <a:xfrm>
            <a:off x="2089150" y="558801"/>
            <a:ext cx="815960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Georgia" pitchFamily="18" charset="0"/>
              </a:rPr>
              <a:t>2. Який правовий документ</a:t>
            </a:r>
          </a:p>
          <a:p>
            <a:r>
              <a:rPr lang="ru-RU" sz="2800" b="1">
                <a:latin typeface="Georgia" pitchFamily="18" charset="0"/>
              </a:rPr>
              <a:t>найповніше гарантує права та обов</a:t>
            </a:r>
            <a:r>
              <a:rPr lang="ru-RU" altLang="ru-RU" sz="2800" b="1">
                <a:latin typeface="Georgia" pitchFamily="18" charset="0"/>
              </a:rPr>
              <a:t>’</a:t>
            </a:r>
            <a:r>
              <a:rPr lang="ru-RU" sz="2800" b="1">
                <a:latin typeface="Georgia" pitchFamily="18" charset="0"/>
              </a:rPr>
              <a:t>язки </a:t>
            </a:r>
          </a:p>
          <a:p>
            <a:r>
              <a:rPr lang="ru-RU" sz="2800" b="1">
                <a:latin typeface="Georgia" pitchFamily="18" charset="0"/>
              </a:rPr>
              <a:t>кожного громадянина в Україні: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72138" y="2221382"/>
            <a:ext cx="6825862" cy="1902059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lnSpc>
                <a:spcPct val="140000"/>
              </a:lnSpc>
              <a:buFont typeface="Wingdings" charset="2"/>
              <a:buChar char="v"/>
              <a:defRPr/>
            </a:pPr>
            <a:r>
              <a:rPr lang="ru-RU" sz="2800" b="1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Податковий</a:t>
            </a:r>
            <a:r>
              <a:rPr lang="ru-RU" sz="28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 кодекс</a:t>
            </a:r>
          </a:p>
          <a:p>
            <a:pPr marL="457200" indent="-457200">
              <a:lnSpc>
                <a:spcPct val="140000"/>
              </a:lnSpc>
              <a:buFont typeface="Wingdings" charset="2"/>
              <a:buChar char="v"/>
              <a:defRPr/>
            </a:pPr>
            <a:r>
              <a:rPr lang="ru-RU" sz="2800" b="1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Конституція</a:t>
            </a:r>
            <a:r>
              <a:rPr lang="ru-RU" sz="28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 </a:t>
            </a:r>
            <a:r>
              <a:rPr lang="ru-RU" sz="2800" b="1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України</a:t>
            </a:r>
            <a:endParaRPr lang="ru-RU" sz="2800" b="1" i="1" dirty="0">
              <a:effectLst>
                <a:glow rad="228600">
                  <a:schemeClr val="bg1">
                    <a:alpha val="85000"/>
                  </a:schemeClr>
                </a:glow>
              </a:effectLst>
              <a:latin typeface="Georgia"/>
              <a:ea typeface="Arial" charset="0"/>
              <a:cs typeface="Georgia"/>
            </a:endParaRPr>
          </a:p>
          <a:p>
            <a:pPr marL="457200" indent="-457200">
              <a:lnSpc>
                <a:spcPct val="140000"/>
              </a:lnSpc>
              <a:buFont typeface="Wingdings" charset="2"/>
              <a:buChar char="v"/>
              <a:defRPr/>
            </a:pPr>
            <a:r>
              <a:rPr lang="ru-RU" sz="28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Закон </a:t>
            </a:r>
            <a:r>
              <a:rPr lang="ru-RU" sz="2800" b="1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України</a:t>
            </a:r>
            <a:r>
              <a:rPr lang="ru-RU" sz="28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 “Про </a:t>
            </a:r>
            <a:r>
              <a:rPr lang="ru-RU" sz="2800" b="1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освіту</a:t>
            </a:r>
            <a:r>
              <a:rPr lang="ru-RU" sz="28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3748380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Прямоугольник 1"/>
          <p:cNvSpPr>
            <a:spLocks noChangeArrowheads="1"/>
          </p:cNvSpPr>
          <p:nvPr/>
        </p:nvSpPr>
        <p:spPr bwMode="auto">
          <a:xfrm>
            <a:off x="2089151" y="558801"/>
            <a:ext cx="6392863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Georgia" pitchFamily="18" charset="0"/>
              </a:rPr>
              <a:t>3. Які правові документи</a:t>
            </a:r>
          </a:p>
          <a:p>
            <a:r>
              <a:rPr lang="ru-RU" sz="3200" b="1">
                <a:latin typeface="Georgia" pitchFamily="18" charset="0"/>
              </a:rPr>
              <a:t>гарантують право на освіту: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72138" y="2221382"/>
            <a:ext cx="6825862" cy="1902059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lnSpc>
                <a:spcPct val="140000"/>
              </a:lnSpc>
              <a:buFont typeface="Wingdings" charset="2"/>
              <a:buChar char="v"/>
              <a:defRPr/>
            </a:pPr>
            <a:r>
              <a:rPr lang="ru-RU" sz="2800" b="1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Податковий</a:t>
            </a:r>
            <a:r>
              <a:rPr lang="ru-RU" sz="28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 кодекс</a:t>
            </a:r>
          </a:p>
          <a:p>
            <a:pPr marL="457200" indent="-457200">
              <a:lnSpc>
                <a:spcPct val="140000"/>
              </a:lnSpc>
              <a:buFont typeface="Wingdings" charset="2"/>
              <a:buChar char="v"/>
              <a:defRPr/>
            </a:pPr>
            <a:r>
              <a:rPr lang="ru-RU" sz="2800" b="1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Конституція</a:t>
            </a:r>
            <a:r>
              <a:rPr lang="ru-RU" sz="28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 </a:t>
            </a:r>
            <a:r>
              <a:rPr lang="ru-RU" sz="2800" b="1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України</a:t>
            </a:r>
            <a:endParaRPr lang="ru-RU" sz="2800" b="1" i="1" dirty="0">
              <a:effectLst>
                <a:glow rad="228600">
                  <a:schemeClr val="bg1">
                    <a:alpha val="85000"/>
                  </a:schemeClr>
                </a:glow>
              </a:effectLst>
              <a:latin typeface="Georgia"/>
              <a:ea typeface="Arial" charset="0"/>
              <a:cs typeface="Georgia"/>
            </a:endParaRPr>
          </a:p>
          <a:p>
            <a:pPr marL="457200" indent="-457200">
              <a:lnSpc>
                <a:spcPct val="140000"/>
              </a:lnSpc>
              <a:buFont typeface="Wingdings" charset="2"/>
              <a:buChar char="v"/>
              <a:defRPr/>
            </a:pPr>
            <a:r>
              <a:rPr lang="ru-RU" sz="28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Закон </a:t>
            </a:r>
            <a:r>
              <a:rPr lang="ru-RU" sz="2800" b="1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України</a:t>
            </a:r>
            <a:r>
              <a:rPr lang="ru-RU" sz="28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 “Про </a:t>
            </a:r>
            <a:r>
              <a:rPr lang="ru-RU" sz="2800" b="1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освіту</a:t>
            </a:r>
            <a:r>
              <a:rPr lang="ru-RU" sz="28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76327720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Прямоугольник 1"/>
          <p:cNvSpPr>
            <a:spLocks noChangeArrowheads="1"/>
          </p:cNvSpPr>
          <p:nvPr/>
        </p:nvSpPr>
        <p:spPr bwMode="auto">
          <a:xfrm>
            <a:off x="2089151" y="558800"/>
            <a:ext cx="56483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Georgia" pitchFamily="18" charset="0"/>
              </a:rPr>
              <a:t>4. Продовжити речення: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088360" y="1341423"/>
            <a:ext cx="8280227" cy="6955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lnSpc>
                <a:spcPct val="140000"/>
              </a:lnSpc>
              <a:buFont typeface="Wingdings" charset="2"/>
              <a:buChar char="v"/>
              <a:defRPr/>
            </a:pPr>
            <a:r>
              <a:rPr lang="ru-RU" sz="2800" b="1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Основний</a:t>
            </a:r>
            <a:r>
              <a:rPr lang="ru-RU" sz="28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 Закон </a:t>
            </a:r>
            <a:r>
              <a:rPr lang="ru-RU" sz="2800" b="1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України</a:t>
            </a:r>
            <a:r>
              <a:rPr lang="ru-RU" sz="28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 – </a:t>
            </a:r>
            <a:r>
              <a:rPr lang="ru-RU" sz="2800" b="1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це</a:t>
            </a:r>
            <a:r>
              <a:rPr lang="ru-RU" sz="28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 ... .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853114" y="2108201"/>
            <a:ext cx="37687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i="1">
                <a:latin typeface="Georgia" pitchFamily="18" charset="0"/>
              </a:rPr>
              <a:t>(Конституція України)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088360" y="2909864"/>
            <a:ext cx="8280227" cy="24550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lnSpc>
                <a:spcPct val="110000"/>
              </a:lnSpc>
              <a:buFont typeface="Wingdings" charset="2"/>
              <a:buChar char="v"/>
              <a:defRPr/>
            </a:pPr>
            <a:r>
              <a:rPr lang="ru-RU" sz="2800" b="1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Повага</a:t>
            </a:r>
            <a:r>
              <a:rPr lang="ru-RU" sz="28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 до </a:t>
            </a:r>
            <a:r>
              <a:rPr lang="ru-RU" sz="2800" b="1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державних</a:t>
            </a:r>
            <a:r>
              <a:rPr lang="ru-RU" sz="28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 </a:t>
            </a:r>
            <a:r>
              <a:rPr lang="ru-RU" sz="2800" b="1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символів</a:t>
            </a:r>
            <a:r>
              <a:rPr lang="ru-RU" sz="28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, </a:t>
            </a:r>
            <a:r>
              <a:rPr lang="ru-RU" sz="2800" b="1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захист</a:t>
            </a:r>
            <a:r>
              <a:rPr lang="ru-RU" sz="28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 </a:t>
            </a:r>
            <a:r>
              <a:rPr lang="ru-RU" sz="2800" b="1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Вітчизни</a:t>
            </a:r>
            <a:r>
              <a:rPr lang="ru-RU" sz="28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, </a:t>
            </a:r>
            <a:r>
              <a:rPr lang="ru-RU" sz="2800" b="1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сплата</a:t>
            </a:r>
            <a:r>
              <a:rPr lang="ru-RU" sz="28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 </a:t>
            </a:r>
            <a:r>
              <a:rPr lang="ru-RU" sz="2800" b="1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податків</a:t>
            </a:r>
            <a:r>
              <a:rPr lang="ru-RU" sz="28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, </a:t>
            </a:r>
            <a:r>
              <a:rPr lang="ru-RU" sz="2800" b="1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повага</a:t>
            </a:r>
            <a:r>
              <a:rPr lang="ru-RU" sz="28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 та </a:t>
            </a:r>
            <a:r>
              <a:rPr lang="ru-RU" sz="2800" b="1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дотримання</a:t>
            </a:r>
            <a:r>
              <a:rPr lang="ru-RU" sz="28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 </a:t>
            </a:r>
            <a:r>
              <a:rPr lang="ru-RU" sz="2800" b="1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Конституції</a:t>
            </a:r>
            <a:r>
              <a:rPr lang="ru-RU" sz="28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 </a:t>
            </a:r>
            <a:r>
              <a:rPr lang="ru-RU" sz="2800" b="1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Украни</a:t>
            </a:r>
            <a:r>
              <a:rPr lang="ru-RU" sz="28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, </a:t>
            </a:r>
            <a:r>
              <a:rPr lang="ru-RU" sz="2800" b="1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бережне</a:t>
            </a:r>
            <a:r>
              <a:rPr lang="ru-RU" sz="28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 </a:t>
            </a:r>
            <a:r>
              <a:rPr lang="ru-RU" sz="2800" b="1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ставлення</a:t>
            </a:r>
            <a:r>
              <a:rPr lang="ru-RU" sz="28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 до </a:t>
            </a:r>
            <a:r>
              <a:rPr lang="ru-RU" sz="2800" b="1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природи</a:t>
            </a:r>
            <a:r>
              <a:rPr lang="ru-RU" sz="28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 – </a:t>
            </a:r>
            <a:r>
              <a:rPr lang="ru-RU" sz="2800" b="1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це</a:t>
            </a:r>
            <a:r>
              <a:rPr lang="ru-RU" sz="28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 ... . 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005513" y="5364163"/>
            <a:ext cx="34083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i="1">
                <a:latin typeface="Georgia" pitchFamily="18" charset="0"/>
              </a:rPr>
              <a:t>(Обов'язки громадян)</a:t>
            </a:r>
          </a:p>
        </p:txBody>
      </p:sp>
    </p:spTree>
    <p:extLst>
      <p:ext uri="{BB962C8B-B14F-4D97-AF65-F5344CB8AC3E}">
        <p14:creationId xmlns:p14="http://schemas.microsoft.com/office/powerpoint/2010/main" val="3168905150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Галочка карандашом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Галочка карандашом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Прямоугольник 1"/>
          <p:cNvSpPr>
            <a:spLocks noChangeArrowheads="1"/>
          </p:cNvSpPr>
          <p:nvPr/>
        </p:nvSpPr>
        <p:spPr bwMode="auto">
          <a:xfrm>
            <a:off x="2089150" y="576264"/>
            <a:ext cx="7132638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Georgia" pitchFamily="18" charset="0"/>
              </a:rPr>
              <a:t>5. Обрати правильну відповідь: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088360" y="1152849"/>
            <a:ext cx="8504577" cy="27597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ru-RU" sz="25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1) </a:t>
            </a:r>
            <a:r>
              <a:rPr lang="ru-RU" sz="2500" b="1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Заява</a:t>
            </a:r>
            <a:r>
              <a:rPr lang="ru-RU" sz="25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, </a:t>
            </a:r>
            <a:r>
              <a:rPr lang="ru-RU" sz="2500" b="1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проголошення</a:t>
            </a:r>
            <a:r>
              <a:rPr lang="ru-RU" sz="25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 </a:t>
            </a:r>
            <a:r>
              <a:rPr lang="ru-RU" sz="2500" b="1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основних</a:t>
            </a:r>
            <a:r>
              <a:rPr lang="ru-RU" sz="25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 </a:t>
            </a:r>
            <a:r>
              <a:rPr lang="ru-RU" sz="2500" b="1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принципів</a:t>
            </a:r>
            <a:r>
              <a:rPr lang="ru-RU" sz="25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 – </a:t>
            </a:r>
            <a:r>
              <a:rPr lang="ru-RU" sz="2500" b="1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це</a:t>
            </a:r>
            <a:r>
              <a:rPr lang="ru-RU" sz="25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:</a:t>
            </a:r>
          </a:p>
          <a:p>
            <a:pPr>
              <a:lnSpc>
                <a:spcPct val="140000"/>
              </a:lnSpc>
              <a:defRPr/>
            </a:pPr>
            <a:r>
              <a:rPr lang="ru-RU" sz="25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           а) закон</a:t>
            </a:r>
          </a:p>
          <a:p>
            <a:pPr>
              <a:lnSpc>
                <a:spcPct val="140000"/>
              </a:lnSpc>
              <a:defRPr/>
            </a:pPr>
            <a:r>
              <a:rPr lang="ru-RU" sz="25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          б) </a:t>
            </a:r>
            <a:r>
              <a:rPr lang="ru-RU" sz="2500" b="1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декларація</a:t>
            </a:r>
            <a:endParaRPr lang="ru-RU" sz="2500" b="1" i="1" dirty="0">
              <a:effectLst>
                <a:glow rad="228600">
                  <a:schemeClr val="bg1">
                    <a:alpha val="85000"/>
                  </a:schemeClr>
                </a:glow>
              </a:effectLst>
              <a:latin typeface="Georgia"/>
              <a:ea typeface="Arial" charset="0"/>
              <a:cs typeface="Georgia"/>
            </a:endParaRPr>
          </a:p>
          <a:p>
            <a:pPr>
              <a:lnSpc>
                <a:spcPct val="140000"/>
              </a:lnSpc>
              <a:defRPr/>
            </a:pPr>
            <a:r>
              <a:rPr lang="ru-RU" sz="25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         в) </a:t>
            </a:r>
            <a:r>
              <a:rPr lang="ru-RU" sz="2500" b="1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конвенція</a:t>
            </a:r>
            <a:endParaRPr lang="ru-RU" sz="2500" b="1" i="1" dirty="0">
              <a:effectLst>
                <a:glow rad="228600">
                  <a:schemeClr val="bg1">
                    <a:alpha val="85000"/>
                  </a:schemeClr>
                </a:glow>
              </a:effectLst>
              <a:latin typeface="Georgia"/>
              <a:ea typeface="Arial" charset="0"/>
              <a:cs typeface="Georgia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88360" y="3912579"/>
            <a:ext cx="8504577" cy="27597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ru-RU" sz="25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2) Угода, </a:t>
            </a:r>
            <a:r>
              <a:rPr lang="ru-RU" sz="2500" b="1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міжнародний</a:t>
            </a:r>
            <a:r>
              <a:rPr lang="ru-RU" sz="25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 </a:t>
            </a:r>
            <a:r>
              <a:rPr lang="ru-RU" sz="2500" b="1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договір</a:t>
            </a:r>
            <a:r>
              <a:rPr lang="ru-RU" sz="25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 </a:t>
            </a:r>
            <a:r>
              <a:rPr lang="ru-RU" sz="2500" b="1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з</a:t>
            </a:r>
            <a:r>
              <a:rPr lang="ru-RU" sz="25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 </a:t>
            </a:r>
            <a:r>
              <a:rPr lang="ru-RU" sz="2500" b="1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певних</a:t>
            </a:r>
            <a:r>
              <a:rPr lang="ru-RU" sz="25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 </a:t>
            </a:r>
            <a:r>
              <a:rPr lang="ru-RU" sz="2500" b="1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питань</a:t>
            </a:r>
            <a:r>
              <a:rPr lang="ru-RU" sz="25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 – </a:t>
            </a:r>
            <a:r>
              <a:rPr lang="ru-RU" sz="2500" b="1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це</a:t>
            </a:r>
            <a:r>
              <a:rPr lang="ru-RU" sz="25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:</a:t>
            </a:r>
          </a:p>
          <a:p>
            <a:pPr>
              <a:lnSpc>
                <a:spcPct val="140000"/>
              </a:lnSpc>
              <a:defRPr/>
            </a:pPr>
            <a:r>
              <a:rPr lang="ru-RU" sz="25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           а) </a:t>
            </a:r>
            <a:r>
              <a:rPr lang="ru-RU" sz="2500" b="1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конвенція</a:t>
            </a:r>
            <a:endParaRPr lang="ru-RU" sz="2500" b="1" i="1" dirty="0">
              <a:effectLst>
                <a:glow rad="228600">
                  <a:schemeClr val="bg1">
                    <a:alpha val="85000"/>
                  </a:schemeClr>
                </a:glow>
              </a:effectLst>
              <a:latin typeface="Georgia"/>
              <a:ea typeface="Arial" charset="0"/>
              <a:cs typeface="Georgia"/>
            </a:endParaRPr>
          </a:p>
          <a:p>
            <a:pPr>
              <a:lnSpc>
                <a:spcPct val="140000"/>
              </a:lnSpc>
              <a:defRPr/>
            </a:pPr>
            <a:r>
              <a:rPr lang="ru-RU" sz="25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          б) закон</a:t>
            </a:r>
          </a:p>
          <a:p>
            <a:pPr>
              <a:lnSpc>
                <a:spcPct val="140000"/>
              </a:lnSpc>
              <a:defRPr/>
            </a:pPr>
            <a:r>
              <a:rPr lang="ru-RU" sz="2500" b="1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         в) </a:t>
            </a:r>
            <a:r>
              <a:rPr lang="ru-RU" sz="2500" b="1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декларація</a:t>
            </a:r>
            <a:endParaRPr lang="ru-RU" sz="2500" b="1" i="1" dirty="0">
              <a:effectLst>
                <a:glow rad="228600">
                  <a:schemeClr val="bg1">
                    <a:alpha val="85000"/>
                  </a:schemeClr>
                </a:glow>
              </a:effectLst>
              <a:latin typeface="Georgia"/>
              <a:ea typeface="Arial" charset="0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808109237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носка-облако 4"/>
          <p:cNvSpPr>
            <a:spLocks noChangeArrowheads="1"/>
          </p:cNvSpPr>
          <p:nvPr/>
        </p:nvSpPr>
        <p:spPr bwMode="auto">
          <a:xfrm>
            <a:off x="2324100" y="420689"/>
            <a:ext cx="7689850" cy="5140325"/>
          </a:xfrm>
          <a:prstGeom prst="cloudCallout">
            <a:avLst>
              <a:gd name="adj1" fmla="val -37926"/>
              <a:gd name="adj2" fmla="val 47519"/>
            </a:avLst>
          </a:prstGeom>
          <a:blipFill dpi="0" rotWithShape="1">
            <a:blip r:embed="rId2">
              <a:alphaModFix amt="54000"/>
            </a:blip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solidFill>
                <a:schemeClr val="lt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54032" y="1779426"/>
            <a:ext cx="7150195" cy="17543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effectLst>
                  <a:glow rad="635000">
                    <a:schemeClr val="bg1">
                      <a:alpha val="80000"/>
                    </a:schemeClr>
                  </a:glow>
                </a:effectLst>
                <a:latin typeface="Georgia"/>
                <a:cs typeface="Georgia"/>
              </a:rPr>
              <a:t>Право –</a:t>
            </a:r>
            <a:r>
              <a:rPr lang="uk-UA" sz="3600" b="1" dirty="0">
                <a:effectLst>
                  <a:glow rad="635000">
                    <a:schemeClr val="bg1">
                      <a:alpha val="80000"/>
                    </a:schemeClr>
                  </a:glow>
                </a:effectLst>
                <a:latin typeface="Georgia"/>
                <a:cs typeface="Georgia"/>
              </a:rPr>
              <a:t> </a:t>
            </a:r>
            <a:endParaRPr lang="ru-RU" sz="3600" dirty="0">
              <a:effectLst>
                <a:glow rad="635000">
                  <a:schemeClr val="bg1">
                    <a:alpha val="80000"/>
                  </a:schemeClr>
                </a:glow>
              </a:effectLst>
              <a:latin typeface="Georgia"/>
              <a:cs typeface="Georgia"/>
            </a:endParaRPr>
          </a:p>
          <a:p>
            <a:pPr algn="ctr">
              <a:defRPr/>
            </a:pPr>
            <a:r>
              <a:rPr lang="ru-RU" sz="3600" dirty="0">
                <a:effectLst>
                  <a:glow rad="635000">
                    <a:schemeClr val="bg1">
                      <a:alpha val="80000"/>
                    </a:schemeClr>
                  </a:glow>
                </a:effectLst>
                <a:latin typeface="Georgia"/>
                <a:cs typeface="Georgia"/>
              </a:rPr>
              <a:t>правила </a:t>
            </a:r>
            <a:r>
              <a:rPr lang="ru-RU" sz="3600" dirty="0" err="1">
                <a:effectLst>
                  <a:glow rad="635000">
                    <a:schemeClr val="bg1">
                      <a:alpha val="80000"/>
                    </a:schemeClr>
                  </a:glow>
                </a:effectLst>
                <a:latin typeface="Georgia"/>
                <a:cs typeface="Georgia"/>
              </a:rPr>
              <a:t>і</a:t>
            </a:r>
            <a:r>
              <a:rPr lang="ru-RU" sz="3600" dirty="0">
                <a:effectLst>
                  <a:glow rad="635000">
                    <a:schemeClr val="bg1">
                      <a:alpha val="80000"/>
                    </a:schemeClr>
                  </a:glow>
                </a:effectLst>
                <a:latin typeface="Georgia"/>
                <a:cs typeface="Georgia"/>
              </a:rPr>
              <a:t> </a:t>
            </a:r>
            <a:r>
              <a:rPr lang="ru-RU" sz="3600" dirty="0" err="1">
                <a:effectLst>
                  <a:glow rad="635000">
                    <a:schemeClr val="bg1">
                      <a:alpha val="80000"/>
                    </a:schemeClr>
                  </a:glow>
                </a:effectLst>
                <a:latin typeface="Georgia"/>
                <a:cs typeface="Georgia"/>
              </a:rPr>
              <a:t>норми</a:t>
            </a:r>
            <a:r>
              <a:rPr lang="ru-RU" sz="3600" dirty="0">
                <a:effectLst>
                  <a:glow rad="635000">
                    <a:schemeClr val="bg1">
                      <a:alpha val="80000"/>
                    </a:schemeClr>
                  </a:glow>
                </a:effectLst>
                <a:latin typeface="Georgia"/>
                <a:cs typeface="Georgia"/>
              </a:rPr>
              <a:t> </a:t>
            </a:r>
            <a:r>
              <a:rPr lang="ru-RU" sz="3600" dirty="0" err="1">
                <a:effectLst>
                  <a:glow rad="635000">
                    <a:schemeClr val="bg1">
                      <a:alpha val="80000"/>
                    </a:schemeClr>
                  </a:glow>
                </a:effectLst>
                <a:latin typeface="Georgia"/>
                <a:cs typeface="Georgia"/>
              </a:rPr>
              <a:t>поведінки</a:t>
            </a:r>
            <a:r>
              <a:rPr lang="ru-RU" sz="3600" dirty="0">
                <a:effectLst>
                  <a:glow rad="635000">
                    <a:schemeClr val="bg1">
                      <a:alpha val="80000"/>
                    </a:schemeClr>
                  </a:glow>
                </a:effectLst>
                <a:latin typeface="Georgia"/>
                <a:cs typeface="Georgia"/>
              </a:rPr>
              <a:t>, </a:t>
            </a:r>
            <a:r>
              <a:rPr lang="ru-RU" sz="3600" dirty="0" err="1">
                <a:effectLst>
                  <a:glow rad="635000">
                    <a:schemeClr val="bg1">
                      <a:alpha val="80000"/>
                    </a:schemeClr>
                  </a:glow>
                </a:effectLst>
                <a:latin typeface="Georgia"/>
                <a:cs typeface="Georgia"/>
              </a:rPr>
              <a:t>встановлені</a:t>
            </a:r>
            <a:r>
              <a:rPr lang="ru-RU" sz="3600" dirty="0">
                <a:effectLst>
                  <a:glow rad="635000">
                    <a:schemeClr val="bg1">
                      <a:alpha val="80000"/>
                    </a:schemeClr>
                  </a:glow>
                </a:effectLst>
                <a:latin typeface="Georgia"/>
                <a:cs typeface="Georgia"/>
              </a:rPr>
              <a:t> державою </a:t>
            </a:r>
          </a:p>
        </p:txBody>
      </p:sp>
    </p:spTree>
    <p:extLst>
      <p:ext uri="{BB962C8B-B14F-4D97-AF65-F5344CB8AC3E}">
        <p14:creationId xmlns:p14="http://schemas.microsoft.com/office/powerpoint/2010/main" val="293693625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Прямоугольник 1"/>
          <p:cNvSpPr>
            <a:spLocks noChangeArrowheads="1"/>
          </p:cNvSpPr>
          <p:nvPr/>
        </p:nvSpPr>
        <p:spPr bwMode="auto">
          <a:xfrm>
            <a:off x="2089150" y="576263"/>
            <a:ext cx="724535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Georgia" pitchFamily="18" charset="0"/>
              </a:rPr>
              <a:t>6. Пригадайте прочитані казки</a:t>
            </a:r>
          </a:p>
          <a:p>
            <a:r>
              <a:rPr lang="ru-RU" sz="2800" b="1">
                <a:latin typeface="Georgia" pitchFamily="18" charset="0"/>
              </a:rPr>
              <a:t>та оповідання, у яких порушувались</a:t>
            </a:r>
          </a:p>
          <a:p>
            <a:r>
              <a:rPr lang="ru-RU" sz="2800" b="1">
                <a:latin typeface="Georgia" pitchFamily="18" charset="0"/>
              </a:rPr>
              <a:t>права дітей   і казкових героїв. </a:t>
            </a:r>
          </a:p>
          <a:p>
            <a:endParaRPr lang="ru-RU" sz="2800" b="1">
              <a:latin typeface="Georgia" pitchFamily="18" charset="0"/>
            </a:endParaRPr>
          </a:p>
          <a:p>
            <a:r>
              <a:rPr lang="ru-RU" sz="2800" b="1">
                <a:latin typeface="Georgia" pitchFamily="18" charset="0"/>
              </a:rPr>
              <a:t>Які саме права були порушені?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76600" y="3298328"/>
            <a:ext cx="8504577" cy="17081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ru-RU" sz="2500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(</a:t>
            </a:r>
            <a:r>
              <a:rPr lang="ru-RU" sz="2500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Наприклад</a:t>
            </a:r>
            <a:r>
              <a:rPr lang="ru-RU" sz="2500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, “</a:t>
            </a:r>
            <a:r>
              <a:rPr lang="ru-RU" sz="2500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Попелюшка</a:t>
            </a:r>
            <a:r>
              <a:rPr lang="ru-RU" sz="2500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”, “</a:t>
            </a:r>
            <a:r>
              <a:rPr lang="ru-RU" sz="2500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Пригоди</a:t>
            </a:r>
            <a:r>
              <a:rPr lang="ru-RU" sz="2500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 </a:t>
            </a:r>
            <a:r>
              <a:rPr lang="ru-RU" sz="2500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Буратіно</a:t>
            </a:r>
            <a:r>
              <a:rPr lang="ru-RU" sz="2500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”, “</a:t>
            </a:r>
            <a:r>
              <a:rPr lang="ru-RU" sz="2500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Червона</a:t>
            </a:r>
            <a:r>
              <a:rPr lang="ru-RU" sz="2500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 шапочка”, “</a:t>
            </a:r>
            <a:r>
              <a:rPr lang="ru-RU" sz="2500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Снігова</a:t>
            </a:r>
            <a:r>
              <a:rPr lang="ru-RU" sz="2500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 королева”, книги про “</a:t>
            </a:r>
            <a:r>
              <a:rPr lang="ru-RU" sz="2500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Гарі</a:t>
            </a:r>
            <a:r>
              <a:rPr lang="ru-RU" sz="2500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 </a:t>
            </a:r>
            <a:r>
              <a:rPr lang="ru-RU" sz="2500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Потера</a:t>
            </a:r>
            <a:r>
              <a:rPr lang="ru-RU" sz="2500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” </a:t>
            </a:r>
            <a:r>
              <a:rPr lang="ru-RU" sz="2500" i="1" dirty="0" err="1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тощо</a:t>
            </a:r>
            <a:r>
              <a:rPr lang="ru-RU" sz="2500" i="1" dirty="0">
                <a:effectLst>
                  <a:glow rad="228600">
                    <a:schemeClr val="bg1">
                      <a:alpha val="85000"/>
                    </a:schemeClr>
                  </a:glow>
                </a:effectLst>
                <a:latin typeface="Georgia"/>
                <a:ea typeface="Arial" charset="0"/>
                <a:cs typeface="Georgia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297112097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3750" y="5013325"/>
            <a:ext cx="8229600" cy="11430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uk-UA" sz="6600" b="1" dirty="0">
                <a:solidFill>
                  <a:srgbClr val="002060"/>
                </a:solidFill>
              </a:rPr>
              <a:t>Дякую за співпрацю!</a:t>
            </a:r>
            <a:endParaRPr lang="ru-RU" sz="6600" b="1" dirty="0">
              <a:solidFill>
                <a:srgbClr val="002060"/>
              </a:solidFill>
            </a:endParaRPr>
          </a:p>
        </p:txBody>
      </p:sp>
      <p:pic>
        <p:nvPicPr>
          <p:cNvPr id="38915" name="Picture 3" descr="D:\Documents\школа\картинки\smotr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1450" y="692151"/>
            <a:ext cx="6624638" cy="394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53937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ерфолента 8"/>
          <p:cNvSpPr>
            <a:spLocks noChangeArrowheads="1"/>
          </p:cNvSpPr>
          <p:nvPr/>
        </p:nvSpPr>
        <p:spPr bwMode="auto">
          <a:xfrm>
            <a:off x="1903413" y="3049589"/>
            <a:ext cx="8570912" cy="3621087"/>
          </a:xfrm>
          <a:prstGeom prst="flowChartPunchedTape">
            <a:avLst/>
          </a:prstGeom>
          <a:blipFill dpi="0" rotWithShape="1">
            <a:blip r:embed="rId2">
              <a:alphaModFix amt="49000"/>
            </a:blip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67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solidFill>
                <a:schemeClr val="lt1"/>
              </a:solidFill>
            </a:endParaRPr>
          </a:p>
        </p:txBody>
      </p:sp>
      <p:sp>
        <p:nvSpPr>
          <p:cNvPr id="8" name="Перфолента 7"/>
          <p:cNvSpPr>
            <a:spLocks noChangeArrowheads="1"/>
          </p:cNvSpPr>
          <p:nvPr/>
        </p:nvSpPr>
        <p:spPr bwMode="auto">
          <a:xfrm>
            <a:off x="1784351" y="130176"/>
            <a:ext cx="8569325" cy="3330575"/>
          </a:xfrm>
          <a:prstGeom prst="flowChartPunchedTape">
            <a:avLst/>
          </a:prstGeom>
          <a:blipFill dpi="0" rotWithShape="1">
            <a:blip r:embed="rId2">
              <a:alphaModFix amt="49000"/>
            </a:blip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67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solidFill>
                <a:schemeClr val="lt1"/>
              </a:solidFill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784351" y="722314"/>
            <a:ext cx="8689975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200" b="1" dirty="0">
                <a:latin typeface="Georgia" pitchFamily="18" charset="0"/>
                <a:cs typeface="Arial" pitchFamily="34" charset="0"/>
              </a:rPr>
              <a:t>Права людини і громадянина</a:t>
            </a:r>
            <a:r>
              <a:rPr lang="uk-UA" sz="3200" dirty="0">
                <a:latin typeface="Georgia" pitchFamily="18" charset="0"/>
                <a:cs typeface="Arial" pitchFamily="34" charset="0"/>
              </a:rPr>
              <a:t> </a:t>
            </a:r>
            <a:r>
              <a:rPr lang="uk-UA" sz="2800" dirty="0">
                <a:latin typeface="Georgia" pitchFamily="18" charset="0"/>
                <a:cs typeface="Arial" pitchFamily="34" charset="0"/>
              </a:rPr>
              <a:t>–</a:t>
            </a:r>
          </a:p>
          <a:p>
            <a:pPr algn="ctr">
              <a:lnSpc>
                <a:spcPct val="120000"/>
              </a:lnSpc>
              <a:defRPr/>
            </a:pPr>
            <a:r>
              <a:rPr lang="uk-UA" sz="2700" dirty="0">
                <a:latin typeface="Georgia" pitchFamily="18" charset="0"/>
                <a:cs typeface="Arial" pitchFamily="34" charset="0"/>
              </a:rPr>
              <a:t>це забезпечені державою можливості </a:t>
            </a:r>
          </a:p>
          <a:p>
            <a:pPr algn="ctr">
              <a:lnSpc>
                <a:spcPct val="120000"/>
              </a:lnSpc>
              <a:defRPr/>
            </a:pPr>
            <a:r>
              <a:rPr lang="uk-UA" sz="2700" dirty="0">
                <a:latin typeface="Georgia" pitchFamily="18" charset="0"/>
                <a:cs typeface="Arial" pitchFamily="34" charset="0"/>
              </a:rPr>
              <a:t>користуватися соціальними благами </a:t>
            </a:r>
            <a:r>
              <a:rPr lang="ru-RU" sz="2700" dirty="0">
                <a:latin typeface="Georgia" pitchFamily="18" charset="0"/>
                <a:cs typeface="Arial" pitchFamily="34" charset="0"/>
              </a:rPr>
              <a:t>та</a:t>
            </a:r>
            <a:r>
              <a:rPr lang="uk-UA" sz="2700" dirty="0">
                <a:latin typeface="Georgia" pitchFamily="18" charset="0"/>
                <a:cs typeface="Arial" pitchFamily="34" charset="0"/>
              </a:rPr>
              <a:t> цінностями </a:t>
            </a:r>
          </a:p>
          <a:p>
            <a:pPr algn="ctr">
              <a:lnSpc>
                <a:spcPct val="120000"/>
              </a:lnSpc>
              <a:defRPr/>
            </a:pPr>
            <a:r>
              <a:rPr lang="uk-UA" sz="2700" dirty="0">
                <a:latin typeface="Georgia" pitchFamily="18" charset="0"/>
                <a:cs typeface="Arial" pitchFamily="34" charset="0"/>
              </a:rPr>
              <a:t>у встановлених законом межах.</a:t>
            </a:r>
            <a:endParaRPr lang="ru-RU" sz="2700" dirty="0">
              <a:latin typeface="Georgia" pitchFamily="18" charset="0"/>
              <a:cs typeface="Arial" pitchFamily="34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903413" y="3765550"/>
            <a:ext cx="8526462" cy="216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sz="3200" b="1" dirty="0" err="1">
                <a:latin typeface="Georgia" pitchFamily="18" charset="0"/>
                <a:cs typeface="Arial" pitchFamily="34" charset="0"/>
              </a:rPr>
              <a:t>Обов</a:t>
            </a:r>
            <a:r>
              <a:rPr lang="ru-RU" altLang="ru-RU" sz="3200" b="1" dirty="0" err="1">
                <a:latin typeface="Georgia" pitchFamily="18" charset="0"/>
                <a:cs typeface="Arial" pitchFamily="34" charset="0"/>
              </a:rPr>
              <a:t>’</a:t>
            </a:r>
            <a:r>
              <a:rPr lang="ru-RU" sz="3200" b="1" dirty="0" err="1">
                <a:latin typeface="Georgia" pitchFamily="18" charset="0"/>
                <a:cs typeface="Arial" pitchFamily="34" charset="0"/>
              </a:rPr>
              <a:t>язок</a:t>
            </a:r>
            <a:r>
              <a:rPr lang="ru-RU" sz="3200" b="1" dirty="0">
                <a:latin typeface="Georgia" pitchFamily="18" charset="0"/>
                <a:cs typeface="Arial" pitchFamily="34" charset="0"/>
              </a:rPr>
              <a:t> – </a:t>
            </a:r>
            <a:r>
              <a:rPr lang="ru-RU" sz="2700" dirty="0">
                <a:latin typeface="Georgia" pitchFamily="18" charset="0"/>
                <a:cs typeface="Arial" pitchFamily="34" charset="0"/>
              </a:rPr>
              <a:t>норма </a:t>
            </a:r>
            <a:r>
              <a:rPr lang="ru-RU" sz="2700" dirty="0" err="1">
                <a:latin typeface="Georgia" pitchFamily="18" charset="0"/>
                <a:cs typeface="Arial" pitchFamily="34" charset="0"/>
              </a:rPr>
              <a:t>поведінки</a:t>
            </a:r>
            <a:r>
              <a:rPr lang="ru-RU" sz="2700" dirty="0">
                <a:latin typeface="Georgia" pitchFamily="18" charset="0"/>
                <a:cs typeface="Arial" pitchFamily="34" charset="0"/>
              </a:rPr>
              <a:t>, </a:t>
            </a:r>
            <a:r>
              <a:rPr lang="ru-RU" sz="2700" dirty="0" err="1">
                <a:latin typeface="Georgia" pitchFamily="18" charset="0"/>
                <a:cs typeface="Arial" pitchFamily="34" charset="0"/>
              </a:rPr>
              <a:t>вимога</a:t>
            </a:r>
            <a:r>
              <a:rPr lang="ru-RU" sz="2700" dirty="0">
                <a:latin typeface="Georgia" pitchFamily="18" charset="0"/>
                <a:cs typeface="Arial" pitchFamily="34" charset="0"/>
              </a:rPr>
              <a:t>,</a:t>
            </a:r>
          </a:p>
          <a:p>
            <a:pPr algn="ctr">
              <a:lnSpc>
                <a:spcPct val="120000"/>
              </a:lnSpc>
              <a:defRPr/>
            </a:pPr>
            <a:r>
              <a:rPr lang="ru-RU" sz="2700" dirty="0" err="1">
                <a:latin typeface="Georgia" pitchFamily="18" charset="0"/>
                <a:cs typeface="Arial" pitchFamily="34" charset="0"/>
              </a:rPr>
              <a:t>якої</a:t>
            </a:r>
            <a:r>
              <a:rPr lang="ru-RU" sz="2700" dirty="0">
                <a:latin typeface="Georgia" pitchFamily="18" charset="0"/>
                <a:cs typeface="Arial" pitchFamily="34" charset="0"/>
              </a:rPr>
              <a:t> </a:t>
            </a:r>
            <a:r>
              <a:rPr lang="ru-RU" sz="2700" dirty="0" err="1">
                <a:latin typeface="Georgia" pitchFamily="18" charset="0"/>
                <a:cs typeface="Arial" pitchFamily="34" charset="0"/>
              </a:rPr>
              <a:t>необхідно</a:t>
            </a:r>
            <a:r>
              <a:rPr lang="ru-RU" sz="2700" dirty="0">
                <a:latin typeface="Georgia" pitchFamily="18" charset="0"/>
                <a:cs typeface="Arial" pitchFamily="34" charset="0"/>
              </a:rPr>
              <a:t> </a:t>
            </a:r>
            <a:r>
              <a:rPr lang="ru-RU" sz="2700" dirty="0" err="1">
                <a:latin typeface="Georgia" pitchFamily="18" charset="0"/>
                <a:cs typeface="Arial" pitchFamily="34" charset="0"/>
              </a:rPr>
              <a:t>дотримуватись</a:t>
            </a:r>
            <a:r>
              <a:rPr lang="ru-RU" sz="2700" dirty="0">
                <a:latin typeface="Georgia" pitchFamily="18" charset="0"/>
                <a:cs typeface="Arial" pitchFamily="34" charset="0"/>
              </a:rPr>
              <a:t> та </a:t>
            </a:r>
            <a:r>
              <a:rPr lang="ru-RU" sz="2700" dirty="0" err="1">
                <a:latin typeface="Georgia" pitchFamily="18" charset="0"/>
                <a:cs typeface="Arial" pitchFamily="34" charset="0"/>
              </a:rPr>
              <a:t>виконувати</a:t>
            </a:r>
            <a:r>
              <a:rPr lang="ru-RU" sz="2700" dirty="0">
                <a:latin typeface="Georgia" pitchFamily="18" charset="0"/>
                <a:cs typeface="Arial" pitchFamily="34" charset="0"/>
              </a:rPr>
              <a:t> </a:t>
            </a:r>
            <a:r>
              <a:rPr lang="ru-RU" sz="2700" dirty="0" err="1">
                <a:latin typeface="Georgia" pitchFamily="18" charset="0"/>
                <a:cs typeface="Arial" pitchFamily="34" charset="0"/>
              </a:rPr>
              <a:t>відповідно</a:t>
            </a:r>
            <a:r>
              <a:rPr lang="ru-RU" sz="2700" dirty="0">
                <a:latin typeface="Georgia" pitchFamily="18" charset="0"/>
                <a:cs typeface="Arial" pitchFamily="34" charset="0"/>
              </a:rPr>
              <a:t> до </a:t>
            </a:r>
            <a:r>
              <a:rPr lang="ru-RU" sz="2700" dirty="0" err="1">
                <a:latin typeface="Georgia" pitchFamily="18" charset="0"/>
                <a:cs typeface="Arial" pitchFamily="34" charset="0"/>
              </a:rPr>
              <a:t>суспільних</a:t>
            </a:r>
            <a:r>
              <a:rPr lang="ru-RU" sz="2700" dirty="0">
                <a:latin typeface="Georgia" pitchFamily="18" charset="0"/>
                <a:cs typeface="Arial" pitchFamily="34" charset="0"/>
              </a:rPr>
              <a:t> </a:t>
            </a:r>
            <a:r>
              <a:rPr lang="ru-RU" sz="2700" dirty="0" err="1">
                <a:latin typeface="Georgia" pitchFamily="18" charset="0"/>
                <a:cs typeface="Arial" pitchFamily="34" charset="0"/>
              </a:rPr>
              <a:t>вимог</a:t>
            </a:r>
            <a:endParaRPr lang="ru-RU" sz="2700" dirty="0">
              <a:latin typeface="Georgia" pitchFamily="18" charset="0"/>
              <a:cs typeface="Arial" pitchFamily="34" charset="0"/>
            </a:endParaRPr>
          </a:p>
          <a:p>
            <a:pPr algn="ctr">
              <a:lnSpc>
                <a:spcPct val="120000"/>
              </a:lnSpc>
              <a:defRPr/>
            </a:pPr>
            <a:r>
              <a:rPr lang="ru-RU" sz="2700" dirty="0" err="1">
                <a:latin typeface="Georgia" pitchFamily="18" charset="0"/>
                <a:cs typeface="Arial" pitchFamily="34" charset="0"/>
              </a:rPr>
              <a:t>або</a:t>
            </a:r>
            <a:r>
              <a:rPr lang="ru-RU" sz="2700" dirty="0">
                <a:latin typeface="Georgia" pitchFamily="18" charset="0"/>
                <a:cs typeface="Arial" pitchFamily="34" charset="0"/>
              </a:rPr>
              <a:t> </a:t>
            </a:r>
            <a:r>
              <a:rPr lang="ru-RU" sz="2700" dirty="0" err="1">
                <a:latin typeface="Georgia" pitchFamily="18" charset="0"/>
                <a:cs typeface="Arial" pitchFamily="34" charset="0"/>
              </a:rPr>
              <a:t>внутрішніх</a:t>
            </a:r>
            <a:r>
              <a:rPr lang="ru-RU" sz="2700" dirty="0">
                <a:latin typeface="Georgia" pitchFamily="18" charset="0"/>
                <a:cs typeface="Arial" pitchFamily="34" charset="0"/>
              </a:rPr>
              <a:t> </a:t>
            </a:r>
            <a:r>
              <a:rPr lang="ru-RU" sz="2700" dirty="0" err="1">
                <a:latin typeface="Georgia" pitchFamily="18" charset="0"/>
                <a:cs typeface="Arial" pitchFamily="34" charset="0"/>
              </a:rPr>
              <a:t>переконань</a:t>
            </a:r>
            <a:r>
              <a:rPr lang="ru-RU" sz="2700" dirty="0">
                <a:latin typeface="Georgia" pitchFamily="18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7106858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3552" y="0"/>
            <a:ext cx="8229600" cy="1916832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uk-UA" sz="4000" u="sng" dirty="0">
                <a:solidFill>
                  <a:srgbClr val="002060"/>
                </a:solidFill>
              </a:rPr>
              <a:t>Завдання</a:t>
            </a:r>
            <a:r>
              <a:rPr lang="uk-UA" sz="8800" u="sng" dirty="0">
                <a:solidFill>
                  <a:srgbClr val="002060"/>
                </a:solidFill>
              </a:rPr>
              <a:t>  </a:t>
            </a:r>
            <a:br>
              <a:rPr lang="uk-UA" sz="8800" u="sng" dirty="0">
                <a:solidFill>
                  <a:srgbClr val="002060"/>
                </a:solidFill>
              </a:rPr>
            </a:br>
            <a:r>
              <a:rPr lang="uk-UA" sz="6000" u="sng" dirty="0">
                <a:solidFill>
                  <a:srgbClr val="002060"/>
                </a:solidFill>
              </a:rPr>
              <a:t>«З’єднай стрілочками»</a:t>
            </a:r>
            <a:r>
              <a:rPr lang="uk-UA" sz="6000" dirty="0">
                <a:solidFill>
                  <a:srgbClr val="002060"/>
                </a:solidFill>
              </a:rPr>
              <a:t> </a:t>
            </a:r>
            <a:endParaRPr lang="ru-RU" sz="6000" dirty="0">
              <a:solidFill>
                <a:srgbClr val="002060"/>
              </a:solidFill>
            </a:endParaRPr>
          </a:p>
        </p:txBody>
      </p:sp>
      <p:pic>
        <p:nvPicPr>
          <p:cNvPr id="19459" name="Picture 2" descr="D:\Documents\школа\картинки\port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8076" y="3068639"/>
            <a:ext cx="5184775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80053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Documents and Settings\Admin\Local Settings\Temporary Internet Files\Content.Word\DSCN366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51984" y="332656"/>
            <a:ext cx="3744416" cy="49685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5058" name="Picture 2" descr="C:\Documents and Settings\Admin\Рабочий стол\урок\1270711261_unicef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95601" y="188640"/>
            <a:ext cx="2400267" cy="201622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5059" name="Picture 3" descr="C:\Documents and Settings\Admin\Рабочий стол\урок\deklaraciy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47528" y="2348880"/>
            <a:ext cx="3744416" cy="42484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5060" name="Picture 4" descr="C:\Documents and Settings\Admin\Рабочий стол\урок\права фото з презентацый\Копия DSCN370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64650" y="5157788"/>
            <a:ext cx="1085850" cy="1511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79729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1301</Words>
  <Application>Microsoft Office PowerPoint</Application>
  <PresentationFormat>Широкоэкранный</PresentationFormat>
  <Paragraphs>258</Paragraphs>
  <Slides>61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61</vt:i4>
      </vt:variant>
    </vt:vector>
  </HeadingPairs>
  <TitlesOfParts>
    <vt:vector size="72" baseType="lpstr">
      <vt:lpstr>MS Mincho</vt:lpstr>
      <vt:lpstr>Arial</vt:lpstr>
      <vt:lpstr>Arno Pro Caption</vt:lpstr>
      <vt:lpstr>Calibri</vt:lpstr>
      <vt:lpstr>Calibri Light</vt:lpstr>
      <vt:lpstr>Cambria</vt:lpstr>
      <vt:lpstr>Georgia</vt:lpstr>
      <vt:lpstr>Times New Roman</vt:lpstr>
      <vt:lpstr>Wingdings</vt:lpstr>
      <vt:lpstr>Wingdings 2</vt:lpstr>
      <vt:lpstr>Тема Office</vt:lpstr>
      <vt:lpstr>Презентация PowerPoint</vt:lpstr>
      <vt:lpstr>Презентация PowerPoint</vt:lpstr>
      <vt:lpstr>Україна - Вільна, миролюбна,  працьовита і незалежна  держава</vt:lpstr>
      <vt:lpstr>Презентация PowerPoint</vt:lpstr>
      <vt:lpstr>Презентация PowerPoint</vt:lpstr>
      <vt:lpstr>Презентация PowerPoint</vt:lpstr>
      <vt:lpstr>Презентация PowerPoint</vt:lpstr>
      <vt:lpstr>Завдання   «З’єднай стрілочками»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Завдання   «Кожному символу –  свій підпис»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ГРА   ПОЛЕ  ЧУДЕС   </vt:lpstr>
      <vt:lpstr>Презентация PowerPoint</vt:lpstr>
      <vt:lpstr>Яке право хотів надати своєму  синові тато Карло?</vt:lpstr>
      <vt:lpstr>Презентация PowerPoint</vt:lpstr>
      <vt:lpstr>Яке право порушувала мачуха по відношенню до Попелюшки?</vt:lpstr>
      <vt:lpstr>Презентация PowerPoint</vt:lpstr>
      <vt:lpstr>Презентация PowerPoint</vt:lpstr>
      <vt:lpstr>Презентация PowerPoint</vt:lpstr>
      <vt:lpstr>Хто у казці учинив найнебезпечніший злочин, порушивши права дитини?</vt:lpstr>
      <vt:lpstr>Презентация PowerPoint</vt:lpstr>
      <vt:lpstr>Яке право порушив  Іван-царевич у казці?</vt:lpstr>
      <vt:lpstr>Презентация PowerPoint</vt:lpstr>
      <vt:lpstr>Що зробили в цих казках з головними героями, порушивши права дитини?</vt:lpstr>
      <vt:lpstr>ГРА   Так чи ні?   </vt:lpstr>
      <vt:lpstr>Домашнє завдання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Дякую за співпрацю!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Виолетта</dc:creator>
  <cp:lastModifiedBy>Виолетта</cp:lastModifiedBy>
  <cp:revision>3</cp:revision>
  <dcterms:created xsi:type="dcterms:W3CDTF">2017-09-22T18:11:17Z</dcterms:created>
  <dcterms:modified xsi:type="dcterms:W3CDTF">2017-09-22T18:34:51Z</dcterms:modified>
</cp:coreProperties>
</file>