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84" r:id="rId2"/>
    <p:sldId id="256" r:id="rId3"/>
    <p:sldId id="257" r:id="rId4"/>
    <p:sldId id="258" r:id="rId5"/>
    <p:sldId id="285" r:id="rId6"/>
    <p:sldId id="311" r:id="rId7"/>
    <p:sldId id="298" r:id="rId8"/>
    <p:sldId id="287" r:id="rId9"/>
    <p:sldId id="288" r:id="rId10"/>
    <p:sldId id="261" r:id="rId11"/>
    <p:sldId id="307" r:id="rId12"/>
    <p:sldId id="309" r:id="rId13"/>
    <p:sldId id="310" r:id="rId14"/>
    <p:sldId id="308" r:id="rId15"/>
    <p:sldId id="262" r:id="rId16"/>
    <p:sldId id="286" r:id="rId17"/>
    <p:sldId id="289" r:id="rId18"/>
    <p:sldId id="305" r:id="rId19"/>
    <p:sldId id="292" r:id="rId20"/>
    <p:sldId id="293" r:id="rId21"/>
    <p:sldId id="303" r:id="rId22"/>
    <p:sldId id="306" r:id="rId23"/>
    <p:sldId id="302" r:id="rId24"/>
    <p:sldId id="290" r:id="rId25"/>
    <p:sldId id="301" r:id="rId26"/>
    <p:sldId id="312" r:id="rId27"/>
    <p:sldId id="281" r:id="rId28"/>
    <p:sldId id="283" r:id="rId29"/>
    <p:sldId id="30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150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5F88F1-A7F2-4B18-A7EB-BAC9917AF7AF}" type="datetimeFigureOut">
              <a:rPr lang="uk-UA" smtClean="0"/>
              <a:pPr/>
              <a:t>12.10.2017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AF1402-7A34-4429-8FCD-689D808D6291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75857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AF1402-7A34-4429-8FCD-689D808D6291}" type="slidenum">
              <a:rPr lang="uk-UA" smtClean="0"/>
              <a:pPr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65597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33645-8809-4761-AB23-C6198F50D849}" type="datetimeFigureOut">
              <a:rPr lang="ru-RU" smtClean="0"/>
              <a:pPr/>
              <a:t>12.10.2017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0DDBD-0435-4095-AA19-6AB19E0BFF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906120"/>
      </p:ext>
    </p:extLst>
  </p:cSld>
  <p:clrMapOvr>
    <a:masterClrMapping/>
  </p:clrMapOvr>
  <p:transition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33645-8809-4761-AB23-C6198F50D849}" type="datetimeFigureOut">
              <a:rPr lang="ru-RU" smtClean="0"/>
              <a:pPr/>
              <a:t>12.10.2017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0DDBD-0435-4095-AA19-6AB19E0BFF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926121"/>
      </p:ext>
    </p:extLst>
  </p:cSld>
  <p:clrMapOvr>
    <a:masterClrMapping/>
  </p:clrMapOvr>
  <p:transition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33645-8809-4761-AB23-C6198F50D849}" type="datetimeFigureOut">
              <a:rPr lang="ru-RU" smtClean="0"/>
              <a:pPr/>
              <a:t>12.10.2017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0DDBD-0435-4095-AA19-6AB19E0BFF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553274"/>
      </p:ext>
    </p:extLst>
  </p:cSld>
  <p:clrMapOvr>
    <a:masterClrMapping/>
  </p:clrMapOvr>
  <p:transition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33645-8809-4761-AB23-C6198F50D849}" type="datetimeFigureOut">
              <a:rPr lang="ru-RU" smtClean="0"/>
              <a:pPr/>
              <a:t>12.10.2017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0DDBD-0435-4095-AA19-6AB19E0BFF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154804"/>
      </p:ext>
    </p:extLst>
  </p:cSld>
  <p:clrMapOvr>
    <a:masterClrMapping/>
  </p:clrMapOvr>
  <p:transition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33645-8809-4761-AB23-C6198F50D849}" type="datetimeFigureOut">
              <a:rPr lang="ru-RU" smtClean="0"/>
              <a:pPr/>
              <a:t>12.10.2017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0DDBD-0435-4095-AA19-6AB19E0BFF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77742"/>
      </p:ext>
    </p:extLst>
  </p:cSld>
  <p:clrMapOvr>
    <a:masterClrMapping/>
  </p:clrMapOvr>
  <p:transition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33645-8809-4761-AB23-C6198F50D849}" type="datetimeFigureOut">
              <a:rPr lang="ru-RU" smtClean="0"/>
              <a:pPr/>
              <a:t>12.10.2017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0DDBD-0435-4095-AA19-6AB19E0BFF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04273"/>
      </p:ext>
    </p:extLst>
  </p:cSld>
  <p:clrMapOvr>
    <a:masterClrMapping/>
  </p:clrMapOvr>
  <p:transition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33645-8809-4761-AB23-C6198F50D849}" type="datetimeFigureOut">
              <a:rPr lang="ru-RU" smtClean="0"/>
              <a:pPr/>
              <a:t>12.10.2017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0DDBD-0435-4095-AA19-6AB19E0BFF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623416"/>
      </p:ext>
    </p:extLst>
  </p:cSld>
  <p:clrMapOvr>
    <a:masterClrMapping/>
  </p:clrMapOvr>
  <p:transition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33645-8809-4761-AB23-C6198F50D849}" type="datetimeFigureOut">
              <a:rPr lang="ru-RU" smtClean="0"/>
              <a:pPr/>
              <a:t>12.10.2017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0DDBD-0435-4095-AA19-6AB19E0BFF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973278"/>
      </p:ext>
    </p:extLst>
  </p:cSld>
  <p:clrMapOvr>
    <a:masterClrMapping/>
  </p:clrMapOvr>
  <p:transition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33645-8809-4761-AB23-C6198F50D849}" type="datetimeFigureOut">
              <a:rPr lang="ru-RU" smtClean="0"/>
              <a:pPr/>
              <a:t>12.10.2017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0DDBD-0435-4095-AA19-6AB19E0BFF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405827"/>
      </p:ext>
    </p:extLst>
  </p:cSld>
  <p:clrMapOvr>
    <a:masterClrMapping/>
  </p:clrMapOvr>
  <p:transition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33645-8809-4761-AB23-C6198F50D849}" type="datetimeFigureOut">
              <a:rPr lang="ru-RU" smtClean="0"/>
              <a:pPr/>
              <a:t>12.10.2017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0DDBD-0435-4095-AA19-6AB19E0BFF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888933"/>
      </p:ext>
    </p:extLst>
  </p:cSld>
  <p:clrMapOvr>
    <a:masterClrMapping/>
  </p:clrMapOvr>
  <p:transition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33645-8809-4761-AB23-C6198F50D849}" type="datetimeFigureOut">
              <a:rPr lang="ru-RU" smtClean="0"/>
              <a:pPr/>
              <a:t>12.10.2017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0DDBD-0435-4095-AA19-6AB19E0BFF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25315"/>
      </p:ext>
    </p:extLst>
  </p:cSld>
  <p:clrMapOvr>
    <a:masterClrMapping/>
  </p:clrMapOvr>
  <p:transition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33645-8809-4761-AB23-C6198F50D849}" type="datetimeFigureOut">
              <a:rPr lang="ru-RU" smtClean="0"/>
              <a:pPr/>
              <a:t>12.10.2017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0DDBD-0435-4095-AA19-6AB19E0BFF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019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Bar dir="vert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91;&#1088;&#1086;&#1082;%20&#1085;&#1072;%20&#1091;&#1095;&#1080;&#1090;&#1077;&#1083;&#1100;%20&#1088;&#1086;&#1082;&#1091;%202016\&#1092;&#1110;&#1079;&#1093;&#1074;&#1080;&#1083;&#1080;&#1085;&#1082;&#1072;.wav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91;&#1088;&#1086;&#1082;%20&#1085;&#1072;%20&#1091;&#1095;&#1080;&#1090;&#1077;&#1083;&#1100;%20&#1088;&#1086;&#1082;&#1091;%202016\Project%201.avi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28916" y="-868725"/>
            <a:ext cx="6001964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7200" b="1" dirty="0" smtClean="0">
              <a:solidFill>
                <a:schemeClr val="accent6">
                  <a:lumMod val="50000"/>
                </a:schemeClr>
              </a:solidFill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7200" b="1" dirty="0" smtClean="0">
              <a:solidFill>
                <a:srgbClr val="C00000"/>
              </a:solidFill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7200" b="1" dirty="0" smtClean="0">
                <a:solidFill>
                  <a:srgbClr val="C0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У</a:t>
            </a:r>
            <a:r>
              <a:rPr kumimoji="0" lang="uk-UA" sz="7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рок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7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української мови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7200" b="1" dirty="0" smtClean="0">
                <a:solidFill>
                  <a:srgbClr val="C0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у 4 класі</a:t>
            </a:r>
            <a:r>
              <a:rPr kumimoji="0" lang="uk-UA" sz="7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6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050472" y="365127"/>
            <a:ext cx="6464877" cy="951056"/>
          </a:xfrm>
        </p:spPr>
        <p:txBody>
          <a:bodyPr>
            <a:normAutofit/>
          </a:bodyPr>
          <a:lstStyle/>
          <a:p>
            <a:pPr algn="ctr"/>
            <a:r>
              <a:rPr lang="uk-UA" sz="5400" b="1" i="1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</a:t>
            </a:r>
            <a:r>
              <a:rPr lang="uk-UA" sz="54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рочитай анаграму</a:t>
            </a:r>
            <a:endParaRPr lang="uk-UA" sz="5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078181" y="1149927"/>
            <a:ext cx="6464877" cy="458369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                        </a:t>
            </a:r>
            <a:r>
              <a:rPr lang="uk-UA" sz="4800" b="1" dirty="0" smtClean="0">
                <a:solidFill>
                  <a:srgbClr val="0070C0"/>
                </a:solidFill>
              </a:rPr>
              <a:t>ШРУИНК</a:t>
            </a:r>
          </a:p>
          <a:p>
            <a:pPr marL="0" indent="0">
              <a:buNone/>
            </a:pPr>
            <a:r>
              <a:rPr lang="uk-UA" sz="4800" b="1" dirty="0">
                <a:solidFill>
                  <a:srgbClr val="0070C0"/>
                </a:solidFill>
              </a:rPr>
              <a:t> </a:t>
            </a:r>
            <a:r>
              <a:rPr lang="uk-UA" sz="4800" b="1" dirty="0" smtClean="0">
                <a:solidFill>
                  <a:srgbClr val="0070C0"/>
                </a:solidFill>
              </a:rPr>
              <a:t>          </a:t>
            </a:r>
            <a:r>
              <a:rPr lang="uk-UA" sz="4800" b="1" dirty="0" smtClean="0">
                <a:solidFill>
                  <a:srgbClr val="CC00CC"/>
                </a:solidFill>
              </a:rPr>
              <a:t>РУШНИК</a:t>
            </a:r>
            <a:endParaRPr lang="uk-UA" sz="1600" b="1" dirty="0" smtClean="0">
              <a:solidFill>
                <a:srgbClr val="CC00CC"/>
              </a:solidFill>
            </a:endParaRPr>
          </a:p>
          <a:p>
            <a:pPr marL="0" indent="0">
              <a:buNone/>
            </a:pPr>
            <a:r>
              <a:rPr lang="uk-UA" sz="2800" b="1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Хата без рушників, що родина без дітей.</a:t>
            </a:r>
            <a:endParaRPr lang="uk-UA" sz="2800" b="1" dirty="0">
              <a:solidFill>
                <a:srgbClr val="7030A0"/>
              </a:solidFill>
              <a:latin typeface="Arial Narrow" panose="020B060602020203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013" y="3406877"/>
            <a:ext cx="5619135" cy="31856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7159890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3790" y="365126"/>
            <a:ext cx="6671560" cy="1325563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>
                <a:solidFill>
                  <a:srgbClr val="C00000"/>
                </a:solidFill>
              </a:rPr>
              <a:t> </a:t>
            </a:r>
            <a:endParaRPr lang="uk-UA" sz="3200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530" y="1744760"/>
            <a:ext cx="6772211" cy="48002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03751" y="359765"/>
            <a:ext cx="64457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ea typeface="+mj-ea"/>
                <a:cs typeface="+mj-cs"/>
              </a:rPr>
              <a:t>Коли в </a:t>
            </a:r>
            <a:r>
              <a:rPr lang="ru-RU" sz="2800" b="1" i="1" dirty="0" err="1">
                <a:solidFill>
                  <a:srgbClr val="C00000"/>
                </a:solidFill>
                <a:ea typeface="+mj-ea"/>
                <a:cs typeface="+mj-cs"/>
              </a:rPr>
              <a:t>сім’ї</a:t>
            </a:r>
            <a:r>
              <a:rPr lang="ru-RU" sz="2800" b="1" i="1" dirty="0">
                <a:solidFill>
                  <a:srgbClr val="C00000"/>
                </a:solidFill>
                <a:ea typeface="+mj-ea"/>
                <a:cs typeface="+mj-cs"/>
              </a:rPr>
              <a:t> </a:t>
            </a:r>
            <a:r>
              <a:rPr lang="ru-RU" sz="2800" b="1" i="1" dirty="0" err="1">
                <a:solidFill>
                  <a:srgbClr val="C00000"/>
                </a:solidFill>
                <a:ea typeface="+mj-ea"/>
                <a:cs typeface="+mj-cs"/>
              </a:rPr>
              <a:t>народжувалося</a:t>
            </a:r>
            <a:r>
              <a:rPr lang="ru-RU" sz="2800" b="1" i="1" dirty="0">
                <a:solidFill>
                  <a:srgbClr val="C00000"/>
                </a:solidFill>
                <a:ea typeface="+mj-ea"/>
                <a:cs typeface="+mj-cs"/>
              </a:rPr>
              <a:t> </a:t>
            </a:r>
            <a:r>
              <a:rPr lang="ru-RU" sz="2800" b="1" i="1" dirty="0" err="1">
                <a:solidFill>
                  <a:srgbClr val="C00000"/>
                </a:solidFill>
                <a:ea typeface="+mj-ea"/>
                <a:cs typeface="+mj-cs"/>
              </a:rPr>
              <a:t>немовлятко</a:t>
            </a:r>
            <a:r>
              <a:rPr lang="ru-RU" sz="2800" b="1" i="1" dirty="0">
                <a:solidFill>
                  <a:srgbClr val="C00000"/>
                </a:solidFill>
                <a:ea typeface="+mj-ea"/>
                <a:cs typeface="+mj-cs"/>
              </a:rPr>
              <a:t>, </a:t>
            </a:r>
            <a:r>
              <a:rPr lang="ru-RU" sz="2800" b="1" i="1" dirty="0" err="1">
                <a:solidFill>
                  <a:srgbClr val="C00000"/>
                </a:solidFill>
                <a:ea typeface="+mj-ea"/>
                <a:cs typeface="+mj-cs"/>
              </a:rPr>
              <a:t>ліжечко</a:t>
            </a:r>
            <a:r>
              <a:rPr lang="ru-RU" sz="2800" b="1" i="1" dirty="0">
                <a:solidFill>
                  <a:srgbClr val="C00000"/>
                </a:solidFill>
                <a:ea typeface="+mj-ea"/>
                <a:cs typeface="+mj-cs"/>
              </a:rPr>
              <a:t> </a:t>
            </a:r>
            <a:r>
              <a:rPr lang="ru-RU" sz="2800" b="1" i="1" dirty="0" err="1">
                <a:solidFill>
                  <a:srgbClr val="C00000"/>
                </a:solidFill>
                <a:ea typeface="+mj-ea"/>
                <a:cs typeface="+mj-cs"/>
              </a:rPr>
              <a:t>прикрашали</a:t>
            </a:r>
            <a:r>
              <a:rPr lang="ru-RU" sz="2800" b="1" i="1" dirty="0">
                <a:solidFill>
                  <a:srgbClr val="C00000"/>
                </a:solidFill>
                <a:ea typeface="+mj-ea"/>
                <a:cs typeface="+mj-cs"/>
              </a:rPr>
              <a:t> </a:t>
            </a:r>
            <a:r>
              <a:rPr lang="ru-RU" sz="2800" b="1" i="1" dirty="0" err="1">
                <a:solidFill>
                  <a:srgbClr val="C00000"/>
                </a:solidFill>
                <a:ea typeface="+mj-ea"/>
                <a:cs typeface="+mj-cs"/>
              </a:rPr>
              <a:t>рушничком</a:t>
            </a:r>
            <a:r>
              <a:rPr lang="ru-RU" sz="2800" b="1" i="1" dirty="0">
                <a:solidFill>
                  <a:srgbClr val="C00000"/>
                </a:solidFill>
                <a:ea typeface="+mj-ea"/>
                <a:cs typeface="+mj-cs"/>
              </a:rPr>
              <a:t>. 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27972511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3770" y="365126"/>
            <a:ext cx="664158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i="1" dirty="0">
                <a:solidFill>
                  <a:srgbClr val="C00000"/>
                </a:solidFill>
                <a:latin typeface="+mn-lt"/>
              </a:rPr>
              <a:t>У </a:t>
            </a:r>
            <a:r>
              <a:rPr lang="ru-RU" sz="3100" b="1" i="1" dirty="0" err="1">
                <a:solidFill>
                  <a:srgbClr val="C00000"/>
                </a:solidFill>
                <a:latin typeface="+mn-lt"/>
              </a:rPr>
              <a:t>далеку</a:t>
            </a:r>
            <a:r>
              <a:rPr lang="ru-RU" sz="3100" b="1" i="1" dirty="0">
                <a:solidFill>
                  <a:srgbClr val="C00000"/>
                </a:solidFill>
                <a:latin typeface="+mn-lt"/>
              </a:rPr>
              <a:t> дорогу брали з собою рушник на </a:t>
            </a:r>
            <a:r>
              <a:rPr lang="ru-RU" sz="3100" b="1" i="1" dirty="0" err="1">
                <a:solidFill>
                  <a:srgbClr val="C00000"/>
                </a:solidFill>
                <a:latin typeface="+mn-lt"/>
              </a:rPr>
              <a:t>згадку</a:t>
            </a:r>
            <a:r>
              <a:rPr lang="ru-RU" sz="3100" b="1" i="1" dirty="0">
                <a:solidFill>
                  <a:srgbClr val="C00000"/>
                </a:solidFill>
                <a:latin typeface="+mn-lt"/>
              </a:rPr>
              <a:t> про </a:t>
            </a:r>
            <a:r>
              <a:rPr lang="ru-RU" sz="3100" b="1" i="1" dirty="0" err="1">
                <a:solidFill>
                  <a:srgbClr val="C00000"/>
                </a:solidFill>
                <a:latin typeface="+mn-lt"/>
              </a:rPr>
              <a:t>рідний</a:t>
            </a:r>
            <a:r>
              <a:rPr lang="ru-RU" sz="3100" b="1" i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ru-RU" sz="3100" b="1" i="1" dirty="0" err="1">
                <a:solidFill>
                  <a:srgbClr val="C00000"/>
                </a:solidFill>
                <a:latin typeface="+mn-lt"/>
              </a:rPr>
              <a:t>дім</a:t>
            </a:r>
            <a:r>
              <a:rPr lang="ru-RU" sz="3100" b="1" i="1" dirty="0">
                <a:solidFill>
                  <a:srgbClr val="C00000"/>
                </a:solidFill>
                <a:latin typeface="+mn-lt"/>
              </a:rPr>
              <a:t>, з рушником  </a:t>
            </a:r>
            <a:r>
              <a:rPr lang="ru-RU" sz="3100" b="1" i="1" dirty="0" err="1">
                <a:solidFill>
                  <a:srgbClr val="C00000"/>
                </a:solidFill>
                <a:latin typeface="+mn-lt"/>
              </a:rPr>
              <a:t>матері</a:t>
            </a:r>
            <a:r>
              <a:rPr lang="ru-RU" sz="3100" b="1" i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ru-RU" sz="3100" b="1" i="1" dirty="0" err="1">
                <a:solidFill>
                  <a:srgbClr val="C00000"/>
                </a:solidFill>
                <a:latin typeface="+mn-lt"/>
              </a:rPr>
              <a:t>виряджали</a:t>
            </a:r>
            <a:r>
              <a:rPr lang="ru-RU" sz="3100" b="1" i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ru-RU" sz="3100" b="1" i="1" dirty="0" err="1">
                <a:solidFill>
                  <a:srgbClr val="C00000"/>
                </a:solidFill>
                <a:latin typeface="+mn-lt"/>
              </a:rPr>
              <a:t>своїх</a:t>
            </a:r>
            <a:r>
              <a:rPr lang="ru-RU" sz="3100" b="1" i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ru-RU" sz="3100" b="1" i="1" dirty="0" err="1">
                <a:solidFill>
                  <a:srgbClr val="C00000"/>
                </a:solidFill>
                <a:latin typeface="+mn-lt"/>
              </a:rPr>
              <a:t>синів</a:t>
            </a:r>
            <a:r>
              <a:rPr lang="ru-RU" sz="3100" b="1" i="1" dirty="0">
                <a:solidFill>
                  <a:srgbClr val="C00000"/>
                </a:solidFill>
                <a:latin typeface="+mn-lt"/>
              </a:rPr>
              <a:t> у </a:t>
            </a:r>
            <a:r>
              <a:rPr lang="ru-RU" sz="3100" b="1" i="1" dirty="0" err="1">
                <a:solidFill>
                  <a:srgbClr val="C00000"/>
                </a:solidFill>
                <a:latin typeface="+mn-lt"/>
              </a:rPr>
              <a:t>далеку</a:t>
            </a:r>
            <a:r>
              <a:rPr lang="ru-RU" sz="3100" b="1" i="1" dirty="0">
                <a:solidFill>
                  <a:srgbClr val="C00000"/>
                </a:solidFill>
                <a:latin typeface="+mn-lt"/>
              </a:rPr>
              <a:t> дорогу.</a:t>
            </a:r>
            <a:r>
              <a:rPr lang="ru-RU" sz="3600" b="1" i="1" dirty="0">
                <a:solidFill>
                  <a:srgbClr val="C00000"/>
                </a:solidFill>
                <a:latin typeface="+mn-lt"/>
              </a:rPr>
              <a:t> </a:t>
            </a:r>
            <a:endParaRPr lang="uk-UA" dirty="0">
              <a:latin typeface="+mn-lt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7560" y="1919712"/>
            <a:ext cx="6262100" cy="45720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3380032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8780" y="365126"/>
            <a:ext cx="665657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>
                <a:solidFill>
                  <a:srgbClr val="C00000"/>
                </a:solidFill>
                <a:latin typeface="+mn-lt"/>
              </a:rPr>
              <a:t>На </a:t>
            </a:r>
            <a:r>
              <a:rPr lang="ru-RU" sz="3600" b="1" i="1" dirty="0" err="1">
                <a:solidFill>
                  <a:srgbClr val="C00000"/>
                </a:solidFill>
                <a:latin typeface="+mn-lt"/>
              </a:rPr>
              <a:t>весіллі</a:t>
            </a:r>
            <a:r>
              <a:rPr lang="ru-RU" sz="3600" b="1" i="1" dirty="0">
                <a:solidFill>
                  <a:srgbClr val="C00000"/>
                </a:solidFill>
                <a:latin typeface="+mn-lt"/>
              </a:rPr>
              <a:t> руки молодят </a:t>
            </a:r>
            <a:r>
              <a:rPr lang="ru-RU" sz="3600" b="1" i="1" dirty="0" err="1">
                <a:solidFill>
                  <a:srgbClr val="C00000"/>
                </a:solidFill>
                <a:latin typeface="+mn-lt"/>
              </a:rPr>
              <a:t>зв’язують</a:t>
            </a:r>
            <a:r>
              <a:rPr lang="ru-RU" sz="3600" b="1" i="1" dirty="0">
                <a:solidFill>
                  <a:srgbClr val="C00000"/>
                </a:solidFill>
                <a:latin typeface="+mn-lt"/>
              </a:rPr>
              <a:t> рушником на </a:t>
            </a:r>
            <a:r>
              <a:rPr lang="ru-RU" sz="3600" b="1" i="1" dirty="0" err="1">
                <a:solidFill>
                  <a:srgbClr val="C00000"/>
                </a:solidFill>
                <a:latin typeface="+mn-lt"/>
              </a:rPr>
              <a:t>щастя</a:t>
            </a:r>
            <a:r>
              <a:rPr lang="ru-RU" sz="3600" b="1" i="1" dirty="0">
                <a:solidFill>
                  <a:srgbClr val="C00000"/>
                </a:solidFill>
                <a:latin typeface="+mn-lt"/>
              </a:rPr>
              <a:t>, на долю .</a:t>
            </a:r>
            <a:endParaRPr lang="uk-UA" dirty="0">
              <a:latin typeface="+mn-lt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682" y="1750674"/>
            <a:ext cx="6455813" cy="46474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5072680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8780" y="380116"/>
            <a:ext cx="6551639" cy="1325563"/>
          </a:xfrm>
        </p:spPr>
        <p:txBody>
          <a:bodyPr/>
          <a:lstStyle/>
          <a:p>
            <a:pPr algn="ctr"/>
            <a:r>
              <a:rPr lang="ru-RU" sz="2800" b="1" i="1" dirty="0" err="1">
                <a:solidFill>
                  <a:srgbClr val="C00000"/>
                </a:solidFill>
                <a:latin typeface="Calibri"/>
              </a:rPr>
              <a:t>Гарно</a:t>
            </a:r>
            <a:r>
              <a:rPr lang="ru-RU" sz="2800" b="1" i="1" dirty="0">
                <a:solidFill>
                  <a:srgbClr val="C00000"/>
                </a:solidFill>
                <a:latin typeface="Calibri"/>
              </a:rPr>
              <a:t> </a:t>
            </a:r>
            <a:r>
              <a:rPr lang="ru-RU" sz="2800" b="1" i="1" dirty="0" err="1">
                <a:solidFill>
                  <a:srgbClr val="C00000"/>
                </a:solidFill>
                <a:latin typeface="Calibri"/>
              </a:rPr>
              <a:t>оздобленими</a:t>
            </a:r>
            <a:r>
              <a:rPr lang="ru-RU" sz="2800" b="1" i="1" dirty="0">
                <a:solidFill>
                  <a:srgbClr val="C00000"/>
                </a:solidFill>
                <a:latin typeface="Calibri"/>
              </a:rPr>
              <a:t> рушниками </a:t>
            </a:r>
            <a:r>
              <a:rPr lang="ru-RU" sz="2800" b="1" i="1" dirty="0" err="1">
                <a:solidFill>
                  <a:srgbClr val="C00000"/>
                </a:solidFill>
                <a:latin typeface="Calibri"/>
              </a:rPr>
              <a:t>накривали</a:t>
            </a:r>
            <a:r>
              <a:rPr lang="ru-RU" sz="2800" b="1" i="1" dirty="0">
                <a:solidFill>
                  <a:srgbClr val="C00000"/>
                </a:solidFill>
                <a:latin typeface="Calibri"/>
              </a:rPr>
              <a:t> </a:t>
            </a:r>
            <a:r>
              <a:rPr lang="ru-RU" sz="2800" b="1" i="1" dirty="0" err="1">
                <a:solidFill>
                  <a:srgbClr val="C00000"/>
                </a:solidFill>
                <a:latin typeface="Calibri"/>
              </a:rPr>
              <a:t>кошики</a:t>
            </a:r>
            <a:r>
              <a:rPr lang="ru-RU" sz="2800" b="1" i="1" dirty="0">
                <a:solidFill>
                  <a:srgbClr val="C00000"/>
                </a:solidFill>
                <a:latin typeface="Calibri"/>
              </a:rPr>
              <a:t> з </a:t>
            </a:r>
            <a:r>
              <a:rPr lang="ru-RU" sz="2800" b="1" i="1" dirty="0" err="1">
                <a:solidFill>
                  <a:srgbClr val="C00000"/>
                </a:solidFill>
                <a:latin typeface="Calibri"/>
              </a:rPr>
              <a:t>паскою</a:t>
            </a:r>
            <a:r>
              <a:rPr lang="ru-RU" sz="2800" b="1" i="1" dirty="0">
                <a:solidFill>
                  <a:srgbClr val="C00000"/>
                </a:solidFill>
                <a:latin typeface="Calibri"/>
              </a:rPr>
              <a:t> на </a:t>
            </a:r>
            <a:r>
              <a:rPr lang="ru-RU" sz="2800" b="1" i="1" dirty="0" err="1">
                <a:solidFill>
                  <a:srgbClr val="C00000"/>
                </a:solidFill>
                <a:latin typeface="Calibri"/>
              </a:rPr>
              <a:t>Великдень</a:t>
            </a:r>
            <a:r>
              <a:rPr lang="ru-RU" sz="2800" b="1" i="1" dirty="0">
                <a:solidFill>
                  <a:srgbClr val="C00000"/>
                </a:solidFill>
                <a:latin typeface="Calibri"/>
              </a:rPr>
              <a:t>.</a:t>
            </a:r>
            <a:endParaRPr lang="uk-UA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283" y="1794339"/>
            <a:ext cx="6635130" cy="46514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3050561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0326" y="365127"/>
            <a:ext cx="7160456" cy="1117310"/>
          </a:xfrm>
        </p:spPr>
        <p:txBody>
          <a:bodyPr>
            <a:noAutofit/>
          </a:bodyPr>
          <a:lstStyle/>
          <a:p>
            <a:pPr algn="ctr"/>
            <a:r>
              <a:rPr lang="uk-UA" sz="60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Каліграфічна хвилинка</a:t>
            </a:r>
            <a:endParaRPr lang="ru-RU" sz="60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33269" y="1576243"/>
            <a:ext cx="694603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i="1" dirty="0" smtClean="0">
                <a:solidFill>
                  <a:srgbClr val="7030A0"/>
                </a:solidFill>
              </a:rPr>
              <a:t>    Р </a:t>
            </a:r>
            <a:r>
              <a:rPr lang="ru-RU" sz="2800" b="1" i="1" dirty="0" err="1" smtClean="0">
                <a:solidFill>
                  <a:srgbClr val="7030A0"/>
                </a:solidFill>
              </a:rPr>
              <a:t>р</a:t>
            </a:r>
            <a:r>
              <a:rPr lang="ru-RU" sz="2800" b="1" i="1" dirty="0" smtClean="0">
                <a:solidFill>
                  <a:srgbClr val="7030A0"/>
                </a:solidFill>
              </a:rPr>
              <a:t> </a:t>
            </a:r>
            <a:r>
              <a:rPr lang="ru-RU" sz="2800" b="1" i="1" dirty="0" err="1" smtClean="0">
                <a:solidFill>
                  <a:srgbClr val="7030A0"/>
                </a:solidFill>
              </a:rPr>
              <a:t>Рр</a:t>
            </a:r>
            <a:r>
              <a:rPr lang="ru-RU" sz="2800" b="1" i="1" dirty="0">
                <a:solidFill>
                  <a:srgbClr val="7030A0"/>
                </a:solidFill>
              </a:rPr>
              <a:t> </a:t>
            </a:r>
            <a:r>
              <a:rPr lang="ru-RU" sz="2800" b="1" i="1" dirty="0" err="1" smtClean="0">
                <a:solidFill>
                  <a:srgbClr val="7030A0"/>
                </a:solidFill>
              </a:rPr>
              <a:t>ру</a:t>
            </a:r>
            <a:r>
              <a:rPr lang="ru-RU" sz="2800" b="1" i="1" dirty="0" smtClean="0">
                <a:solidFill>
                  <a:srgbClr val="7030A0"/>
                </a:solidFill>
              </a:rPr>
              <a:t> </a:t>
            </a:r>
            <a:r>
              <a:rPr lang="ru-RU" sz="2800" b="1" i="1" dirty="0" err="1" smtClean="0">
                <a:solidFill>
                  <a:srgbClr val="7030A0"/>
                </a:solidFill>
              </a:rPr>
              <a:t>уш</a:t>
            </a:r>
            <a:r>
              <a:rPr lang="ru-RU" sz="2800" b="1" i="1" dirty="0" smtClean="0">
                <a:solidFill>
                  <a:srgbClr val="7030A0"/>
                </a:solidFill>
              </a:rPr>
              <a:t> </a:t>
            </a:r>
            <a:r>
              <a:rPr lang="ru-RU" sz="2800" b="1" i="1" dirty="0" err="1" smtClean="0">
                <a:solidFill>
                  <a:srgbClr val="7030A0"/>
                </a:solidFill>
              </a:rPr>
              <a:t>шн</a:t>
            </a:r>
            <a:r>
              <a:rPr lang="ru-RU" sz="2800" b="1" i="1" dirty="0" smtClean="0">
                <a:solidFill>
                  <a:srgbClr val="7030A0"/>
                </a:solidFill>
              </a:rPr>
              <a:t> ни </a:t>
            </a:r>
            <a:r>
              <a:rPr lang="ru-RU" sz="2800" b="1" i="1" dirty="0" err="1" smtClean="0">
                <a:solidFill>
                  <a:srgbClr val="7030A0"/>
                </a:solidFill>
              </a:rPr>
              <a:t>ик</a:t>
            </a:r>
            <a:r>
              <a:rPr lang="ru-RU" sz="2800" b="1" i="1" dirty="0">
                <a:solidFill>
                  <a:srgbClr val="7030A0"/>
                </a:solidFill>
              </a:rPr>
              <a:t> </a:t>
            </a:r>
            <a:r>
              <a:rPr lang="ru-RU" sz="2800" b="1" i="1" dirty="0" smtClean="0">
                <a:solidFill>
                  <a:srgbClr val="7030A0"/>
                </a:solidFill>
              </a:rPr>
              <a:t>рушник </a:t>
            </a:r>
          </a:p>
          <a:p>
            <a:pPr marL="0" indent="0">
              <a:buNone/>
            </a:pPr>
            <a:r>
              <a:rPr lang="ru-RU" sz="2800" b="1" i="1" dirty="0" smtClean="0">
                <a:solidFill>
                  <a:srgbClr val="7030A0"/>
                </a:solidFill>
              </a:rPr>
              <a:t>Рушник </a:t>
            </a:r>
            <a:r>
              <a:rPr lang="ru-RU" sz="2800" b="1" i="1" dirty="0" err="1" smtClean="0">
                <a:solidFill>
                  <a:srgbClr val="7030A0"/>
                </a:solidFill>
              </a:rPr>
              <a:t>вишитий</a:t>
            </a:r>
            <a:r>
              <a:rPr lang="ru-RU" sz="2800" b="1" i="1" dirty="0" smtClean="0">
                <a:solidFill>
                  <a:srgbClr val="7030A0"/>
                </a:solidFill>
              </a:rPr>
              <a:t>, </a:t>
            </a:r>
            <a:r>
              <a:rPr lang="ru-RU" sz="2800" b="1" i="1" dirty="0" err="1" smtClean="0">
                <a:solidFill>
                  <a:srgbClr val="7030A0"/>
                </a:solidFill>
              </a:rPr>
              <a:t>красивий</a:t>
            </a:r>
            <a:r>
              <a:rPr lang="ru-RU" sz="2800" b="1" i="1" dirty="0" smtClean="0">
                <a:solidFill>
                  <a:srgbClr val="7030A0"/>
                </a:solidFill>
              </a:rPr>
              <a:t>, </a:t>
            </a:r>
            <a:r>
              <a:rPr lang="ru-RU" sz="2800" b="1" i="1" dirty="0" err="1" smtClean="0">
                <a:solidFill>
                  <a:srgbClr val="7030A0"/>
                </a:solidFill>
              </a:rPr>
              <a:t>весільний</a:t>
            </a:r>
            <a:r>
              <a:rPr lang="ru-RU" sz="2800" b="1" i="1" dirty="0" smtClean="0">
                <a:solidFill>
                  <a:srgbClr val="7030A0"/>
                </a:solidFill>
              </a:rPr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3"/>
          <a:stretch/>
        </p:blipFill>
        <p:spPr bwMode="auto">
          <a:xfrm>
            <a:off x="2572537" y="2722189"/>
            <a:ext cx="4549010" cy="36786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124" y="243012"/>
            <a:ext cx="951173" cy="95117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52570">
            <a:off x="2772491" y="4102630"/>
            <a:ext cx="4347025" cy="2767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80219" y="247139"/>
            <a:ext cx="8382613" cy="1325563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Робота над помилками</a:t>
            </a:r>
            <a:endParaRPr lang="uk-UA" sz="4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13810" y="1456515"/>
            <a:ext cx="7083487" cy="187130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3600" b="1" dirty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Гра «Допоможи Незнайкові</a:t>
            </a:r>
            <a:r>
              <a:rPr lang="uk-UA" sz="36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uk-UA" sz="3600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600" b="1" i="1" dirty="0" smtClean="0">
                <a:solidFill>
                  <a:srgbClr val="002060"/>
                </a:solidFill>
                <a:cs typeface="Times New Roman" pitchFamily="18" charset="0"/>
              </a:rPr>
              <a:t>На </a:t>
            </a:r>
            <a:r>
              <a:rPr lang="uk-UA" sz="3600" b="1" i="1" dirty="0">
                <a:solidFill>
                  <a:srgbClr val="002060"/>
                </a:solidFill>
                <a:cs typeface="Times New Roman" pitchFamily="18" charset="0"/>
              </a:rPr>
              <a:t>Україні рушники вишивали з </a:t>
            </a:r>
            <a:r>
              <a:rPr lang="uk-UA" sz="3600" b="1" dirty="0">
                <a:solidFill>
                  <a:srgbClr val="002060"/>
                </a:solidFill>
                <a:cs typeface="Times New Roman" pitchFamily="18" charset="0"/>
              </a:rPr>
              <a:t>глибок</a:t>
            </a:r>
            <a:r>
              <a:rPr lang="uk-UA" sz="3600" b="1" dirty="0">
                <a:solidFill>
                  <a:srgbClr val="C00000"/>
                </a:solidFill>
                <a:cs typeface="Times New Roman" pitchFamily="18" charset="0"/>
              </a:rPr>
              <a:t>а</a:t>
            </a:r>
            <a:r>
              <a:rPr lang="uk-UA" sz="3600" b="1" i="1" dirty="0">
                <a:solidFill>
                  <a:srgbClr val="002060"/>
                </a:solidFill>
                <a:cs typeface="Times New Roman" pitchFamily="18" charset="0"/>
              </a:rPr>
              <a:t>  давнини. </a:t>
            </a:r>
            <a:endParaRPr lang="uk-UA" sz="36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marL="0" indent="0">
              <a:buNone/>
            </a:pPr>
            <a:endParaRPr lang="uk-UA" sz="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sz="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sz="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uk-UA" sz="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13810" y="3568798"/>
            <a:ext cx="62643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dirty="0" smtClean="0">
                <a:solidFill>
                  <a:srgbClr val="002060"/>
                </a:solidFill>
                <a:cs typeface="Times New Roman" pitchFamily="18" charset="0"/>
              </a:rPr>
              <a:t>Над рідн</a:t>
            </a:r>
            <a:r>
              <a:rPr lang="uk-UA" sz="3600" b="1" i="1" dirty="0" smtClean="0">
                <a:solidFill>
                  <a:srgbClr val="C00000"/>
                </a:solidFill>
                <a:cs typeface="Times New Roman" pitchFamily="18" charset="0"/>
              </a:rPr>
              <a:t>е</a:t>
            </a:r>
            <a:r>
              <a:rPr lang="uk-UA" sz="3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uk-UA" sz="3600" b="1" i="1" dirty="0" smtClean="0">
                <a:solidFill>
                  <a:srgbClr val="002060"/>
                </a:solidFill>
                <a:cs typeface="Times New Roman" pitchFamily="18" charset="0"/>
              </a:rPr>
              <a:t>краєм лине пісня.</a:t>
            </a:r>
          </a:p>
          <a:p>
            <a:endParaRPr lang="uk-UA" sz="3600" b="1" i="1" dirty="0" smtClean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16386" name="AutoShape 2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&amp;acy;&amp;ncy;&amp;iukcy;&amp;mcy;&amp;acy;&amp;tscy;&amp;iukcy;&amp;yacy; &amp;rcy;&amp;ucy;&amp;shcy;&amp;ncy;&amp;icy;&amp;kcy;&quot;"/>
          <p:cNvSpPr>
            <a:spLocks noChangeAspect="1" noChangeArrowheads="1"/>
          </p:cNvSpPr>
          <p:nvPr/>
        </p:nvSpPr>
        <p:spPr bwMode="auto">
          <a:xfrm>
            <a:off x="155575" y="-1790700"/>
            <a:ext cx="4533900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&amp;acy;&amp;ncy;&amp;iukcy;&amp;mcy;&amp;acy;&amp;tscy;&amp;iukcy;&amp;yacy; &amp;rcy;&amp;ucy;&amp;shcy;&amp;ncy;&amp;icy;&amp;kcy;&quot;"/>
          <p:cNvSpPr>
            <a:spLocks noChangeAspect="1" noChangeArrowheads="1"/>
          </p:cNvSpPr>
          <p:nvPr/>
        </p:nvSpPr>
        <p:spPr bwMode="auto">
          <a:xfrm>
            <a:off x="155575" y="-1790700"/>
            <a:ext cx="4533900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&amp;Rcy;&amp;iecy;&amp;zcy;&amp;ucy;&amp;lcy;&amp;softcy;&amp;tcy;&amp;acy;&amp;tcy; &amp;pcy;&amp;ocy;&amp;shcy;&amp;ucy;&amp;kcy;&amp;ucy; &amp;zcy;&amp;ocy;&amp;bcy;&amp;rcy;&amp;acy;&amp;zhcy;&amp;iecy;&amp;ncy;&amp;softcy; &amp;zcy;&amp;acy; &amp;zcy;&amp;acy;&amp;pcy;&amp;icy;&amp;tcy;&amp;ocy;&amp;mcy; &quot;&amp;acy;&amp;ncy;&amp;iukcy;&amp;mcy;&amp;acy;&amp;tscy;&amp;iukcy;&amp;yacy; &amp;rcy;&amp;ucy;&amp;shcy;&amp;ncy;&amp;icy;&amp;kcy;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478864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1960" y="235974"/>
            <a:ext cx="1714388" cy="178452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9250" y="0"/>
            <a:ext cx="6631132" cy="1325563"/>
          </a:xfrm>
        </p:spPr>
        <p:txBody>
          <a:bodyPr>
            <a:normAutofit/>
          </a:bodyPr>
          <a:lstStyle/>
          <a:p>
            <a:r>
              <a:rPr lang="uk-UA" sz="5400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Робота з підручником</a:t>
            </a:r>
            <a:endParaRPr lang="uk-UA" sz="5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3216" y="940722"/>
            <a:ext cx="6603423" cy="12715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400" b="1" dirty="0" smtClean="0">
                <a:solidFill>
                  <a:srgbClr val="7030A0"/>
                </a:solidFill>
              </a:rPr>
              <a:t>Вправа 182, с. 95</a:t>
            </a:r>
            <a:endParaRPr lang="uk-UA" sz="4400" b="1" dirty="0">
              <a:solidFill>
                <a:srgbClr val="7030A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342" y="1606565"/>
            <a:ext cx="2846440" cy="24639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232787"/>
            <a:ext cx="2515120" cy="23892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55" t="680" r="19566"/>
          <a:stretch>
            <a:fillRect/>
          </a:stretch>
        </p:blipFill>
        <p:spPr bwMode="auto">
          <a:xfrm>
            <a:off x="6002593" y="4159044"/>
            <a:ext cx="2418735" cy="24482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7861933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solidFill>
                  <a:srgbClr val="CC00CC"/>
                </a:solidFill>
                <a:latin typeface="Monotype Corsiva" pitchFamily="66" charset="0"/>
              </a:rPr>
              <a:t>Робота в парах</a:t>
            </a:r>
            <a:endParaRPr lang="ru-RU" sz="6000" b="1" dirty="0">
              <a:solidFill>
                <a:srgbClr val="CC00CC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67514" y="928585"/>
            <a:ext cx="7276486" cy="163763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Поставити прикметники в орудному відмінку однини.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1987" name="Picture 3" descr="C:\Users\School\Desktop\6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6310" y="2519332"/>
            <a:ext cx="5382596" cy="38037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014" y="1415796"/>
            <a:ext cx="6891185" cy="51350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6618" y="365126"/>
            <a:ext cx="6478732" cy="1325563"/>
          </a:xfrm>
        </p:spPr>
        <p:txBody>
          <a:bodyPr>
            <a:normAutofit/>
          </a:bodyPr>
          <a:lstStyle/>
          <a:p>
            <a:pPr algn="ctr"/>
            <a:r>
              <a:rPr lang="uk-UA" sz="6000" b="1" i="1" dirty="0" smtClean="0">
                <a:solidFill>
                  <a:srgbClr val="7030A0"/>
                </a:solidFill>
                <a:latin typeface="Monotype Corsiva" pitchFamily="66" charset="0"/>
              </a:rPr>
              <a:t>Фізкультхвилинка</a:t>
            </a:r>
            <a:endParaRPr lang="uk-UA" sz="6000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8634" y="2006487"/>
            <a:ext cx="1914310" cy="30665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фізхвилинка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254181" y="474407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125581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36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94272" y="294968"/>
            <a:ext cx="67695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3600" b="1" i="1" dirty="0" smtClean="0">
              <a:solidFill>
                <a:srgbClr val="7030A0"/>
              </a:solidFill>
            </a:endParaRPr>
          </a:p>
          <a:p>
            <a:r>
              <a:rPr lang="uk-UA" sz="3600" b="1" i="1" dirty="0" smtClean="0">
                <a:solidFill>
                  <a:srgbClr val="7030A0"/>
                </a:solidFill>
              </a:rPr>
              <a:t>Встаньте, діти, ви рівненько.</a:t>
            </a:r>
            <a:br>
              <a:rPr lang="uk-UA" sz="3600" b="1" i="1" dirty="0" smtClean="0">
                <a:solidFill>
                  <a:srgbClr val="7030A0"/>
                </a:solidFill>
              </a:rPr>
            </a:br>
            <a:r>
              <a:rPr lang="uk-UA" sz="3600" b="1" i="1" dirty="0" smtClean="0">
                <a:solidFill>
                  <a:srgbClr val="7030A0"/>
                </a:solidFill>
              </a:rPr>
              <a:t>Посміхніться всі гарненько.</a:t>
            </a:r>
            <a:br>
              <a:rPr lang="uk-UA" sz="3600" b="1" i="1" dirty="0" smtClean="0">
                <a:solidFill>
                  <a:srgbClr val="7030A0"/>
                </a:solidFill>
              </a:rPr>
            </a:br>
            <a:r>
              <a:rPr lang="uk-UA" sz="3600" b="1" i="1" dirty="0" smtClean="0">
                <a:solidFill>
                  <a:srgbClr val="7030A0"/>
                </a:solidFill>
              </a:rPr>
              <a:t>Посміхніться ви до мене, </a:t>
            </a:r>
            <a:br>
              <a:rPr lang="uk-UA" sz="3600" b="1" i="1" dirty="0" smtClean="0">
                <a:solidFill>
                  <a:srgbClr val="7030A0"/>
                </a:solidFill>
              </a:rPr>
            </a:br>
            <a:r>
              <a:rPr lang="uk-UA" sz="3600" b="1" i="1" dirty="0" smtClean="0">
                <a:solidFill>
                  <a:srgbClr val="7030A0"/>
                </a:solidFill>
              </a:rPr>
              <a:t>Поверніться до гостей,</a:t>
            </a:r>
            <a:br>
              <a:rPr lang="uk-UA" sz="3600" b="1" i="1" dirty="0" smtClean="0">
                <a:solidFill>
                  <a:srgbClr val="7030A0"/>
                </a:solidFill>
              </a:rPr>
            </a:br>
            <a:r>
              <a:rPr lang="uk-UA" sz="3600" b="1" i="1" dirty="0" smtClean="0">
                <a:solidFill>
                  <a:srgbClr val="7030A0"/>
                </a:solidFill>
              </a:rPr>
              <a:t>Привітайтесь: “ Добрий день!”</a:t>
            </a:r>
            <a:br>
              <a:rPr lang="uk-UA" sz="3600" b="1" i="1" dirty="0" smtClean="0">
                <a:solidFill>
                  <a:srgbClr val="7030A0"/>
                </a:solidFill>
              </a:rPr>
            </a:br>
            <a:r>
              <a:rPr lang="uk-UA" sz="3600" b="1" i="1" dirty="0" smtClean="0">
                <a:solidFill>
                  <a:srgbClr val="7030A0"/>
                </a:solidFill>
              </a:rPr>
              <a:t>Всім присутнім ми бажаємо щастя і добра!</a:t>
            </a:r>
            <a:br>
              <a:rPr lang="uk-UA" sz="3600" b="1" i="1" dirty="0" smtClean="0">
                <a:solidFill>
                  <a:srgbClr val="7030A0"/>
                </a:solidFill>
              </a:rPr>
            </a:br>
            <a:r>
              <a:rPr lang="uk-UA" sz="3600" b="1" i="1" dirty="0" smtClean="0">
                <a:solidFill>
                  <a:srgbClr val="7030A0"/>
                </a:solidFill>
              </a:rPr>
              <a:t>А тепер до роботи нам братись пора!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787760581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0809" y="0"/>
            <a:ext cx="6451023" cy="1325563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>
                <a:solidFill>
                  <a:srgbClr val="7030A0"/>
                </a:solidFill>
                <a:latin typeface="Monotype Corsiva" pitchFamily="66" charset="0"/>
              </a:rPr>
              <a:t>Самостійна робота</a:t>
            </a:r>
            <a:endParaRPr lang="uk-UA" sz="6000" dirty="0">
              <a:solidFill>
                <a:srgbClr val="7030A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338864"/>
              </p:ext>
            </p:extLst>
          </p:nvPr>
        </p:nvGraphicFramePr>
        <p:xfrm>
          <a:off x="1499016" y="1185205"/>
          <a:ext cx="7335269" cy="4704078"/>
        </p:xfrm>
        <a:graphic>
          <a:graphicData uri="http://schemas.openxmlformats.org/drawingml/2006/table">
            <a:tbl>
              <a:tblPr/>
              <a:tblGrid>
                <a:gridCol w="2291591"/>
                <a:gridCol w="2785018"/>
                <a:gridCol w="2258660"/>
              </a:tblGrid>
              <a:tr h="356954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Batang"/>
                          <a:cs typeface="Times New Roman"/>
                        </a:rPr>
                        <a:t>Легко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Batang"/>
                        <a:cs typeface="Times New Roman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Batang"/>
                          <a:cs typeface="Times New Roman"/>
                        </a:rPr>
                        <a:t>Важко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Batang"/>
                        <a:cs typeface="Times New Roman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Batang"/>
                          <a:cs typeface="Times New Roman"/>
                        </a:rPr>
                        <a:t>Дуже важко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/>
                        <a:ea typeface="Batang"/>
                        <a:cs typeface="Times New Roman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3454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i="1" dirty="0">
                          <a:latin typeface="Times New Roman"/>
                          <a:ea typeface="Batang"/>
                          <a:cs typeface="Times New Roman"/>
                        </a:rPr>
                        <a:t>Перепишіть речення, підкресліть прикметники і визначте їх відмінок</a:t>
                      </a:r>
                      <a:r>
                        <a:rPr lang="uk-UA" sz="1800" b="1" i="1" dirty="0" smtClean="0">
                          <a:latin typeface="Times New Roman"/>
                          <a:ea typeface="Batang"/>
                          <a:cs typeface="Times New Roman"/>
                        </a:rPr>
                        <a:t>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2000" i="1" dirty="0" smtClean="0">
                        <a:latin typeface="Times New Roman"/>
                        <a:ea typeface="Batang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b="0" dirty="0" smtClean="0">
                        <a:solidFill>
                          <a:schemeClr val="tx1"/>
                        </a:solidFill>
                        <a:latin typeface="Calibri"/>
                        <a:ea typeface="Batang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rgbClr val="002060"/>
                          </a:solidFill>
                          <a:latin typeface="Times New Roman"/>
                          <a:ea typeface="Batang"/>
                          <a:cs typeface="Times New Roman"/>
                        </a:rPr>
                        <a:t>У </a:t>
                      </a:r>
                      <a:r>
                        <a:rPr lang="uk-UA" sz="2000" b="1" dirty="0">
                          <a:solidFill>
                            <a:srgbClr val="002060"/>
                          </a:solidFill>
                          <a:latin typeface="Times New Roman"/>
                          <a:ea typeface="Batang"/>
                          <a:cs typeface="Times New Roman"/>
                        </a:rPr>
                        <a:t>лузі червона калина 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Batang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rgbClr val="002060"/>
                          </a:solidFill>
                          <a:latin typeface="Times New Roman"/>
                          <a:ea typeface="Batang"/>
                          <a:cs typeface="Times New Roman"/>
                        </a:rPr>
                        <a:t>похилилася.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Batang"/>
                        <a:cs typeface="Times New Roman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i="1" dirty="0">
                          <a:latin typeface="Times New Roman"/>
                          <a:ea typeface="Batang"/>
                          <a:cs typeface="Times New Roman"/>
                        </a:rPr>
                        <a:t>Перепишіть речення, вставте пропущені букви. Підкресліть прикметники і визначте їх відмінок</a:t>
                      </a:r>
                      <a:r>
                        <a:rPr lang="uk-UA" sz="1800" b="1" i="1" dirty="0" smtClean="0">
                          <a:latin typeface="Times New Roman"/>
                          <a:ea typeface="Batang"/>
                          <a:cs typeface="Times New Roman"/>
                        </a:rPr>
                        <a:t>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dirty="0" smtClean="0">
                        <a:latin typeface="Calibri"/>
                        <a:ea typeface="Batang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dirty="0" smtClean="0">
                        <a:latin typeface="Calibri"/>
                        <a:ea typeface="Batang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rgbClr val="002060"/>
                          </a:solidFill>
                          <a:latin typeface="Times New Roman"/>
                          <a:ea typeface="Batang"/>
                          <a:cs typeface="Times New Roman"/>
                        </a:rPr>
                        <a:t>На </a:t>
                      </a:r>
                      <a:r>
                        <a:rPr lang="uk-UA" sz="2000" b="1" dirty="0" err="1">
                          <a:solidFill>
                            <a:srgbClr val="002060"/>
                          </a:solidFill>
                          <a:latin typeface="Times New Roman"/>
                          <a:ea typeface="Batang"/>
                          <a:cs typeface="Times New Roman"/>
                        </a:rPr>
                        <a:t>вечірн</a:t>
                      </a:r>
                      <a:r>
                        <a:rPr lang="uk-UA" sz="2000" b="1" dirty="0">
                          <a:solidFill>
                            <a:srgbClr val="002060"/>
                          </a:solidFill>
                          <a:latin typeface="Times New Roman"/>
                          <a:ea typeface="Batang"/>
                          <a:cs typeface="Times New Roman"/>
                        </a:rPr>
                        <a:t>… небі з’явилась </a:t>
                      </a:r>
                      <a:r>
                        <a:rPr lang="uk-UA" sz="2000" b="1" dirty="0" err="1">
                          <a:solidFill>
                            <a:srgbClr val="002060"/>
                          </a:solidFill>
                          <a:latin typeface="Times New Roman"/>
                          <a:ea typeface="Batang"/>
                          <a:cs typeface="Times New Roman"/>
                        </a:rPr>
                        <a:t>яскрав</a:t>
                      </a:r>
                      <a:r>
                        <a:rPr lang="uk-UA" sz="2000" b="1" dirty="0">
                          <a:solidFill>
                            <a:srgbClr val="002060"/>
                          </a:solidFill>
                          <a:latin typeface="Times New Roman"/>
                          <a:ea typeface="Batang"/>
                          <a:cs typeface="Times New Roman"/>
                        </a:rPr>
                        <a:t>… зоря.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Batang"/>
                        <a:cs typeface="Times New Roman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i="1" dirty="0">
                          <a:latin typeface="Times New Roman"/>
                          <a:ea typeface="Batang"/>
                          <a:cs typeface="Times New Roman"/>
                        </a:rPr>
                        <a:t>Складіть і запишіть із поданих слів речення. Підкресліть прикметники і визначте їх відмінок</a:t>
                      </a:r>
                      <a:r>
                        <a:rPr lang="uk-UA" sz="1800" b="1" i="1" dirty="0" smtClean="0">
                          <a:latin typeface="Times New Roman"/>
                          <a:ea typeface="Batang"/>
                          <a:cs typeface="Times New Roman"/>
                        </a:rPr>
                        <a:t>.</a:t>
                      </a: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Calibri"/>
                        <a:ea typeface="Batang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 smtClean="0">
                          <a:solidFill>
                            <a:srgbClr val="002060"/>
                          </a:solidFill>
                          <a:latin typeface="Times New Roman"/>
                          <a:ea typeface="Batang"/>
                          <a:cs typeface="Times New Roman"/>
                        </a:rPr>
                        <a:t>садочку, У, </a:t>
                      </a:r>
                      <a:r>
                        <a:rPr lang="uk-UA" sz="2000" b="1" dirty="0">
                          <a:solidFill>
                            <a:srgbClr val="002060"/>
                          </a:solidFill>
                          <a:latin typeface="Times New Roman"/>
                          <a:ea typeface="Batang"/>
                          <a:cs typeface="Times New Roman"/>
                        </a:rPr>
                        <a:t>щебетав, вишневому, соловейко.</a:t>
                      </a:r>
                      <a:endParaRPr lang="ru-RU" sz="1600" dirty="0">
                        <a:solidFill>
                          <a:srgbClr val="002060"/>
                        </a:solidFill>
                        <a:latin typeface="Calibri"/>
                        <a:ea typeface="Batang"/>
                        <a:cs typeface="Times New Roman"/>
                      </a:endParaRPr>
                    </a:p>
                  </a:txBody>
                  <a:tcPr marL="66576" marR="66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177300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8406" y="217643"/>
            <a:ext cx="6698897" cy="1325563"/>
          </a:xfrm>
        </p:spPr>
        <p:txBody>
          <a:bodyPr>
            <a:noAutofit/>
          </a:bodyPr>
          <a:lstStyle/>
          <a:p>
            <a:r>
              <a:rPr lang="uk-UA" sz="6600" b="1" dirty="0">
                <a:solidFill>
                  <a:srgbClr val="7030A0"/>
                </a:solidFill>
                <a:latin typeface="Monotype Corsiva" pitchFamily="66" charset="0"/>
              </a:rPr>
              <a:t>Поетична хвилинка</a:t>
            </a:r>
            <a:endParaRPr lang="uk-UA" sz="66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86679" y="1338928"/>
            <a:ext cx="6769677" cy="4351338"/>
          </a:xfrm>
        </p:spPr>
        <p:txBody>
          <a:bodyPr/>
          <a:lstStyle/>
          <a:p>
            <a:pPr marL="0" lvl="0" indent="0">
              <a:buNone/>
            </a:pPr>
            <a:endParaRPr lang="uk-UA" dirty="0"/>
          </a:p>
          <a:p>
            <a:endParaRPr lang="uk-UA" dirty="0"/>
          </a:p>
        </p:txBody>
      </p:sp>
      <p:pic>
        <p:nvPicPr>
          <p:cNvPr id="8" name="Project 1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885070" y="1322142"/>
            <a:ext cx="6850967" cy="533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532160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9876" y="36512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solidFill>
                  <a:srgbClr val="7030A0"/>
                </a:solidFill>
                <a:latin typeface="Monotype Corsiva" pitchFamily="66" charset="0"/>
              </a:rPr>
              <a:t>Поетична хвилинка</a:t>
            </a:r>
            <a:endParaRPr lang="ru-RU" sz="60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73044" y="1825625"/>
            <a:ext cx="7034982" cy="4351338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uk-UA" sz="2800" b="1" i="1" dirty="0" smtClean="0">
                <a:solidFill>
                  <a:srgbClr val="0070C0"/>
                </a:solidFill>
              </a:rPr>
              <a:t>Вставте пропущені прикметники, визначте відмінок прикметників</a:t>
            </a:r>
            <a:r>
              <a:rPr lang="uk-UA" i="1" dirty="0" smtClean="0"/>
              <a:t>.</a:t>
            </a:r>
          </a:p>
          <a:p>
            <a:pPr marL="0" lvl="0" indent="0" algn="ctr">
              <a:buNone/>
            </a:pPr>
            <a:endParaRPr lang="uk-UA" dirty="0" smtClean="0"/>
          </a:p>
          <a:p>
            <a:pPr marL="0" indent="0">
              <a:buNone/>
            </a:pPr>
            <a:r>
              <a:rPr lang="uk-UA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 мати моя, ти ночей не доспала,</a:t>
            </a:r>
          </a:p>
          <a:p>
            <a:pPr marL="0" indent="0">
              <a:buNone/>
            </a:pPr>
            <a:r>
              <a:rPr lang="uk-UA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 водила мене у поля край села,</a:t>
            </a:r>
          </a:p>
          <a:p>
            <a:pPr marL="0" indent="0">
              <a:buNone/>
            </a:pPr>
            <a:r>
              <a:rPr lang="uk-UA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 в дорогу … ти мене на зорі проводжала,</a:t>
            </a:r>
          </a:p>
          <a:p>
            <a:pPr marL="0" indent="0">
              <a:buNone/>
            </a:pPr>
            <a:r>
              <a:rPr lang="uk-UA" sz="2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 рушник … на щастя дала.</a:t>
            </a:r>
          </a:p>
          <a:p>
            <a:pPr marL="0" indent="0">
              <a:buNone/>
            </a:pPr>
            <a:endParaRPr lang="uk-UA" sz="2800" dirty="0" smtClean="0"/>
          </a:p>
          <a:p>
            <a:pPr marL="0" indent="0">
              <a:buNone/>
            </a:pPr>
            <a:r>
              <a:rPr lang="uk-UA" sz="2400" b="1" dirty="0" smtClean="0">
                <a:solidFill>
                  <a:srgbClr val="0070C0"/>
                </a:solidFill>
              </a:rPr>
              <a:t>Слова для довідок:</a:t>
            </a:r>
            <a:r>
              <a:rPr lang="uk-UA" sz="2400" dirty="0" smtClean="0">
                <a:solidFill>
                  <a:srgbClr val="0070C0"/>
                </a:solidFill>
              </a:rPr>
              <a:t> </a:t>
            </a:r>
            <a:r>
              <a:rPr lang="uk-UA" sz="2400" b="1" i="1" dirty="0" smtClean="0">
                <a:solidFill>
                  <a:schemeClr val="accent5"/>
                </a:solidFill>
              </a:rPr>
              <a:t>далеку, вишиваний, рідна.</a:t>
            </a:r>
            <a:endParaRPr lang="ru-RU" sz="2400" b="1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6508" y="365126"/>
            <a:ext cx="7022021" cy="1325563"/>
          </a:xfrm>
        </p:spPr>
        <p:txBody>
          <a:bodyPr>
            <a:noAutofit/>
          </a:bodyPr>
          <a:lstStyle/>
          <a:p>
            <a:pPr lvl="0" algn="ctr"/>
            <a:r>
              <a:rPr lang="uk-UA" sz="4800" b="1" dirty="0">
                <a:solidFill>
                  <a:srgbClr val="7030A0"/>
                </a:solidFill>
                <a:latin typeface="Monotype Corsiva" pitchFamily="66" charset="0"/>
              </a:rPr>
              <a:t>Творча робота по </a:t>
            </a:r>
            <a:r>
              <a:rPr lang="uk-UA" sz="4800" b="1" dirty="0" smtClean="0">
                <a:solidFill>
                  <a:srgbClr val="7030A0"/>
                </a:solidFill>
                <a:latin typeface="Monotype Corsiva" pitchFamily="66" charset="0"/>
              </a:rPr>
              <a:t>варіантах</a:t>
            </a:r>
            <a:r>
              <a:rPr lang="uk-UA" sz="4800" dirty="0">
                <a:solidFill>
                  <a:srgbClr val="7030A0"/>
                </a:solidFill>
                <a:latin typeface="Monotype Corsiva" pitchFamily="66" charset="0"/>
              </a:rPr>
              <a:t/>
            </a:r>
            <a:br>
              <a:rPr lang="uk-UA" sz="4800" dirty="0">
                <a:solidFill>
                  <a:srgbClr val="7030A0"/>
                </a:solidFill>
                <a:latin typeface="Monotype Corsiva" pitchFamily="66" charset="0"/>
              </a:rPr>
            </a:br>
            <a:endParaRPr lang="uk-UA" sz="48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73967" y="1448364"/>
            <a:ext cx="7405141" cy="3073950"/>
          </a:xfrm>
        </p:spPr>
        <p:txBody>
          <a:bodyPr/>
          <a:lstStyle/>
          <a:p>
            <a:pPr marL="0" indent="0" algn="ctr">
              <a:buNone/>
            </a:pPr>
            <a:r>
              <a:rPr lang="uk-UA" sz="2400" b="1" dirty="0" smtClean="0">
                <a:solidFill>
                  <a:srgbClr val="002060"/>
                </a:solidFill>
              </a:rPr>
              <a:t>Відновіть прислів’я і запишіть їх. Підкресліть у прислів’ях прикметники і визначте їх відмінок.</a:t>
            </a:r>
          </a:p>
          <a:p>
            <a:pPr lvl="0">
              <a:buNone/>
            </a:pPr>
            <a:endParaRPr lang="uk-UA" b="1" dirty="0" smtClean="0"/>
          </a:p>
          <a:p>
            <a:pPr>
              <a:buNone/>
            </a:pPr>
            <a:r>
              <a:rPr lang="uk-UA" sz="2800" dirty="0" smtClean="0">
                <a:solidFill>
                  <a:srgbClr val="0070C0"/>
                </a:solidFill>
              </a:rPr>
              <a:t>Під </a:t>
            </a:r>
            <a:r>
              <a:rPr lang="uk-UA" sz="2800" dirty="0">
                <a:solidFill>
                  <a:srgbClr val="0070C0"/>
                </a:solidFill>
              </a:rPr>
              <a:t>лежачий камінь   </a:t>
            </a:r>
            <a:r>
              <a:rPr lang="uk-UA" sz="2800" dirty="0" smtClean="0">
                <a:solidFill>
                  <a:srgbClr val="0070C0"/>
                </a:solidFill>
              </a:rPr>
              <a:t> виростає </a:t>
            </a:r>
            <a:r>
              <a:rPr lang="uk-UA" sz="2800" dirty="0">
                <a:solidFill>
                  <a:srgbClr val="0070C0"/>
                </a:solidFill>
              </a:rPr>
              <a:t>велике </a:t>
            </a:r>
            <a:r>
              <a:rPr lang="uk-UA" sz="2800" dirty="0" smtClean="0">
                <a:solidFill>
                  <a:srgbClr val="0070C0"/>
                </a:solidFill>
              </a:rPr>
              <a:t> дерево</a:t>
            </a:r>
            <a:r>
              <a:rPr lang="uk-UA" sz="2800" dirty="0">
                <a:solidFill>
                  <a:srgbClr val="0070C0"/>
                </a:solidFill>
              </a:rPr>
              <a:t>.</a:t>
            </a:r>
          </a:p>
          <a:p>
            <a:pPr>
              <a:buNone/>
            </a:pPr>
            <a:r>
              <a:rPr lang="uk-UA" sz="2800" dirty="0">
                <a:solidFill>
                  <a:srgbClr val="0070C0"/>
                </a:solidFill>
              </a:rPr>
              <a:t>З малого пагінця       </a:t>
            </a:r>
            <a:r>
              <a:rPr lang="uk-UA" sz="2800" dirty="0" smtClean="0">
                <a:solidFill>
                  <a:srgbClr val="0070C0"/>
                </a:solidFill>
              </a:rPr>
              <a:t>   вода </a:t>
            </a:r>
            <a:r>
              <a:rPr lang="uk-UA" sz="2800" dirty="0">
                <a:solidFill>
                  <a:srgbClr val="0070C0"/>
                </a:solidFill>
              </a:rPr>
              <a:t>не тече</a:t>
            </a:r>
            <a:r>
              <a:rPr lang="uk-UA" sz="2800" dirty="0" smtClean="0">
                <a:solidFill>
                  <a:srgbClr val="0070C0"/>
                </a:solidFill>
              </a:rPr>
              <a:t>.</a:t>
            </a:r>
            <a:endParaRPr lang="uk-UA" sz="2800" dirty="0">
              <a:solidFill>
                <a:srgbClr val="0070C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89596" y="2283098"/>
            <a:ext cx="58994" cy="14044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140" y="3750095"/>
            <a:ext cx="4706911" cy="26693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3141416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25782" y="365126"/>
            <a:ext cx="6589568" cy="1325563"/>
          </a:xfrm>
        </p:spPr>
        <p:txBody>
          <a:bodyPr>
            <a:noAutofit/>
          </a:bodyPr>
          <a:lstStyle/>
          <a:p>
            <a:pPr algn="ctr"/>
            <a:r>
              <a:rPr lang="uk-UA" sz="5400" b="1" i="1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  <a:t>Словникова робота</a:t>
            </a:r>
            <a:r>
              <a:rPr lang="uk-UA" sz="5400" b="1" dirty="0">
                <a:solidFill>
                  <a:srgbClr val="C00000"/>
                </a:solidFill>
              </a:rPr>
              <a:t/>
            </a:r>
            <a:br>
              <a:rPr lang="uk-UA" sz="5400" b="1" dirty="0">
                <a:solidFill>
                  <a:srgbClr val="C00000"/>
                </a:solidFill>
              </a:rPr>
            </a:br>
            <a:endParaRPr lang="uk-UA" sz="5400" b="1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925782" y="1088206"/>
            <a:ext cx="6967495" cy="4351338"/>
          </a:xfrm>
        </p:spPr>
        <p:txBody>
          <a:bodyPr/>
          <a:lstStyle/>
          <a:p>
            <a:pPr marL="0" indent="0">
              <a:buNone/>
            </a:pPr>
            <a:r>
              <a:rPr lang="uk-UA" sz="4000" b="1" dirty="0">
                <a:solidFill>
                  <a:schemeClr val="accent2">
                    <a:lumMod val="50000"/>
                  </a:schemeClr>
                </a:solidFill>
              </a:rPr>
              <a:t>Телеграма</a:t>
            </a:r>
            <a:r>
              <a:rPr lang="uk-UA" sz="4000" dirty="0">
                <a:solidFill>
                  <a:schemeClr val="accent2">
                    <a:lumMod val="50000"/>
                  </a:schemeClr>
                </a:solidFill>
              </a:rPr>
              <a:t>  - це  слово грецького походження: </a:t>
            </a:r>
            <a:r>
              <a:rPr lang="en-US" sz="4000" dirty="0">
                <a:solidFill>
                  <a:schemeClr val="accent2">
                    <a:lumMod val="50000"/>
                  </a:schemeClr>
                </a:solidFill>
              </a:rPr>
              <a:t>tele </a:t>
            </a:r>
            <a:r>
              <a:rPr lang="ru-RU" sz="4000" dirty="0" err="1">
                <a:solidFill>
                  <a:schemeClr val="accent2">
                    <a:lumMod val="50000"/>
                  </a:schemeClr>
                </a:solidFill>
              </a:rPr>
              <a:t>означає</a:t>
            </a:r>
            <a:r>
              <a:rPr lang="ru-RU" sz="4000" dirty="0">
                <a:solidFill>
                  <a:schemeClr val="accent2">
                    <a:lumMod val="50000"/>
                  </a:schemeClr>
                </a:solidFill>
              </a:rPr>
              <a:t> «далеко», а </a:t>
            </a:r>
            <a:r>
              <a:rPr lang="en-US" sz="4000" dirty="0">
                <a:solidFill>
                  <a:schemeClr val="accent2">
                    <a:lumMod val="50000"/>
                  </a:schemeClr>
                </a:solidFill>
              </a:rPr>
              <a:t>gramma </a:t>
            </a:r>
            <a:r>
              <a:rPr lang="ru-RU" sz="4000" dirty="0">
                <a:solidFill>
                  <a:schemeClr val="accent2">
                    <a:lumMod val="50000"/>
                  </a:schemeClr>
                </a:solidFill>
              </a:rPr>
              <a:t>– </a:t>
            </a:r>
            <a:r>
              <a:rPr lang="uk-UA" sz="4000" dirty="0">
                <a:solidFill>
                  <a:schemeClr val="accent2">
                    <a:lumMod val="50000"/>
                  </a:schemeClr>
                </a:solidFill>
              </a:rPr>
              <a:t>буква.</a:t>
            </a:r>
          </a:p>
          <a:p>
            <a:pPr marL="0" lvl="0" indent="0">
              <a:buNone/>
            </a:pPr>
            <a:r>
              <a:rPr lang="uk-UA" sz="4000" b="1" dirty="0">
                <a:solidFill>
                  <a:srgbClr val="0070C0"/>
                </a:solidFill>
              </a:rPr>
              <a:t>Т</a:t>
            </a:r>
            <a:r>
              <a:rPr lang="uk-UA" sz="4000" b="1" dirty="0" smtClean="0">
                <a:solidFill>
                  <a:srgbClr val="0070C0"/>
                </a:solidFill>
              </a:rPr>
              <a:t>елеграма</a:t>
            </a:r>
            <a:r>
              <a:rPr lang="uk-UA" sz="4000" dirty="0" smtClean="0">
                <a:solidFill>
                  <a:srgbClr val="0070C0"/>
                </a:solidFill>
              </a:rPr>
              <a:t> термінова</a:t>
            </a:r>
            <a:r>
              <a:rPr lang="uk-UA" sz="4000" dirty="0">
                <a:solidFill>
                  <a:srgbClr val="0070C0"/>
                </a:solidFill>
              </a:rPr>
              <a:t>, вітальна, приємна, </a:t>
            </a:r>
            <a:r>
              <a:rPr lang="uk-UA" sz="4000" dirty="0" smtClean="0">
                <a:solidFill>
                  <a:srgbClr val="0070C0"/>
                </a:solidFill>
              </a:rPr>
              <a:t>неочікувана.</a:t>
            </a:r>
            <a:endParaRPr lang="uk-UA" sz="40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uk-UA" sz="3600" dirty="0">
              <a:solidFill>
                <a:srgbClr val="7030A0"/>
              </a:solidFill>
            </a:endParaRPr>
          </a:p>
        </p:txBody>
      </p:sp>
      <p:pic>
        <p:nvPicPr>
          <p:cNvPr id="9217" name="Picture 1" descr="C:\Users\School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3912" y="4669556"/>
            <a:ext cx="2454852" cy="1776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782" y="4894983"/>
            <a:ext cx="2449657" cy="18145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7587335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8182" y="365126"/>
            <a:ext cx="6437167" cy="1325563"/>
          </a:xfrm>
        </p:spPr>
        <p:txBody>
          <a:bodyPr>
            <a:noAutofit/>
          </a:bodyPr>
          <a:lstStyle/>
          <a:p>
            <a:pPr lvl="0" algn="ctr"/>
            <a:r>
              <a:rPr lang="uk-UA" sz="6000" b="1" dirty="0">
                <a:solidFill>
                  <a:srgbClr val="7030A0"/>
                </a:solidFill>
                <a:latin typeface="Monotype Corsiva" pitchFamily="66" charset="0"/>
              </a:rPr>
              <a:t>Гра «Знайди слово»</a:t>
            </a:r>
            <a:r>
              <a:rPr lang="uk-UA" sz="6000" dirty="0">
                <a:solidFill>
                  <a:srgbClr val="7030A0"/>
                </a:solidFill>
                <a:latin typeface="Monotype Corsiva" pitchFamily="66" charset="0"/>
              </a:rPr>
              <a:t/>
            </a:r>
            <a:br>
              <a:rPr lang="uk-UA" sz="6000" dirty="0">
                <a:solidFill>
                  <a:srgbClr val="7030A0"/>
                </a:solidFill>
                <a:latin typeface="Monotype Corsiva" pitchFamily="66" charset="0"/>
              </a:rPr>
            </a:br>
            <a:endParaRPr lang="uk-UA" sz="6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8187" y="1102954"/>
            <a:ext cx="6866659" cy="51936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sz="3200" b="1" dirty="0" smtClean="0"/>
              <a:t>                  </a:t>
            </a:r>
            <a:r>
              <a:rPr lang="uk-UA" sz="3200" b="1" dirty="0" smtClean="0">
                <a:solidFill>
                  <a:srgbClr val="C00000"/>
                </a:solidFill>
              </a:rPr>
              <a:t>ТАЧЕРЕАЕРОДРОМТУ</a:t>
            </a:r>
          </a:p>
          <a:p>
            <a:pPr>
              <a:buNone/>
            </a:pP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6446" y="1710502"/>
            <a:ext cx="22250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rgbClr val="0070C0"/>
                </a:solidFill>
              </a:rPr>
              <a:t>аеродром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769806" y="2219632"/>
            <a:ext cx="702023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Аеродром</a:t>
            </a:r>
            <a:r>
              <a:rPr kumimoji="0" lang="uk-UA" sz="240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Calibri"/>
                <a:ea typeface="Batang" pitchFamily="18" charset="-127"/>
                <a:cs typeface="Times New Roman" pitchFamily="18" charset="0"/>
              </a:rPr>
              <a:t>–</a:t>
            </a: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територія, обладнана комплексом інженерних  споруд, радіотехнічними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засобами, які забезпечують  стоянку, зліт, посадку і  технічне обслуговування  літаків.</a:t>
            </a:r>
            <a:endParaRPr kumimoji="0" lang="uk-UA" sz="36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C:\Users\School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4142" y="3815086"/>
            <a:ext cx="3531010" cy="28309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5481669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798" y="378981"/>
            <a:ext cx="6506441" cy="1325563"/>
          </a:xfrm>
        </p:spPr>
        <p:txBody>
          <a:bodyPr>
            <a:normAutofit/>
          </a:bodyPr>
          <a:lstStyle/>
          <a:p>
            <a:r>
              <a:rPr lang="uk-UA" sz="6000" b="1" i="1" dirty="0" smtClean="0">
                <a:solidFill>
                  <a:srgbClr val="7030A0"/>
                </a:solidFill>
                <a:latin typeface="Monotype Corsiva" pitchFamily="66" charset="0"/>
                <a:cs typeface="Times New Roman" pitchFamily="18" charset="0"/>
              </a:rPr>
              <a:t>Технологія « Прес»</a:t>
            </a:r>
            <a:endParaRPr lang="uk-UA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3329" y="1784061"/>
            <a:ext cx="7300452" cy="4351338"/>
          </a:xfrm>
        </p:spPr>
        <p:txBody>
          <a:bodyPr/>
          <a:lstStyle/>
          <a:p>
            <a:pPr marL="0" lvl="0" indent="0" algn="ctr">
              <a:buNone/>
            </a:pPr>
            <a:r>
              <a:rPr lang="uk-UA" i="1" dirty="0" smtClean="0"/>
              <a:t>     </a:t>
            </a: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Доведіть</a:t>
            </a:r>
            <a:r>
              <a:rPr lang="uk-UA" sz="2800" b="1" i="1" dirty="0">
                <a:latin typeface="Times New Roman" pitchFamily="18" charset="0"/>
                <a:cs typeface="Times New Roman" pitchFamily="18" charset="0"/>
              </a:rPr>
              <a:t>, що </a:t>
            </a: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слово</a:t>
            </a:r>
            <a:r>
              <a:rPr lang="uk-UA" sz="2800" b="1" i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 синій </a:t>
            </a:r>
            <a:r>
              <a:rPr lang="uk-UA" sz="2800" b="1" i="1" dirty="0">
                <a:latin typeface="Times New Roman" pitchFamily="18" charset="0"/>
                <a:cs typeface="Times New Roman" pitchFamily="18" charset="0"/>
              </a:rPr>
              <a:t>прикметник</a:t>
            </a:r>
            <a:r>
              <a:rPr lang="uk-UA" sz="3600" b="1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16942" y="2660838"/>
            <a:ext cx="50439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dirty="0" smtClean="0">
                <a:solidFill>
                  <a:srgbClr val="002060"/>
                </a:solidFill>
              </a:rPr>
              <a:t> Я </a:t>
            </a:r>
            <a:r>
              <a:rPr lang="uk-UA" sz="4800" b="1" dirty="0">
                <a:solidFill>
                  <a:srgbClr val="002060"/>
                </a:solidFill>
              </a:rPr>
              <a:t>вважаю, що …</a:t>
            </a:r>
          </a:p>
          <a:p>
            <a:r>
              <a:rPr lang="uk-UA" sz="4800" b="1" dirty="0">
                <a:solidFill>
                  <a:srgbClr val="002060"/>
                </a:solidFill>
              </a:rPr>
              <a:t> Тому, що …</a:t>
            </a:r>
          </a:p>
          <a:p>
            <a:r>
              <a:rPr lang="uk-UA" sz="4800" b="1" dirty="0">
                <a:solidFill>
                  <a:srgbClr val="002060"/>
                </a:solidFill>
              </a:rPr>
              <a:t> Наприклад, …</a:t>
            </a:r>
          </a:p>
          <a:p>
            <a:r>
              <a:rPr lang="uk-UA" sz="4800" b="1" dirty="0">
                <a:solidFill>
                  <a:srgbClr val="002060"/>
                </a:solidFill>
              </a:rPr>
              <a:t> Отже, …</a:t>
            </a:r>
          </a:p>
        </p:txBody>
      </p:sp>
    </p:spTree>
    <p:extLst>
      <p:ext uri="{BB962C8B-B14F-4D97-AF65-F5344CB8AC3E}">
        <p14:creationId xmlns:p14="http://schemas.microsoft.com/office/powerpoint/2010/main" val="3525400042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2671" y="5146494"/>
            <a:ext cx="2001219" cy="15391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3868" y="0"/>
            <a:ext cx="6580683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uk-UA" sz="6600" b="1" dirty="0" smtClean="0">
                <a:solidFill>
                  <a:srgbClr val="CC00CC"/>
                </a:solidFill>
                <a:latin typeface="Monotype Corsiva" pitchFamily="66" charset="0"/>
              </a:rPr>
              <a:t/>
            </a:r>
            <a:br>
              <a:rPr lang="uk-UA" sz="6600" b="1" dirty="0" smtClean="0">
                <a:solidFill>
                  <a:srgbClr val="CC00CC"/>
                </a:solidFill>
                <a:latin typeface="Monotype Corsiva" pitchFamily="66" charset="0"/>
              </a:rPr>
            </a:br>
            <a:r>
              <a:rPr lang="uk-UA" sz="6600" b="1" dirty="0" smtClean="0">
                <a:solidFill>
                  <a:srgbClr val="CC00CC"/>
                </a:solidFill>
                <a:latin typeface="Monotype Corsiva" pitchFamily="66" charset="0"/>
              </a:rPr>
              <a:t>Гра “Так – Ні”</a:t>
            </a:r>
            <a:br>
              <a:rPr lang="uk-UA" sz="6600" b="1" dirty="0" smtClean="0">
                <a:solidFill>
                  <a:srgbClr val="CC00CC"/>
                </a:solidFill>
                <a:latin typeface="Monotype Corsiva" pitchFamily="66" charset="0"/>
              </a:rPr>
            </a:br>
            <a:endParaRPr lang="ru-RU" sz="6600" b="1" dirty="0">
              <a:solidFill>
                <a:srgbClr val="CC00CC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98623" y="1259175"/>
            <a:ext cx="6389017" cy="51554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Прикметник -  це частина мови, яка називає  ознаку предмета.</a:t>
            </a:r>
          </a:p>
          <a:p>
            <a:pPr marL="0" indent="0">
              <a:buNone/>
            </a:pPr>
            <a:r>
              <a:rPr lang="uk-UA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Прикметник  - це частина мови, яка відповідає на </a:t>
            </a:r>
            <a:r>
              <a:rPr lang="uk-UA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питання хто? або що?</a:t>
            </a:r>
          </a:p>
          <a:p>
            <a:pPr marL="0" indent="0">
              <a:buNone/>
            </a:pP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3.Прикметник  </a:t>
            </a:r>
            <a:r>
              <a:rPr lang="uk-UA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змінюється за родами .</a:t>
            </a:r>
          </a:p>
          <a:p>
            <a:pPr marL="0" indent="0">
              <a:buNone/>
            </a:pP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4.Прикметники </a:t>
            </a:r>
            <a:r>
              <a:rPr lang="uk-UA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завжди зв’язані з іменниками.</a:t>
            </a:r>
          </a:p>
          <a:p>
            <a:pPr marL="0" indent="0">
              <a:buNone/>
            </a:pPr>
            <a:r>
              <a:rPr lang="uk-UA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У якому роді, числі і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відмінку</a:t>
            </a:r>
          </a:p>
          <a:p>
            <a:pPr marL="0" indent="0">
              <a:buNone/>
            </a:pP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стоїть іменник, то і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прикметник</a:t>
            </a:r>
          </a:p>
          <a:p>
            <a:pPr marL="0" indent="0">
              <a:buNone/>
            </a:pP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стоїть у тому самому роді,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числі</a:t>
            </a:r>
          </a:p>
          <a:p>
            <a:pPr marL="0" indent="0">
              <a:buNone/>
            </a:pP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 відмінку.</a:t>
            </a:r>
          </a:p>
          <a:p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3882" y="365126"/>
            <a:ext cx="6461467" cy="1325563"/>
          </a:xfrm>
        </p:spPr>
        <p:txBody>
          <a:bodyPr>
            <a:normAutofit/>
          </a:bodyPr>
          <a:lstStyle/>
          <a:p>
            <a:pPr algn="ctr"/>
            <a:r>
              <a:rPr lang="uk-UA" sz="5400" b="1" dirty="0" smtClean="0">
                <a:solidFill>
                  <a:srgbClr val="C00000"/>
                </a:solidFill>
                <a:latin typeface="Monotype Corsiva" pitchFamily="66" charset="0"/>
              </a:rPr>
              <a:t>Домашнє завдання</a:t>
            </a:r>
            <a:endParaRPr lang="ru-RU" sz="5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27564" y="1825625"/>
            <a:ext cx="61877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Вправа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186, с. 97</a:t>
            </a:r>
          </a:p>
          <a:p>
            <a:pPr marL="0" indent="0">
              <a:buNone/>
            </a:pP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52662">
            <a:off x="2341419" y="3483985"/>
            <a:ext cx="4918364" cy="17042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School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221" y="235976"/>
            <a:ext cx="2493552" cy="24777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1648" y="837483"/>
            <a:ext cx="6672695" cy="4351338"/>
          </a:xfrm>
        </p:spPr>
        <p:txBody>
          <a:bodyPr/>
          <a:lstStyle/>
          <a:p>
            <a:pPr marL="0" indent="0">
              <a:buNone/>
            </a:pPr>
            <a:r>
              <a:rPr lang="uk-UA" sz="3600" b="1" dirty="0">
                <a:solidFill>
                  <a:srgbClr val="002060"/>
                </a:solidFill>
                <a:latin typeface="Monotype Corsiva" pitchFamily="66" charset="0"/>
              </a:rPr>
              <a:t>Ось і пролунав дзвінок,</a:t>
            </a:r>
          </a:p>
          <a:p>
            <a:pPr marL="0" indent="0">
              <a:buNone/>
            </a:pPr>
            <a:r>
              <a:rPr lang="uk-UA" sz="3600" b="1" dirty="0">
                <a:solidFill>
                  <a:srgbClr val="002060"/>
                </a:solidFill>
                <a:latin typeface="Monotype Corsiva" pitchFamily="66" charset="0"/>
              </a:rPr>
              <a:t>Закінчився наш урок.</a:t>
            </a:r>
          </a:p>
          <a:p>
            <a:pPr marL="0" indent="0">
              <a:buNone/>
            </a:pPr>
            <a:r>
              <a:rPr lang="uk-UA" sz="3600" b="1" dirty="0">
                <a:solidFill>
                  <a:srgbClr val="002060"/>
                </a:solidFill>
                <a:latin typeface="Monotype Corsiva" pitchFamily="66" charset="0"/>
              </a:rPr>
              <a:t>За роботу по заслузі,</a:t>
            </a:r>
          </a:p>
          <a:p>
            <a:pPr marL="0" indent="0">
              <a:buNone/>
            </a:pPr>
            <a:r>
              <a:rPr lang="uk-UA" sz="3600" b="1" dirty="0">
                <a:solidFill>
                  <a:srgbClr val="002060"/>
                </a:solidFill>
                <a:latin typeface="Monotype Corsiva" pitchFamily="66" charset="0"/>
              </a:rPr>
              <a:t>Щиро дякую вам, друзі!</a:t>
            </a:r>
          </a:p>
          <a:p>
            <a:pPr marL="0" indent="0">
              <a:buNone/>
            </a:pPr>
            <a:r>
              <a:rPr lang="uk-UA" sz="3600" b="1" dirty="0">
                <a:solidFill>
                  <a:srgbClr val="002060"/>
                </a:solidFill>
                <a:latin typeface="Monotype Corsiva" pitchFamily="66" charset="0"/>
              </a:rPr>
              <a:t>Хочу вам </a:t>
            </a:r>
            <a:r>
              <a:rPr lang="uk-UA" sz="3600" b="1" dirty="0" err="1">
                <a:solidFill>
                  <a:srgbClr val="002060"/>
                </a:solidFill>
                <a:latin typeface="Monotype Corsiva" pitchFamily="66" charset="0"/>
              </a:rPr>
              <a:t>сказать</a:t>
            </a:r>
            <a:r>
              <a:rPr lang="uk-UA" sz="3600" b="1" dirty="0">
                <a:solidFill>
                  <a:srgbClr val="002060"/>
                </a:solidFill>
                <a:latin typeface="Monotype Corsiva" pitchFamily="66" charset="0"/>
              </a:rPr>
              <a:t> в кінці –</a:t>
            </a:r>
          </a:p>
          <a:p>
            <a:pPr marL="0" indent="0">
              <a:buNone/>
            </a:pPr>
            <a:r>
              <a:rPr lang="uk-UA" sz="3600" b="1" dirty="0">
                <a:solidFill>
                  <a:srgbClr val="002060"/>
                </a:solidFill>
                <a:latin typeface="Monotype Corsiva" pitchFamily="66" charset="0"/>
              </a:rPr>
              <a:t>Ви сьогодні молодці!</a:t>
            </a:r>
          </a:p>
          <a:p>
            <a:pPr marL="0" indent="0">
              <a:buNone/>
            </a:pPr>
            <a:r>
              <a:rPr lang="uk-UA" sz="3600" b="1" dirty="0">
                <a:latin typeface="Monotype Corsiva" pitchFamily="66" charset="0"/>
              </a:rPr>
              <a:t> </a:t>
            </a:r>
          </a:p>
          <a:p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09018" y="4660490"/>
            <a:ext cx="641554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8000" b="1" dirty="0" smtClean="0">
                <a:solidFill>
                  <a:srgbClr val="C00000"/>
                </a:solidFill>
                <a:latin typeface="Monotype Corsiva" pitchFamily="66" charset="0"/>
              </a:rPr>
              <a:t>Дякую за урок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131338747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5059" y="516194"/>
            <a:ext cx="1371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uk-UA" sz="6000" b="1" i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uk-UA" sz="6000" b="1" i="1" dirty="0" smtClean="0">
                <a:solidFill>
                  <a:srgbClr val="7030A0"/>
                </a:solidFill>
              </a:rPr>
              <a:t>У</a:t>
            </a:r>
            <a:r>
              <a:rPr lang="uk-UA" sz="6000" b="1" dirty="0" smtClean="0"/>
              <a:t> –   </a:t>
            </a:r>
            <a:endParaRPr lang="uk-UA" sz="6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6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endParaRPr lang="uk-UA" sz="6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6000" b="1" i="1" dirty="0" smtClean="0">
                <a:solidFill>
                  <a:srgbClr val="FFFF00"/>
                </a:solidFill>
              </a:rPr>
              <a:t>О</a:t>
            </a:r>
            <a:r>
              <a:rPr lang="uk-UA" sz="6000" b="1" dirty="0" smtClean="0"/>
              <a:t> – </a:t>
            </a:r>
            <a:endParaRPr lang="uk-UA" sz="6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6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endParaRPr lang="uk-UA" sz="6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7912" y="277091"/>
            <a:ext cx="2074863" cy="25384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уважним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уважним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2920181" y="1395689"/>
            <a:ext cx="343637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уважними</a:t>
            </a:r>
            <a:endParaRPr kumimoji="0" lang="uk-UA" sz="8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3047999" y="2438400"/>
            <a:ext cx="383949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розумними</a:t>
            </a:r>
            <a:endParaRPr kumimoji="0" lang="uk-UA" sz="7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49691" y="3366254"/>
            <a:ext cx="41777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b="1" i="1" dirty="0" smtClean="0">
                <a:solidFill>
                  <a:srgbClr val="FFFF00"/>
                </a:solidFill>
              </a:rPr>
              <a:t>організованими</a:t>
            </a:r>
            <a:endParaRPr lang="ru-RU" sz="4400" b="1" i="1" dirty="0">
              <a:solidFill>
                <a:srgbClr val="FFFF00"/>
              </a:solidFill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2956560" y="4389120"/>
            <a:ext cx="341376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кмітливими</a:t>
            </a:r>
            <a:endParaRPr kumimoji="0" lang="uk-UA" sz="24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8" grpId="0"/>
      <p:bldP spid="2560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20528" y="277365"/>
            <a:ext cx="148958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6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uk-UA" sz="6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</a:p>
          <a:p>
            <a:pPr>
              <a:buNone/>
            </a:pPr>
            <a:r>
              <a:rPr lang="uk-UA" sz="6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6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endParaRPr lang="uk-UA" sz="6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6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6600" b="1" dirty="0" smtClean="0">
                <a:latin typeface="Times New Roman" pitchFamily="18" charset="0"/>
                <a:cs typeface="Times New Roman" pitchFamily="18" charset="0"/>
              </a:rPr>
              <a:t> -</a:t>
            </a:r>
            <a:endParaRPr lang="ru-RU" sz="6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6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uk-UA" sz="6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ru-RU" sz="6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2" descr="Результат пошуку зображень за запитом &quot;картинки про школу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314" y="4599709"/>
            <a:ext cx="3291085" cy="19812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392130" y="398206"/>
            <a:ext cx="427703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українською</a:t>
            </a:r>
            <a:endParaRPr kumimoji="0" lang="uk-UA" sz="80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495367" y="1386349"/>
            <a:ext cx="175210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рівно</a:t>
            </a:r>
            <a:endParaRPr kumimoji="0" lang="uk-UA" sz="8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3510117" y="2403987"/>
            <a:ext cx="421558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охайно</a:t>
            </a:r>
            <a:endParaRPr kumimoji="0" lang="uk-UA" sz="80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3288888" y="3436374"/>
            <a:ext cx="411480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каліграфічно</a:t>
            </a:r>
            <a:endParaRPr kumimoji="0" lang="uk-UA" sz="7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  <p:bldP spid="245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98072" y="365126"/>
            <a:ext cx="6617277" cy="1325129"/>
          </a:xfrm>
        </p:spPr>
        <p:txBody>
          <a:bodyPr>
            <a:normAutofit fontScale="90000"/>
          </a:bodyPr>
          <a:lstStyle/>
          <a:p>
            <a:pPr lvl="0" algn="ctr"/>
            <a:r>
              <a:rPr lang="uk-UA" sz="7300" b="1" dirty="0" smtClean="0">
                <a:solidFill>
                  <a:srgbClr val="00B05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Аукціон знань </a:t>
            </a:r>
            <a:r>
              <a:rPr lang="uk-UA" sz="3600" b="1" dirty="0">
                <a:solidFill>
                  <a:srgbClr val="00B05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/>
            </a:r>
            <a:br>
              <a:rPr lang="uk-UA" sz="3600" b="1" dirty="0">
                <a:solidFill>
                  <a:srgbClr val="00B05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</a:br>
            <a:endParaRPr lang="uk-UA" dirty="0">
              <a:solidFill>
                <a:srgbClr val="00B05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911927" y="1274618"/>
            <a:ext cx="6783530" cy="495776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uk-UA" sz="3500" b="1" dirty="0" smtClean="0">
                <a:solidFill>
                  <a:srgbClr val="7030A0"/>
                </a:solidFill>
              </a:rPr>
              <a:t>Бліц </a:t>
            </a:r>
            <a:r>
              <a:rPr lang="uk-UA" sz="3500" b="1" dirty="0">
                <a:solidFill>
                  <a:srgbClr val="7030A0"/>
                </a:solidFill>
              </a:rPr>
              <a:t>– опитування</a:t>
            </a:r>
            <a:endParaRPr lang="uk-UA" sz="3500" dirty="0">
              <a:solidFill>
                <a:srgbClr val="7030A0"/>
              </a:solidFill>
            </a:endParaRPr>
          </a:p>
          <a:p>
            <a:pPr lvl="0"/>
            <a:r>
              <a:rPr lang="uk-UA" sz="2400" b="1" dirty="0" smtClean="0"/>
              <a:t> </a:t>
            </a:r>
            <a:r>
              <a:rPr lang="uk-UA" sz="3200" b="1" dirty="0">
                <a:solidFill>
                  <a:srgbClr val="002060"/>
                </a:solidFill>
              </a:rPr>
              <a:t>Яка частина мови називається прикметником?</a:t>
            </a:r>
          </a:p>
          <a:p>
            <a:pPr lvl="0"/>
            <a:r>
              <a:rPr lang="uk-UA" sz="3200" b="1" dirty="0">
                <a:solidFill>
                  <a:srgbClr val="002060"/>
                </a:solidFill>
              </a:rPr>
              <a:t>Яку роль виконують прикметники у мовленні?</a:t>
            </a:r>
          </a:p>
          <a:p>
            <a:pPr lvl="0"/>
            <a:r>
              <a:rPr lang="uk-UA" sz="3200" b="1" dirty="0">
                <a:solidFill>
                  <a:srgbClr val="002060"/>
                </a:solidFill>
              </a:rPr>
              <a:t>За чим змінюються прикметники?</a:t>
            </a:r>
          </a:p>
          <a:p>
            <a:pPr lvl="0"/>
            <a:r>
              <a:rPr lang="uk-UA" sz="3200" b="1" dirty="0">
                <a:solidFill>
                  <a:srgbClr val="002060"/>
                </a:solidFill>
              </a:rPr>
              <a:t>З якою частиною мови пов’язаний прикметник у реченні?</a:t>
            </a:r>
          </a:p>
          <a:p>
            <a:pPr lvl="0"/>
            <a:r>
              <a:rPr lang="uk-UA" sz="3200" b="1" dirty="0">
                <a:solidFill>
                  <a:srgbClr val="002060"/>
                </a:solidFill>
              </a:rPr>
              <a:t>Що називається відмінюванням?</a:t>
            </a:r>
          </a:p>
          <a:p>
            <a:pPr lvl="0"/>
            <a:r>
              <a:rPr lang="uk-UA" sz="3200" b="1" dirty="0">
                <a:solidFill>
                  <a:srgbClr val="002060"/>
                </a:solidFill>
              </a:rPr>
              <a:t>Як визначити відмінок прикметника в реченні?</a:t>
            </a:r>
          </a:p>
          <a:p>
            <a:pPr marL="0" indent="0">
              <a:buNone/>
            </a:pPr>
            <a:endParaRPr lang="uk-UA" sz="2600" dirty="0"/>
          </a:p>
        </p:txBody>
      </p:sp>
    </p:spTree>
    <p:extLst>
      <p:ext uri="{BB962C8B-B14F-4D97-AF65-F5344CB8AC3E}">
        <p14:creationId xmlns:p14="http://schemas.microsoft.com/office/powerpoint/2010/main" val="4150437056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365126"/>
            <a:ext cx="6686550" cy="1325563"/>
          </a:xfrm>
        </p:spPr>
        <p:txBody>
          <a:bodyPr>
            <a:noAutofit/>
          </a:bodyPr>
          <a:lstStyle/>
          <a:p>
            <a:pPr algn="ctr"/>
            <a:r>
              <a:rPr lang="uk-UA" sz="5400" b="1" dirty="0" smtClean="0">
                <a:solidFill>
                  <a:srgbClr val="C0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Алгоритм визначення відмінка прикметника:</a:t>
            </a:r>
            <a:endParaRPr lang="uk-UA" sz="54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59526" y="1825625"/>
            <a:ext cx="6755823" cy="4351338"/>
          </a:xfrm>
        </p:spPr>
        <p:txBody>
          <a:bodyPr/>
          <a:lstStyle/>
          <a:p>
            <a:r>
              <a:rPr lang="uk-UA" sz="3600" b="1" dirty="0">
                <a:solidFill>
                  <a:srgbClr val="0070C0"/>
                </a:solidFill>
              </a:rPr>
              <a:t>з</a:t>
            </a:r>
            <a:r>
              <a:rPr lang="uk-UA" sz="3600" b="1" dirty="0" smtClean="0">
                <a:solidFill>
                  <a:srgbClr val="0070C0"/>
                </a:solidFill>
              </a:rPr>
              <a:t>найти прикметник;</a:t>
            </a:r>
          </a:p>
          <a:p>
            <a:r>
              <a:rPr lang="uk-UA" sz="3600" b="1" dirty="0">
                <a:solidFill>
                  <a:srgbClr val="0070C0"/>
                </a:solidFill>
              </a:rPr>
              <a:t> </a:t>
            </a:r>
            <a:r>
              <a:rPr lang="uk-UA" sz="3600" b="1" dirty="0" smtClean="0">
                <a:solidFill>
                  <a:srgbClr val="0070C0"/>
                </a:solidFill>
              </a:rPr>
              <a:t>з’ясувати, від якого іменника він залежить;</a:t>
            </a:r>
          </a:p>
          <a:p>
            <a:r>
              <a:rPr lang="uk-UA" sz="3600" b="1" dirty="0">
                <a:solidFill>
                  <a:srgbClr val="0070C0"/>
                </a:solidFill>
              </a:rPr>
              <a:t>в</a:t>
            </a:r>
            <a:r>
              <a:rPr lang="uk-UA" sz="3600" b="1" dirty="0" smtClean="0">
                <a:solidFill>
                  <a:srgbClr val="0070C0"/>
                </a:solidFill>
              </a:rPr>
              <a:t>изначити відмінок іменника (прикметник завжди стоїть у тому самому відмінку, що й іменник).</a:t>
            </a:r>
          </a:p>
          <a:p>
            <a:pPr marL="0" indent="0">
              <a:buNone/>
            </a:pPr>
            <a:endParaRPr lang="uk-UA" sz="3600" b="1" dirty="0" smtClean="0">
              <a:solidFill>
                <a:srgbClr val="0070C0"/>
              </a:solidFill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87050495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60832">
            <a:off x="2289530" y="2905243"/>
            <a:ext cx="5708837" cy="21850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094634" y="365126"/>
            <a:ext cx="6420716" cy="1325563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Чарівний ключ</a:t>
            </a:r>
            <a:endParaRPr lang="uk-UA" sz="6000" b="1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200009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8072" y="365126"/>
            <a:ext cx="6617277" cy="1325563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solidFill>
                  <a:srgbClr val="7030A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Тема уроку</a:t>
            </a:r>
            <a:endParaRPr lang="uk-UA" sz="60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80133" y="1954630"/>
            <a:ext cx="6529152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400" b="1" dirty="0">
                <a:solidFill>
                  <a:schemeClr val="accent5"/>
                </a:solidFill>
              </a:rPr>
              <a:t>В</a:t>
            </a:r>
            <a:r>
              <a:rPr lang="uk-UA" sz="4400" b="1" dirty="0" smtClean="0">
                <a:solidFill>
                  <a:schemeClr val="accent5"/>
                </a:solidFill>
              </a:rPr>
              <a:t>прави </a:t>
            </a:r>
            <a:r>
              <a:rPr lang="uk-UA" sz="4400" b="1" dirty="0">
                <a:solidFill>
                  <a:schemeClr val="accent5"/>
                </a:solidFill>
              </a:rPr>
              <a:t>на визначення відмінка прикметників у реченнях </a:t>
            </a:r>
            <a:r>
              <a:rPr lang="uk-UA" sz="4400" b="1" dirty="0" smtClean="0">
                <a:solidFill>
                  <a:schemeClr val="accent5"/>
                </a:solidFill>
              </a:rPr>
              <a:t>за закінченням </a:t>
            </a:r>
            <a:r>
              <a:rPr lang="uk-UA" sz="4400" b="1" dirty="0">
                <a:solidFill>
                  <a:schemeClr val="accent5"/>
                </a:solidFill>
              </a:rPr>
              <a:t>та відмінком іменника.</a:t>
            </a:r>
          </a:p>
        </p:txBody>
      </p:sp>
    </p:spTree>
    <p:extLst>
      <p:ext uri="{BB962C8B-B14F-4D97-AF65-F5344CB8AC3E}">
        <p14:creationId xmlns:p14="http://schemas.microsoft.com/office/powerpoint/2010/main" val="3257178428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9635" y="365126"/>
            <a:ext cx="6603423" cy="1325563"/>
          </a:xfrm>
        </p:spPr>
        <p:txBody>
          <a:bodyPr>
            <a:normAutofit/>
          </a:bodyPr>
          <a:lstStyle/>
          <a:p>
            <a:pPr algn="ctr"/>
            <a:r>
              <a:rPr lang="uk-UA" sz="6600" b="1" dirty="0" smtClean="0">
                <a:solidFill>
                  <a:srgbClr val="7030A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Мета уроку</a:t>
            </a:r>
            <a:endParaRPr lang="uk-UA" sz="6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67346" y="1867189"/>
            <a:ext cx="6774872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sz="3200" b="1" i="1" dirty="0" smtClean="0">
                <a:solidFill>
                  <a:srgbClr val="002060"/>
                </a:solidFill>
              </a:rPr>
              <a:t>Закріплювати </a:t>
            </a:r>
            <a:r>
              <a:rPr lang="uk-UA" sz="3200" b="1" i="1" dirty="0">
                <a:solidFill>
                  <a:srgbClr val="002060"/>
                </a:solidFill>
              </a:rPr>
              <a:t>вміння визначати відмінок прикметників у реченні за питаннями, закінченням та відмінком іменника; </a:t>
            </a:r>
            <a:endParaRPr lang="uk-UA" sz="3200" b="1" i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uk-UA" sz="3200" b="1" i="1" dirty="0" smtClean="0">
                <a:solidFill>
                  <a:srgbClr val="002060"/>
                </a:solidFill>
              </a:rPr>
              <a:t>розвивати </a:t>
            </a:r>
            <a:r>
              <a:rPr lang="uk-UA" sz="3200" b="1" i="1" dirty="0">
                <a:solidFill>
                  <a:srgbClr val="002060"/>
                </a:solidFill>
              </a:rPr>
              <a:t>пам’ять, увагу, зв’язне мовлення</a:t>
            </a:r>
            <a:r>
              <a:rPr lang="uk-UA" sz="3200" b="1" i="1" dirty="0" smtClean="0">
                <a:solidFill>
                  <a:srgbClr val="002060"/>
                </a:solidFill>
              </a:rPr>
              <a:t>;</a:t>
            </a:r>
          </a:p>
          <a:p>
            <a:pPr marL="0" indent="0">
              <a:buNone/>
            </a:pPr>
            <a:r>
              <a:rPr lang="uk-UA" sz="3200" b="1" i="1" dirty="0" smtClean="0">
                <a:solidFill>
                  <a:srgbClr val="002060"/>
                </a:solidFill>
              </a:rPr>
              <a:t> </a:t>
            </a:r>
            <a:r>
              <a:rPr lang="uk-UA" sz="3200" b="1" i="1" dirty="0">
                <a:solidFill>
                  <a:srgbClr val="002060"/>
                </a:solidFill>
              </a:rPr>
              <a:t>збагачувати словниковий запас; виховувати уважність, старанність, любов до рідної мови, повагу до народних символів України.</a:t>
            </a:r>
          </a:p>
          <a:p>
            <a:pPr marL="0" indent="0">
              <a:buNone/>
            </a:pPr>
            <a:endParaRPr lang="uk-UA" sz="2800" b="1" i="1" dirty="0">
              <a:solidFill>
                <a:srgbClr val="002060"/>
              </a:solidFill>
            </a:endParaRPr>
          </a:p>
          <a:p>
            <a:endParaRPr lang="uk-UA" sz="28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356650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1040</TotalTime>
  <Words>664</Words>
  <Application>Microsoft Office PowerPoint</Application>
  <PresentationFormat>Экран (4:3)</PresentationFormat>
  <Paragraphs>135</Paragraphs>
  <Slides>29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8" baseType="lpstr">
      <vt:lpstr>Arial</vt:lpstr>
      <vt:lpstr>Arial Narrow</vt:lpstr>
      <vt:lpstr>Batang</vt:lpstr>
      <vt:lpstr>Calibri</vt:lpstr>
      <vt:lpstr>Calibri Light</vt:lpstr>
      <vt:lpstr>Cambria Math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Аукціон знань  </vt:lpstr>
      <vt:lpstr>Алгоритм визначення відмінка прикметника:</vt:lpstr>
      <vt:lpstr>Чарівний ключ</vt:lpstr>
      <vt:lpstr>Тема уроку</vt:lpstr>
      <vt:lpstr>Мета уроку</vt:lpstr>
      <vt:lpstr>Прочитай анаграму</vt:lpstr>
      <vt:lpstr> </vt:lpstr>
      <vt:lpstr>У далеку дорогу брали з собою рушник на згадку про рідний дім, з рушником  матері виряджали своїх синів у далеку дорогу. </vt:lpstr>
      <vt:lpstr>На весіллі руки молодят зв’язують рушником на щастя, на долю .</vt:lpstr>
      <vt:lpstr>Гарно оздобленими рушниками накривали кошики з паскою на Великдень.</vt:lpstr>
      <vt:lpstr>Каліграфічна хвилинка</vt:lpstr>
      <vt:lpstr>           Робота над помилками</vt:lpstr>
      <vt:lpstr>Робота з підручником</vt:lpstr>
      <vt:lpstr>Робота в парах</vt:lpstr>
      <vt:lpstr>Фізкультхвилинка</vt:lpstr>
      <vt:lpstr>Самостійна робота</vt:lpstr>
      <vt:lpstr>Поетична хвилинка</vt:lpstr>
      <vt:lpstr>Поетична хвилинка</vt:lpstr>
      <vt:lpstr>Творча робота по варіантах </vt:lpstr>
      <vt:lpstr>Словникова робота </vt:lpstr>
      <vt:lpstr>Гра «Знайди слово» </vt:lpstr>
      <vt:lpstr>Технологія « Прес»</vt:lpstr>
      <vt:lpstr> Гра “Так – Ні” </vt:lpstr>
      <vt:lpstr>Домашнє завдання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Користувач Windows</cp:lastModifiedBy>
  <cp:revision>111</cp:revision>
  <dcterms:created xsi:type="dcterms:W3CDTF">2015-07-26T11:59:03Z</dcterms:created>
  <dcterms:modified xsi:type="dcterms:W3CDTF">2017-10-12T15:47:36Z</dcterms:modified>
</cp:coreProperties>
</file>