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77" r:id="rId4"/>
    <p:sldId id="275" r:id="rId5"/>
    <p:sldId id="279" r:id="rId6"/>
    <p:sldId id="268" r:id="rId7"/>
    <p:sldId id="260" r:id="rId8"/>
    <p:sldId id="261" r:id="rId9"/>
    <p:sldId id="273" r:id="rId10"/>
    <p:sldId id="274" r:id="rId11"/>
    <p:sldId id="262" r:id="rId12"/>
    <p:sldId id="263" r:id="rId13"/>
    <p:sldId id="278" r:id="rId14"/>
    <p:sldId id="266" r:id="rId15"/>
    <p:sldId id="267" r:id="rId16"/>
    <p:sldId id="270" r:id="rId17"/>
    <p:sldId id="271" r:id="rId18"/>
    <p:sldId id="272" r:id="rId19"/>
    <p:sldId id="269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E62070-E1FC-4BB9-B90F-D8C42C5C2161}" type="datetimeFigureOut">
              <a:rPr lang="uk-UA" smtClean="0"/>
              <a:t>17.10.2017</a:t>
            </a:fld>
            <a:endParaRPr lang="uk-U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49E710-D4C6-482E-81D6-43C6DFE1F103}" type="slidenum">
              <a:rPr lang="uk-UA" smtClean="0"/>
              <a:t>‹#›</a:t>
            </a:fld>
            <a:endParaRPr lang="uk-U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3960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Діти! У нас сьогодні ніби свято,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гостей зібралося багато.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Ану ж на них ви подивіться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І веселенько усміхніться.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А тепер тихенько поверніться,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один одному всміхніться,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000" b="1" i="1" dirty="0" smtClean="0">
                <a:effectLst/>
                <a:latin typeface="Times New Roman"/>
                <a:ea typeface="Calibri"/>
                <a:cs typeface="Times New Roman"/>
              </a:rPr>
              <a:t>На урок старання не забудьте взяти,</a:t>
            </a:r>
            <a:endParaRPr lang="uk-UA" sz="20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uk-UA" sz="2000" b="1" i="1" dirty="0" smtClean="0">
                <a:effectLst/>
                <a:latin typeface="Times New Roman"/>
                <a:ea typeface="Calibri"/>
              </a:rPr>
              <a:t>Сядьте всі рівненько , </a:t>
            </a:r>
            <a:r>
              <a:rPr lang="uk-UA" sz="2000" b="1" i="1" dirty="0" err="1" smtClean="0">
                <a:effectLst/>
                <a:latin typeface="Times New Roman"/>
                <a:ea typeface="Calibri"/>
              </a:rPr>
              <a:t>будем</a:t>
            </a:r>
            <a:r>
              <a:rPr lang="uk-UA" sz="2000" b="1" i="1" dirty="0" smtClean="0">
                <a:effectLst/>
                <a:latin typeface="Times New Roman"/>
                <a:ea typeface="Calibri"/>
              </a:rPr>
              <a:t> починати.</a:t>
            </a:r>
            <a:endParaRPr lang="uk-UA" sz="2000" dirty="0"/>
          </a:p>
        </p:txBody>
      </p:sp>
      <p:pic>
        <p:nvPicPr>
          <p:cNvPr id="1032" name="Picture 8" descr="F:\64994591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4065240" cy="406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06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-459432"/>
            <a:ext cx="4752528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uk-UA" sz="5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7804" y="-701352"/>
            <a:ext cx="4248472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uk-UA" sz="50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7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7584" y="3717032"/>
            <a:ext cx="2088232" cy="2734053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3275856" y="2744924"/>
            <a:ext cx="1872208" cy="1368152"/>
          </a:xfrm>
          <a:prstGeom prst="cloudCallou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Выноска-облако 5"/>
          <p:cNvSpPr/>
          <p:nvPr/>
        </p:nvSpPr>
        <p:spPr>
          <a:xfrm>
            <a:off x="6521085" y="1988840"/>
            <a:ext cx="2016224" cy="1512168"/>
          </a:xfrm>
          <a:prstGeom prst="cloudCallou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Выноска-облако 6"/>
          <p:cNvSpPr/>
          <p:nvPr/>
        </p:nvSpPr>
        <p:spPr>
          <a:xfrm>
            <a:off x="4427984" y="476672"/>
            <a:ext cx="2088232" cy="1440160"/>
          </a:xfrm>
          <a:prstGeom prst="cloudCallou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3599892" y="3044279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uk-UA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47355" y="812031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дм</a:t>
            </a:r>
            <a:endParaRPr lang="uk-UA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25647" y="230232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uk-UA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97513" y="201997"/>
            <a:ext cx="2340260" cy="1548172"/>
          </a:xfrm>
          <a:prstGeom prst="cloudCallou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Выноска-облако 12"/>
          <p:cNvSpPr/>
          <p:nvPr/>
        </p:nvSpPr>
        <p:spPr>
          <a:xfrm>
            <a:off x="5508104" y="4293096"/>
            <a:ext cx="2608314" cy="1872208"/>
          </a:xfrm>
          <a:prstGeom prst="cloudCallou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5796136" y="4653136"/>
            <a:ext cx="20775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uk-UA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608" y="476672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хв</a:t>
            </a:r>
            <a:endParaRPr lang="uk-UA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99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8353" y="1124743"/>
            <a:ext cx="640871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1дм = 10 см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 м = 100 см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 м =10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дм</a:t>
            </a:r>
            <a:endParaRPr lang="ru-RU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 год = 60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хв</a:t>
            </a:r>
            <a:endParaRPr lang="ru-RU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admin\Рабочий стол\58441762_0_157fe_252797a9_X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45330"/>
            <a:ext cx="291465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20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група</a:t>
            </a:r>
          </a:p>
          <a:p>
            <a:r>
              <a:rPr lang="uk-UA" sz="4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37 </a:t>
            </a:r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см -29 </a:t>
            </a:r>
            <a:r>
              <a:rPr lang="uk-UA" sz="4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uk-UA" sz="4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 дм 42см – 37 см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9992" y="2388858"/>
            <a:ext cx="41044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 група</a:t>
            </a:r>
          </a:p>
          <a:p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 м – 3 дм</a:t>
            </a:r>
          </a:p>
          <a:p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 дм – 34 см</a:t>
            </a:r>
          </a:p>
          <a:p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298" y="4077072"/>
            <a:ext cx="43206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ІІІ група</a:t>
            </a:r>
          </a:p>
          <a:p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55 </a:t>
            </a:r>
            <a:r>
              <a:rPr lang="uk-UA" sz="4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хв-</a:t>
            </a:r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26 </a:t>
            </a:r>
            <a:r>
              <a:rPr lang="uk-UA" sz="4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хв</a:t>
            </a:r>
            <a:endParaRPr lang="uk-UA" sz="4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uk-UA" sz="4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+15 </a:t>
            </a:r>
            <a:r>
              <a:rPr lang="uk-UA" sz="4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хв</a:t>
            </a:r>
            <a:endParaRPr lang="uk-UA" sz="4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8" name="Picture 2" descr="C:\Documents and Settings\admin\Рабочий стол\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-14401"/>
            <a:ext cx="2381795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97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92696"/>
            <a:ext cx="864096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План розв'язання</a:t>
            </a:r>
          </a:p>
          <a:p>
            <a:endParaRPr lang="uk-UA" sz="5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 вареників з вишнями?</a:t>
            </a:r>
          </a:p>
          <a:p>
            <a:endParaRPr lang="uk-UA" sz="44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2.Скільки всього вареників зліпила мама?</a:t>
            </a:r>
            <a:endParaRPr lang="uk-UA" sz="4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admin\Рабочий стол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87424"/>
            <a:ext cx="28575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25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908720"/>
            <a:ext cx="77048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              Задача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1) 32-15=17 (в.) – з вишнями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2) 32+17=49 (в.)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Відповідь: 49 вареників зліпила мама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admin\Рабочий стол\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0" y="-78371"/>
            <a:ext cx="25336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74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55576" y="1340768"/>
            <a:ext cx="7416824" cy="4536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6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Довжина ламаної дорівнює сумі довжин її ланок</a:t>
            </a:r>
          </a:p>
        </p:txBody>
      </p:sp>
      <p:pic>
        <p:nvPicPr>
          <p:cNvPr id="9218" name="Picture 2" descr="C:\Documents and Settings\admin\Рабочий стол\0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92696"/>
            <a:ext cx="1279773" cy="121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1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-конечная звезда 6"/>
          <p:cNvSpPr/>
          <p:nvPr/>
        </p:nvSpPr>
        <p:spPr>
          <a:xfrm>
            <a:off x="1403648" y="0"/>
            <a:ext cx="7056784" cy="6455064"/>
          </a:xfrm>
          <a:prstGeom prst="star12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2195736" y="1674844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lain" startAt="69"/>
            </a:pPr>
            <a:r>
              <a:rPr lang="uk-UA" sz="6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9    10   1=69</a:t>
            </a:r>
          </a:p>
        </p:txBody>
      </p:sp>
      <p:sp>
        <p:nvSpPr>
          <p:cNvPr id="9" name="Овал 8"/>
          <p:cNvSpPr/>
          <p:nvPr/>
        </p:nvSpPr>
        <p:spPr>
          <a:xfrm>
            <a:off x="3104073" y="1980513"/>
            <a:ext cx="493700" cy="43204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0103" y="1970843"/>
            <a:ext cx="523641" cy="4236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652120" y="1999658"/>
            <a:ext cx="432048" cy="39375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uk-UA" sz="5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3501008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38    10   12=40</a:t>
            </a:r>
            <a:endParaRPr lang="uk-UA" sz="6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497058" y="3789040"/>
            <a:ext cx="481225" cy="5040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uk-UA" sz="5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932040" y="3789040"/>
            <a:ext cx="540060" cy="5040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5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Documents and Settings\admin\Рабочий стол\смайли\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812596"/>
            <a:ext cx="2304256" cy="222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64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2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молодці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Гарно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працювали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дзвоник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пролунав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і вам сказав,</a:t>
            </a:r>
          </a:p>
          <a:p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урок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кінчати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Треба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йти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>
                <a:latin typeface="Times New Roman" pitchFamily="18" charset="0"/>
                <a:cs typeface="Times New Roman" pitchFamily="18" charset="0"/>
              </a:rPr>
              <a:t>відпочивати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66" name="Picture 2" descr="C:\Documents and Settings\admin\Рабочий стол\смайли\000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767769"/>
            <a:ext cx="141922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74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2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08920"/>
            <a:ext cx="4406602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908720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Усім дякую.</a:t>
            </a:r>
          </a:p>
          <a:p>
            <a:r>
              <a:rPr lang="uk-UA" sz="6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6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нових зустрічей!</a:t>
            </a:r>
            <a:endParaRPr lang="uk-UA" sz="6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43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23528" y="1628800"/>
            <a:ext cx="2592288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Овал 6"/>
          <p:cNvSpPr/>
          <p:nvPr/>
        </p:nvSpPr>
        <p:spPr>
          <a:xfrm>
            <a:off x="6156176" y="2060848"/>
            <a:ext cx="2664296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2699792" y="3789040"/>
            <a:ext cx="2592288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539552" y="2006074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/>
              <a:t>  </a:t>
            </a:r>
            <a:r>
              <a:rPr lang="uk-UA" sz="9600" b="1" dirty="0" smtClean="0">
                <a:latin typeface="Times New Roman" pitchFamily="18" charset="0"/>
                <a:cs typeface="Times New Roman" pitchFamily="18" charset="0"/>
              </a:rPr>
              <a:t>45</a:t>
            </a:r>
            <a:endParaRPr lang="uk-UA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7" y="1628800"/>
            <a:ext cx="22581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latin typeface="Times New Roman" pitchFamily="18" charset="0"/>
                <a:cs typeface="Times New Roman" pitchFamily="18" charset="0"/>
              </a:rPr>
              <a:t>__</a:t>
            </a:r>
            <a:endParaRPr lang="uk-UA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4104658"/>
            <a:ext cx="194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endParaRPr lang="uk-UA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Рабочий стол\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930" y="-819472"/>
            <a:ext cx="329213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74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484784"/>
            <a:ext cx="2952328" cy="158417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/>
          <p:cNvSpPr/>
          <p:nvPr/>
        </p:nvSpPr>
        <p:spPr>
          <a:xfrm>
            <a:off x="2843808" y="3955008"/>
            <a:ext cx="2520280" cy="216024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508104" y="1052736"/>
            <a:ext cx="3312368" cy="2880320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Picture 4" descr="C:\Documents and Settings\admin\Рабочий стол\смайли\smayl4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712" y="0"/>
            <a:ext cx="1700014" cy="1501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33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2699792" y="332656"/>
            <a:ext cx="5328592" cy="5400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 descr="C:\Documents and Settings\admin\Рабочий стол\смайли\0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2" y="332656"/>
            <a:ext cx="2952329" cy="272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6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02433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63" y="2033588"/>
            <a:ext cx="2862113" cy="29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>
          <a:xfrm>
            <a:off x="6156176" y="3523382"/>
            <a:ext cx="2892351" cy="33265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532440" y="5445224"/>
            <a:ext cx="216024" cy="216024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6948264" y="4149080"/>
            <a:ext cx="576064" cy="864096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3" descr="C:\Documents and Settings\admin\Рабочий стол\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08167" y="96698"/>
            <a:ext cx="324036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5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692696"/>
            <a:ext cx="8964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число»</a:t>
            </a:r>
          </a:p>
          <a:p>
            <a:pPr algn="ctr"/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40  68  80  94 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30.</a:t>
            </a:r>
          </a:p>
        </p:txBody>
      </p:sp>
      <p:pic>
        <p:nvPicPr>
          <p:cNvPr id="5123" name="Picture 3" descr="C:\Documents and Settings\admin\Рабочий стол\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3789040"/>
            <a:ext cx="2979779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93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7" y="611920"/>
            <a:ext cx="5577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48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видкий рахунок»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7" y="1772816"/>
            <a:ext cx="15121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43-30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+6</a:t>
            </a:r>
          </a:p>
          <a:p>
            <a:r>
              <a:rPr lang="uk-UA" sz="3200" u="sng" dirty="0" smtClean="0">
                <a:latin typeface="Times New Roman" pitchFamily="18" charset="0"/>
                <a:cs typeface="Times New Roman" pitchFamily="18" charset="0"/>
              </a:rPr>
              <a:t>     - 9</a:t>
            </a:r>
          </a:p>
          <a:p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1665" y="2394902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441665" y="2835822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2026113" y="3313709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3563888" y="2394902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29 – 8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+ 7</a:t>
            </a:r>
          </a:p>
          <a:p>
            <a:r>
              <a:rPr lang="uk-UA" sz="3200" u="sng" dirty="0" smtClean="0">
                <a:latin typeface="Times New Roman" pitchFamily="18" charset="0"/>
                <a:cs typeface="Times New Roman" pitchFamily="18" charset="0"/>
              </a:rPr>
              <a:t>    +20</a:t>
            </a:r>
            <a:endParaRPr lang="uk-UA" sz="32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2949390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3574206" y="3456326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угольник 11"/>
          <p:cNvSpPr/>
          <p:nvPr/>
        </p:nvSpPr>
        <p:spPr>
          <a:xfrm>
            <a:off x="4247964" y="3951151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TextBox 12"/>
          <p:cNvSpPr txBox="1"/>
          <p:nvPr/>
        </p:nvSpPr>
        <p:spPr>
          <a:xfrm>
            <a:off x="5724128" y="3456326"/>
            <a:ext cx="26642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65 - 45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+8</a:t>
            </a:r>
          </a:p>
          <a:p>
            <a:r>
              <a:rPr lang="uk-UA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u="sng" dirty="0" smtClean="0">
                <a:latin typeface="Times New Roman" pitchFamily="18" charset="0"/>
                <a:cs typeface="Times New Roman" pitchFamily="18" charset="0"/>
              </a:rPr>
              <a:t>     - 9</a:t>
            </a:r>
          </a:p>
          <a:p>
            <a:r>
              <a:rPr lang="uk-UA" sz="3200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4033126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угольник 14"/>
          <p:cNvSpPr/>
          <p:nvPr/>
        </p:nvSpPr>
        <p:spPr>
          <a:xfrm>
            <a:off x="5868144" y="4533544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6549344" y="5013176"/>
            <a:ext cx="432048" cy="325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TextBox 16"/>
          <p:cNvSpPr txBox="1"/>
          <p:nvPr/>
        </p:nvSpPr>
        <p:spPr>
          <a:xfrm>
            <a:off x="1403647" y="2280647"/>
            <a:ext cx="542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0648" y="2751657"/>
            <a:ext cx="614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5720" y="3239080"/>
            <a:ext cx="78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3888" y="2835822"/>
            <a:ext cx="62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49008" y="3421809"/>
            <a:ext cx="658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48158" y="3896948"/>
            <a:ext cx="631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48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6558" y="394541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83177" y="446545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49344" y="4927119"/>
            <a:ext cx="506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Documents and Settings\admin\Рабочий стол\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41" y="4561556"/>
            <a:ext cx="169545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40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48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І спосіб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45-27=(45-20)-7=25-7=25-5-5=20-2=18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20  +  7                         5 +  2</a:t>
            </a:r>
          </a:p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r>
              <a:rPr lang="uk-UA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48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ІІ спосіб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45-27=(45-20)-7=25-7=15-7+10=8+10=18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20 + 7                                  10+15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467544" y="1844824"/>
            <a:ext cx="504326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71870" y="1844824"/>
            <a:ext cx="575794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4355976" y="1844824"/>
            <a:ext cx="216024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72000" y="1844824"/>
            <a:ext cx="432048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611560" y="4881229"/>
            <a:ext cx="348444" cy="4890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971735" y="4869160"/>
            <a:ext cx="288032" cy="501159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5004048" y="4881229"/>
            <a:ext cx="288032" cy="4890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292080" y="4889951"/>
            <a:ext cx="288032" cy="4803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69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772816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latin typeface="Times New Roman" pitchFamily="18" charset="0"/>
                <a:cs typeface="Times New Roman" pitchFamily="18" charset="0"/>
              </a:rPr>
              <a:t> 35-28       26-19                          </a:t>
            </a:r>
          </a:p>
          <a:p>
            <a:r>
              <a:rPr lang="uk-UA" sz="8800" b="1" dirty="0" smtClean="0">
                <a:latin typeface="Times New Roman" pitchFamily="18" charset="0"/>
                <a:cs typeface="Times New Roman" pitchFamily="18" charset="0"/>
              </a:rPr>
              <a:t>  56-38       85-16</a:t>
            </a:r>
          </a:p>
          <a:p>
            <a:r>
              <a:rPr lang="uk-UA" sz="8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800" b="1" dirty="0" smtClean="0">
                <a:latin typeface="Times New Roman" pitchFamily="18" charset="0"/>
                <a:cs typeface="Times New Roman" pitchFamily="18" charset="0"/>
              </a:rPr>
              <a:t>       43-25</a:t>
            </a:r>
            <a:endParaRPr lang="uk-UA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смайли\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0648"/>
            <a:ext cx="238125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2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5">
      <a:dk1>
        <a:sysClr val="windowText" lastClr="000000"/>
      </a:dk1>
      <a:lt1>
        <a:srgbClr val="8BC9F7"/>
      </a:lt1>
      <a:dk2>
        <a:srgbClr val="909ACA"/>
      </a:dk2>
      <a:lt2>
        <a:srgbClr val="B4DCFA"/>
      </a:lt2>
      <a:accent1>
        <a:srgbClr val="4E67C8"/>
      </a:accent1>
      <a:accent2>
        <a:srgbClr val="FCD9D3"/>
      </a:accent2>
      <a:accent3>
        <a:srgbClr val="FCD9D3"/>
      </a:accent3>
      <a:accent4>
        <a:srgbClr val="181D33"/>
      </a:accent4>
      <a:accent5>
        <a:srgbClr val="FF8021"/>
      </a:accent5>
      <a:accent6>
        <a:srgbClr val="F14124"/>
      </a:accent6>
      <a:hlink>
        <a:srgbClr val="909ACA"/>
      </a:hlink>
      <a:folHlink>
        <a:srgbClr val="59A8D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812</TotalTime>
  <Words>295</Words>
  <Application>Microsoft Office PowerPoint</Application>
  <PresentationFormat>Экран (4:3)</PresentationFormat>
  <Paragraphs>91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mycomp</dc:creator>
  <cp:lastModifiedBy>USER</cp:lastModifiedBy>
  <cp:revision>43</cp:revision>
  <dcterms:created xsi:type="dcterms:W3CDTF">2013-11-28T17:37:07Z</dcterms:created>
  <dcterms:modified xsi:type="dcterms:W3CDTF">2017-10-17T17:24:02Z</dcterms:modified>
</cp:coreProperties>
</file>