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9" r:id="rId11"/>
    <p:sldId id="265" r:id="rId12"/>
    <p:sldId id="266" r:id="rId13"/>
    <p:sldId id="267" r:id="rId14"/>
    <p:sldId id="268" r:id="rId15"/>
    <p:sldId id="270" r:id="rId16"/>
    <p:sldId id="271" r:id="rId17"/>
    <p:sldId id="272" r:id="rId18"/>
    <p:sldId id="273" r:id="rId19"/>
    <p:sldId id="277" r:id="rId20"/>
    <p:sldId id="278" r:id="rId21"/>
    <p:sldId id="274" r:id="rId22"/>
    <p:sldId id="280" r:id="rId23"/>
    <p:sldId id="281" r:id="rId24"/>
    <p:sldId id="276" r:id="rId25"/>
    <p:sldId id="279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12" autoAdjust="0"/>
    <p:restoredTop sz="93273" autoAdjust="0"/>
  </p:normalViewPr>
  <p:slideViewPr>
    <p:cSldViewPr snapToGrid="0">
      <p:cViewPr varScale="1">
        <p:scale>
          <a:sx n="68" d="100"/>
          <a:sy n="68" d="100"/>
        </p:scale>
        <p:origin x="73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C6240-2113-4466-89B4-1A6B0A710217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2314-BF12-4ED8-A430-0C3A13381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33926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C6240-2113-4466-89B4-1A6B0A710217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2314-BF12-4ED8-A430-0C3A13381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5907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C6240-2113-4466-89B4-1A6B0A710217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2314-BF12-4ED8-A430-0C3A13381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49178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C6240-2113-4466-89B4-1A6B0A710217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2314-BF12-4ED8-A430-0C3A133817FB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24601566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C6240-2113-4466-89B4-1A6B0A710217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2314-BF12-4ED8-A430-0C3A13381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35451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C6240-2113-4466-89B4-1A6B0A710217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2314-BF12-4ED8-A430-0C3A13381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59687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C6240-2113-4466-89B4-1A6B0A710217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2314-BF12-4ED8-A430-0C3A13381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97312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C6240-2113-4466-89B4-1A6B0A710217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2314-BF12-4ED8-A430-0C3A13381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45886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C6240-2113-4466-89B4-1A6B0A710217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2314-BF12-4ED8-A430-0C3A13381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8896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C6240-2113-4466-89B4-1A6B0A710217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2314-BF12-4ED8-A430-0C3A13381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829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C6240-2113-4466-89B4-1A6B0A710217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2314-BF12-4ED8-A430-0C3A13381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39245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C6240-2113-4466-89B4-1A6B0A710217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2314-BF12-4ED8-A430-0C3A13381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09571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C6240-2113-4466-89B4-1A6B0A710217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2314-BF12-4ED8-A430-0C3A13381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51816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C6240-2113-4466-89B4-1A6B0A710217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2314-BF12-4ED8-A430-0C3A13381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44762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C6240-2113-4466-89B4-1A6B0A710217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2314-BF12-4ED8-A430-0C3A13381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473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C6240-2113-4466-89B4-1A6B0A710217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2314-BF12-4ED8-A430-0C3A13381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78076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7C6240-2113-4466-89B4-1A6B0A710217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2314-BF12-4ED8-A430-0C3A13381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685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FB7C6240-2113-4466-89B4-1A6B0A710217}" type="datetimeFigureOut">
              <a:rPr lang="ru-RU" smtClean="0"/>
              <a:t>22.10.2017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D7CF2314-BF12-4ED8-A430-0C3A133817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6922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948396" y="2035611"/>
            <a:ext cx="10401887" cy="145317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endParaRPr lang="ru-RU" sz="6000" b="1" cap="none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40897" y="1300260"/>
            <a:ext cx="1060938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4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Вода </a:t>
            </a:r>
            <a:r>
              <a:rPr lang="uk-UA" sz="4600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 її властивості. Водойми рідного краю. Стан та охорона водних ресурсів. </a:t>
            </a:r>
            <a:endParaRPr lang="ru-RU" sz="4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740896" y="4224139"/>
            <a:ext cx="7221417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2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Підготувала:</a:t>
            </a:r>
          </a:p>
          <a:p>
            <a:r>
              <a:rPr lang="uk-UA" sz="22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 початкових класів</a:t>
            </a:r>
          </a:p>
          <a:p>
            <a:r>
              <a:rPr lang="uk-UA" sz="22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Свободненської</a:t>
            </a:r>
            <a:r>
              <a:rPr lang="uk-UA" sz="22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2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загальноосвітньої школи І-ІІІ </a:t>
            </a:r>
            <a:r>
              <a:rPr lang="uk-UA" sz="22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ступенів</a:t>
            </a:r>
          </a:p>
          <a:p>
            <a:r>
              <a:rPr lang="uk-UA" sz="22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Волноваської РДА Донецької області</a:t>
            </a:r>
          </a:p>
          <a:p>
            <a:r>
              <a:rPr lang="uk-UA" sz="2200" b="1" i="1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Цикіна</a:t>
            </a:r>
            <a:r>
              <a:rPr lang="uk-UA" sz="22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Олена Володимирівна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5561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149" y="604451"/>
            <a:ext cx="10364451" cy="577236"/>
          </a:xfrm>
        </p:spPr>
        <p:txBody>
          <a:bodyPr>
            <a:normAutofit fontScale="90000"/>
          </a:bodyPr>
          <a:lstStyle/>
          <a:p>
            <a:r>
              <a:rPr lang="uk-UA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фізхвилинка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895" y="1819678"/>
            <a:ext cx="5571676" cy="4398241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1311" y="1819679"/>
            <a:ext cx="5739618" cy="4398240"/>
          </a:xfr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989974" y="1242443"/>
            <a:ext cx="10364451" cy="5772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Гра «струмочок»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2507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434496"/>
            <a:ext cx="10364451" cy="544077"/>
          </a:xfrm>
        </p:spPr>
        <p:txBody>
          <a:bodyPr>
            <a:noAutofit/>
          </a:bodyPr>
          <a:lstStyle/>
          <a:p>
            <a:r>
              <a:rPr lang="uk-UA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Дослід 1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3980" y="1994308"/>
            <a:ext cx="4916679" cy="299357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1755" y="1994308"/>
            <a:ext cx="4872446" cy="2993576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050523" y="5368601"/>
            <a:ext cx="10364451" cy="101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Висновок: </a:t>
            </a:r>
            <a:r>
              <a:rPr lang="uk-UA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вода легко змінює свою форму, легко набуває форму </a:t>
            </a:r>
            <a:r>
              <a:rPr lang="uk-UA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посудини.</a:t>
            </a:r>
            <a:endParaRPr lang="ru-RU" b="1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061755" y="1104243"/>
            <a:ext cx="10341989" cy="8900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uk-UA" sz="2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Подивіться на воду у пляшці. Якої вона форми? А якщо воду налити у склянку. Чи змінила вода свою форму?</a:t>
            </a:r>
            <a:endParaRPr lang="ru-RU" sz="25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/>
            <a:r>
              <a:rPr lang="uk-UA" sz="25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5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4701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8"/>
            <a:ext cx="10364451" cy="831460"/>
          </a:xfrm>
        </p:spPr>
        <p:txBody>
          <a:bodyPr>
            <a:normAutofit/>
          </a:bodyPr>
          <a:lstStyle/>
          <a:p>
            <a:r>
              <a:rPr lang="uk-UA" sz="40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Дослід </a:t>
            </a:r>
            <a:r>
              <a:rPr lang="uk-UA" sz="4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40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040384" y="2483235"/>
            <a:ext cx="3167209" cy="161720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85480" y="2305866"/>
            <a:ext cx="3340755" cy="17945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04123" y="2305866"/>
            <a:ext cx="2374103" cy="420623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913775" y="4425268"/>
            <a:ext cx="7990349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500" b="1" i="1" cap="all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Висновок: </a:t>
            </a:r>
            <a:r>
              <a:rPr lang="ru-RU" sz="3500" b="1" i="1" cap="all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вода без запаху, але </a:t>
            </a:r>
            <a:r>
              <a:rPr lang="uk-UA" sz="3500" b="1" i="1" cap="all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ru-RU" sz="3500" b="1" i="1" cap="all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500" b="1" i="1" cap="all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його</a:t>
            </a:r>
            <a:r>
              <a:rPr lang="ru-RU" sz="3500" b="1" i="1" cap="all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500" b="1" i="1" cap="all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набувати</a:t>
            </a:r>
            <a:r>
              <a:rPr lang="ru-RU" sz="3500" b="1" i="1" cap="all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sz="3500" b="1" i="1" cap="all" dirty="0" smtClean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500" b="1" i="1" cap="all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Вона </a:t>
            </a:r>
            <a:r>
              <a:rPr lang="uk-UA" sz="3500" b="1" i="1" cap="all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прозора</a:t>
            </a:r>
            <a:r>
              <a:rPr lang="ru-RU" sz="3500" b="1" i="1" cap="all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500" b="1" i="1" cap="all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Вода текуча.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913775" y="1373508"/>
            <a:ext cx="7644117" cy="8314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uk-UA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Понюхайте воду. Зробіть висновок. </a:t>
            </a:r>
            <a:endParaRPr lang="en-US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/>
            <a:r>
              <a:rPr lang="uk-UA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Додаю </a:t>
            </a:r>
            <a:r>
              <a:rPr lang="uk-UA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оцту. Понюхайте. Зробіть висновок.</a:t>
            </a:r>
            <a:endParaRPr lang="ru-RU" sz="4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8816334" y="1373508"/>
            <a:ext cx="3822059" cy="8314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lvl="0" algn="l"/>
            <a:r>
              <a:rPr lang="uk-UA" sz="2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Опустіть олівці у склянки з водою. </a:t>
            </a:r>
            <a:endParaRPr lang="en-US" sz="25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/>
            <a:r>
              <a:rPr lang="uk-UA" sz="25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 </a:t>
            </a:r>
            <a:r>
              <a:rPr lang="uk-UA" sz="25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видно олівець? </a:t>
            </a:r>
            <a:endParaRPr lang="ru-RU" sz="25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7869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913775" y="618517"/>
            <a:ext cx="10364451" cy="54407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uk-UA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Дослід 3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683" y="1300785"/>
            <a:ext cx="3214880" cy="381118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1824" y="1162594"/>
            <a:ext cx="3796146" cy="394937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322363" y="5250164"/>
            <a:ext cx="995586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500" b="1" i="1" cap="all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Висновок: </a:t>
            </a:r>
            <a:r>
              <a:rPr lang="uk-UA" sz="3500" b="1" i="1" cap="all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вода розчиняє сіль і цукор, набуває забарвлення.</a:t>
            </a:r>
            <a:endParaRPr lang="uk-UA" sz="3500" b="1" i="1" cap="all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608349" y="1923656"/>
            <a:ext cx="2113334" cy="256544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uk-UA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Додайте у воду сіль. Розмішайте. Що відбулося з сіллю? Зробіть висновок.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en-US" sz="20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uk-UA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Додайте </a:t>
            </a:r>
            <a:r>
              <a:rPr lang="uk-UA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воду цукор. Розмішайте. Що відбулося із цукром? Зробіть висновок.</a:t>
            </a:r>
            <a:endParaRPr lang="ru-RU" sz="20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l"/>
            <a:endParaRPr lang="ru-RU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0010598" y="1923656"/>
            <a:ext cx="2181402" cy="23247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uk-UA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Додаю до води кілька крапель фарби. Розмішую. Що відбулося?</a:t>
            </a:r>
            <a:endParaRPr lang="uk-UA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0909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001027" y="362145"/>
            <a:ext cx="10364451" cy="54407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25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uk-UA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Дослід 4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272" y="2283087"/>
            <a:ext cx="2899549" cy="24493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6901" y="2240203"/>
            <a:ext cx="3585867" cy="245784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9848" y="1448238"/>
            <a:ext cx="3058551" cy="322624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810272" y="4749731"/>
            <a:ext cx="11317875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500" b="1" i="1" cap="all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Висновок: </a:t>
            </a:r>
            <a:r>
              <a:rPr lang="uk-UA" sz="3200" b="1" i="1" cap="all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пісок, крейда, олія не розчиняються у воді. </a:t>
            </a:r>
          </a:p>
          <a:p>
            <a:r>
              <a:rPr lang="uk-UA" sz="3200" b="1" i="1" cap="all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Речовини, які не розчиняються у воді, називаються нерозчинними.</a:t>
            </a:r>
            <a:endParaRPr lang="uk-UA" sz="3200" b="1" i="1" cap="all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-76419" y="2131814"/>
            <a:ext cx="1395671" cy="54407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uk-UA" sz="30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ru-RU" sz="3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3683335" y="2156565"/>
            <a:ext cx="1395671" cy="54407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uk-UA" sz="3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ru-RU" sz="3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10500044" y="1980167"/>
            <a:ext cx="1395671" cy="54407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uk-UA" sz="30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endParaRPr lang="ru-RU" sz="3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795502" y="727961"/>
            <a:ext cx="3421399" cy="195540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uk-UA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склянку з чистою водою покладіть крейду. Розмішайте ложечкою. Що відбулося з крейдою?</a:t>
            </a:r>
            <a:endParaRPr lang="uk-UA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Заголовок 1"/>
          <p:cNvSpPr txBox="1">
            <a:spLocks/>
          </p:cNvSpPr>
          <p:nvPr/>
        </p:nvSpPr>
        <p:spPr>
          <a:xfrm>
            <a:off x="4645027" y="989860"/>
            <a:ext cx="3421399" cy="127887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uk-UA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Додайте </a:t>
            </a:r>
            <a:r>
              <a:rPr lang="uk-UA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пісок. Розмішайте ложечкою. Якою стала вода? Спостерігай далі. Що сталося з піском?</a:t>
            </a: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8309848" y="129844"/>
            <a:ext cx="2889328" cy="1475159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uk-UA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склянку з чистою водою додайте кілька крапель олії. Що </a:t>
            </a:r>
            <a:r>
              <a:rPr lang="uk-UA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 помітили</a:t>
            </a:r>
            <a:r>
              <a:rPr lang="uk-UA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16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182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9684" y="122673"/>
            <a:ext cx="10364451" cy="703846"/>
          </a:xfrm>
        </p:spPr>
        <p:txBody>
          <a:bodyPr/>
          <a:lstStyle/>
          <a:p>
            <a:r>
              <a:rPr lang="uk-UA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Ознайомлення з новим матеріалом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3775" y="942537"/>
            <a:ext cx="4235000" cy="5584872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739" y="1491176"/>
            <a:ext cx="6246056" cy="4487593"/>
          </a:xfr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5938174" y="826519"/>
            <a:ext cx="5687768" cy="5514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uk-UA" sz="2000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Розповідь про водойми рідного краю</a:t>
            </a:r>
            <a:endParaRPr lang="ru-RU" sz="2000" b="1" i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766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4" y="294961"/>
            <a:ext cx="10364451" cy="605372"/>
          </a:xfrm>
        </p:spPr>
        <p:txBody>
          <a:bodyPr>
            <a:normAutofit/>
          </a:bodyPr>
          <a:lstStyle/>
          <a:p>
            <a:r>
              <a:rPr lang="uk-UA" sz="3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Робота в групах</a:t>
            </a:r>
            <a:endParaRPr lang="ru-RU" sz="3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57" y="1322363"/>
            <a:ext cx="5711483" cy="4468837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3852" y="1322363"/>
            <a:ext cx="5767753" cy="4468837"/>
          </a:xfrm>
        </p:spPr>
      </p:pic>
    </p:spTree>
    <p:extLst>
      <p:ext uri="{BB962C8B-B14F-4D97-AF65-F5344CB8AC3E}">
        <p14:creationId xmlns:p14="http://schemas.microsoft.com/office/powerpoint/2010/main" val="1847888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912" y="717452"/>
            <a:ext cx="5430130" cy="3742006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395" y="2194561"/>
            <a:ext cx="5106571" cy="3742005"/>
          </a:xfrm>
        </p:spPr>
      </p:pic>
    </p:spTree>
    <p:extLst>
      <p:ext uri="{BB962C8B-B14F-4D97-AF65-F5344CB8AC3E}">
        <p14:creationId xmlns:p14="http://schemas.microsoft.com/office/powerpoint/2010/main" val="433533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977" y="956603"/>
            <a:ext cx="5387927" cy="4079631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2075" y="2067951"/>
            <a:ext cx="5374787" cy="3967089"/>
          </a:xfrm>
        </p:spPr>
      </p:pic>
    </p:spTree>
    <p:extLst>
      <p:ext uri="{BB962C8B-B14F-4D97-AF65-F5344CB8AC3E}">
        <p14:creationId xmlns:p14="http://schemas.microsoft.com/office/powerpoint/2010/main" val="1242914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6431" y="450166"/>
            <a:ext cx="9566031" cy="5739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2295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158529" y="1367601"/>
            <a:ext cx="7751928" cy="4148920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uk-UA" sz="4400" b="1" i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Ось дзвоник пролунав</a:t>
            </a:r>
            <a:endParaRPr lang="ru-RU" sz="4400" b="1" i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sz="4400" b="1" i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 нас усіх зібрав.</a:t>
            </a:r>
            <a:endParaRPr lang="ru-RU" sz="4400" b="1" i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sz="4400" b="1" i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Урок розпочинаємо.</a:t>
            </a:r>
            <a:endParaRPr lang="ru-RU" sz="4400" b="1" i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uk-UA" sz="4400" b="1" i="1" dirty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Ми всіх гостей вітаємо!</a:t>
            </a:r>
            <a:endParaRPr lang="ru-RU" sz="4400" b="1" i="1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uk-UA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Ласкаво </a:t>
            </a:r>
            <a:r>
              <a:rPr lang="uk-UA" sz="4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просимо</a:t>
            </a:r>
            <a:r>
              <a:rPr lang="uk-UA" sz="44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4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340" y="1170633"/>
            <a:ext cx="4552381" cy="45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592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959357" cy="577237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охорона води від забруднення:</a:t>
            </a:r>
            <a:endParaRPr lang="ru-RU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927843" y="1463496"/>
            <a:ext cx="10157500" cy="5176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uk-UA" sz="2600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Будування очисних споруд;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uk-UA" sz="2600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впровадження підприємств без використання стічних вод;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uk-UA" sz="2600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Створення водозахисних зон (ці місця підлягають особовій охороні);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uk-UA" sz="2600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 скидати у воду стоки;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uk-UA" sz="2600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заборонено мити машини біля берега;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uk-UA" sz="2600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Охорона берегів і лісів, що ростуть на цих берегах;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uk-UA" sz="2600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Нагляд і контроль за станом водойм екологами й гідрологами;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uk-UA" sz="2600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 кидати сміття у водойми;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r>
              <a:rPr lang="uk-UA" sz="2600" b="1" i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Стежити за справністю кранів та раціонально використовувати запаси водних ресурсів.</a:t>
            </a:r>
          </a:p>
          <a:p>
            <a:pPr marL="342900" indent="-342900" algn="l">
              <a:buFont typeface="Wingdings" panose="05000000000000000000" pitchFamily="2" charset="2"/>
              <a:buChar char="ü"/>
            </a:pPr>
            <a:endParaRPr lang="uk-UA" sz="2000" b="1" i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>
              <a:buFont typeface="Wingdings" panose="05000000000000000000" pitchFamily="2" charset="2"/>
              <a:buChar char="ü"/>
            </a:pPr>
            <a:endParaRPr lang="uk-UA" sz="2000" b="1" i="1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l">
              <a:buFont typeface="Wingdings" panose="05000000000000000000" pitchFamily="2" charset="2"/>
              <a:buChar char="ü"/>
            </a:pPr>
            <a:endParaRPr lang="ru-RU" sz="2000" b="1" i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02483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274" y="815301"/>
            <a:ext cx="9858863" cy="5655837"/>
          </a:xfrm>
        </p:spPr>
      </p:pic>
      <p:sp>
        <p:nvSpPr>
          <p:cNvPr id="5" name="Прямоугольник 4"/>
          <p:cNvSpPr/>
          <p:nvPr/>
        </p:nvSpPr>
        <p:spPr>
          <a:xfrm>
            <a:off x="4410187" y="261303"/>
            <a:ext cx="3934332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000" b="1" i="1" cap="all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Вправа «погода»</a:t>
            </a:r>
            <a:endParaRPr lang="ru-RU" sz="3000" cap="all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897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647575"/>
          </a:xfrm>
        </p:spPr>
        <p:txBody>
          <a:bodyPr>
            <a:normAutofit fontScale="90000"/>
          </a:bodyPr>
          <a:lstStyle/>
          <a:p>
            <a:r>
              <a:rPr lang="uk-UA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Інструкція з використання води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5" name="Скругленная прямоугольная выноска 4"/>
          <p:cNvSpPr/>
          <p:nvPr/>
        </p:nvSpPr>
        <p:spPr>
          <a:xfrm>
            <a:off x="478302" y="1311459"/>
            <a:ext cx="3474719" cy="1924109"/>
          </a:xfrm>
          <a:prstGeom prst="wedgeRoundRectCallout">
            <a:avLst>
              <a:gd name="adj1" fmla="val 55748"/>
              <a:gd name="adj2" fmla="val 8763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/>
              <a:t>Людина воду вживає в їжу, готує на ній страву. Щодня необхідно випивати 2 літри води.</a:t>
            </a:r>
            <a:endParaRPr lang="ru-RU" dirty="0"/>
          </a:p>
        </p:txBody>
      </p:sp>
      <p:sp>
        <p:nvSpPr>
          <p:cNvPr id="6" name="Скругленная прямоугольная выноска 5"/>
          <p:cNvSpPr/>
          <p:nvPr/>
        </p:nvSpPr>
        <p:spPr>
          <a:xfrm>
            <a:off x="4276578" y="1343463"/>
            <a:ext cx="4009292" cy="1589650"/>
          </a:xfrm>
          <a:prstGeom prst="wedgeRoundRectCallout">
            <a:avLst>
              <a:gd name="adj1" fmla="val 1469"/>
              <a:gd name="adj2" fmla="val 7341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/>
              <a:t>Особисту гігієну не зробити без води. На умивання </a:t>
            </a:r>
            <a:r>
              <a:rPr lang="uk-UA" b="1" dirty="0" smtClean="0"/>
              <a:t>людині потрібно </a:t>
            </a:r>
            <a:r>
              <a:rPr lang="uk-UA" b="1" dirty="0"/>
              <a:t>до 10 літрів, на купання в середньому до 190 літрів</a:t>
            </a:r>
            <a:r>
              <a:rPr lang="uk-UA" b="1" i="1" dirty="0"/>
              <a:t>.</a:t>
            </a:r>
            <a:endParaRPr lang="ru-RU" dirty="0"/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8609426" y="1318844"/>
            <a:ext cx="3059723" cy="2493502"/>
          </a:xfrm>
          <a:prstGeom prst="wedgeRoundRectCallout">
            <a:avLst>
              <a:gd name="adj1" fmla="val -65561"/>
              <a:gd name="adj2" fmla="val 4600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/>
              <a:t>За допомогою води ми прибираємо. В середньому на миття посуду, підлоги, вікон, прання, полив кімнатних квітів на добу йде до 180-200 літрів.</a:t>
            </a:r>
            <a:endParaRPr lang="ru-RU" dirty="0"/>
          </a:p>
        </p:txBody>
      </p:sp>
      <p:sp>
        <p:nvSpPr>
          <p:cNvPr id="9" name="Скругленная прямоугольная выноска 8"/>
          <p:cNvSpPr/>
          <p:nvPr/>
        </p:nvSpPr>
        <p:spPr>
          <a:xfrm>
            <a:off x="407963" y="4698609"/>
            <a:ext cx="3727939" cy="1751428"/>
          </a:xfrm>
          <a:prstGeom prst="wedgeRoundRectCallout">
            <a:avLst>
              <a:gd name="adj1" fmla="val 49676"/>
              <a:gd name="adj2" fmla="val -8776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/>
              <a:t>Воду використовують в сільському господарстві. Водою живляться рослини, тварини та птахи. Поливають сади, городи.</a:t>
            </a:r>
            <a:endParaRPr lang="ru-RU"/>
          </a:p>
        </p:txBody>
      </p:sp>
      <p:sp>
        <p:nvSpPr>
          <p:cNvPr id="11" name="Скругленная прямоугольная выноска 10"/>
          <p:cNvSpPr/>
          <p:nvPr/>
        </p:nvSpPr>
        <p:spPr>
          <a:xfrm>
            <a:off x="8363244" y="4192173"/>
            <a:ext cx="3305906" cy="2257864"/>
          </a:xfrm>
          <a:prstGeom prst="wedgeRoundRectCallout">
            <a:avLst>
              <a:gd name="adj1" fmla="val -56350"/>
              <a:gd name="adj2" fmla="val -4967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b="1" dirty="0" smtClean="0"/>
              <a:t>Застосування при </a:t>
            </a:r>
            <a:r>
              <a:rPr lang="uk-UA" b="1" dirty="0"/>
              <a:t>гасінні пожеж. Вода в таких випадках використовується для охолоджування і як ізоляційна в пінному складі.</a:t>
            </a:r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6578" y="3407075"/>
            <a:ext cx="3854548" cy="3042961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</p:spTree>
    <p:extLst>
      <p:ext uri="{BB962C8B-B14F-4D97-AF65-F5344CB8AC3E}">
        <p14:creationId xmlns:p14="http://schemas.microsoft.com/office/powerpoint/2010/main" val="37383450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692" y="323557"/>
            <a:ext cx="11460552" cy="6147582"/>
          </a:xfrm>
          <a:prstGeom prst="rect">
            <a:avLst/>
          </a:prstGeom>
        </p:spPr>
      </p:pic>
      <p:sp>
        <p:nvSpPr>
          <p:cNvPr id="5" name="Стрелка вправо 4"/>
          <p:cNvSpPr/>
          <p:nvPr/>
        </p:nvSpPr>
        <p:spPr>
          <a:xfrm>
            <a:off x="351692" y="1695157"/>
            <a:ext cx="4375053" cy="3404381"/>
          </a:xfrm>
          <a:prstGeom prst="righ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Вода використовується як основний теплоносій. Вона застосовується в тепломережах, теплотрасах.</a:t>
            </a:r>
            <a:endParaRPr lang="ru-RU" dirty="0"/>
          </a:p>
        </p:txBody>
      </p:sp>
      <p:sp>
        <p:nvSpPr>
          <p:cNvPr id="8" name="Стрелка вверх 7"/>
          <p:cNvSpPr/>
          <p:nvPr/>
        </p:nvSpPr>
        <p:spPr>
          <a:xfrm>
            <a:off x="3522252" y="4037426"/>
            <a:ext cx="5119432" cy="2433712"/>
          </a:xfrm>
          <a:prstGeom prst="upArrow">
            <a:avLst>
              <a:gd name="adj1" fmla="val 58101"/>
              <a:gd name="adj2" fmla="val 50000"/>
            </a:avLst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В якості льоду воду застосовують для охолодження різних систем громадського харчування, в медичних цілях.</a:t>
            </a:r>
            <a:endParaRPr lang="ru-RU" dirty="0"/>
          </a:p>
        </p:txBody>
      </p:sp>
      <p:sp>
        <p:nvSpPr>
          <p:cNvPr id="9" name="Стрелка влево 8"/>
          <p:cNvSpPr/>
          <p:nvPr/>
        </p:nvSpPr>
        <p:spPr>
          <a:xfrm>
            <a:off x="7310582" y="1505243"/>
            <a:ext cx="4501662" cy="3594295"/>
          </a:xfrm>
          <a:prstGeom prst="left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Широко використовується вода в галузі хімії як розчинник і розріджувач багатьох речовин, у промисловості (гірничодобувна, нафтова).</a:t>
            </a:r>
            <a:endParaRPr lang="ru-RU" dirty="0"/>
          </a:p>
        </p:txBody>
      </p:sp>
      <p:sp>
        <p:nvSpPr>
          <p:cNvPr id="10" name="Стрелка вниз 9"/>
          <p:cNvSpPr/>
          <p:nvPr/>
        </p:nvSpPr>
        <p:spPr>
          <a:xfrm>
            <a:off x="3330526" y="323557"/>
            <a:ext cx="5437163" cy="2236762"/>
          </a:xfrm>
          <a:prstGeom prst="downArrow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/>
              <a:t>Вода використовується в багатьох видах спорту: плавання, водне поло, хокей, фігурне катання.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903800" y="2814265"/>
            <a:ext cx="240678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6000" b="1" i="1" cap="all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вода</a:t>
            </a:r>
            <a:endParaRPr lang="ru-RU" sz="6000" cap="all" dirty="0"/>
          </a:p>
        </p:txBody>
      </p:sp>
    </p:spTree>
    <p:extLst>
      <p:ext uri="{BB962C8B-B14F-4D97-AF65-F5344CB8AC3E}">
        <p14:creationId xmlns:p14="http://schemas.microsoft.com/office/powerpoint/2010/main" val="16680959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35418" y="2686929"/>
            <a:ext cx="8689976" cy="813580"/>
          </a:xfrm>
        </p:spPr>
        <p:txBody>
          <a:bodyPr/>
          <a:lstStyle/>
          <a:p>
            <a:r>
              <a:rPr lang="uk-UA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Підсумки уроку</a:t>
            </a:r>
            <a:endParaRPr lang="ru-RU" b="1" i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0657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1350" y="2409092"/>
            <a:ext cx="8689976" cy="1371599"/>
          </a:xfrm>
        </p:spPr>
        <p:txBody>
          <a:bodyPr>
            <a:normAutofit/>
          </a:bodyPr>
          <a:lstStyle/>
          <a:p>
            <a:r>
              <a:rPr lang="uk-UA" sz="4800" b="1" i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Дякуємо за увагу!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25505517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602" y="232011"/>
            <a:ext cx="11668837" cy="637350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49020" y="506020"/>
            <a:ext cx="9144000" cy="911153"/>
          </a:xfrm>
        </p:spPr>
        <p:txBody>
          <a:bodyPr>
            <a:normAutofit/>
          </a:bodyPr>
          <a:lstStyle/>
          <a:p>
            <a:r>
              <a:rPr lang="uk-UA" b="1" i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Поетична хвилинка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83856" y="3261766"/>
            <a:ext cx="7351594" cy="2840927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uk-UA" sz="4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 знає втоми і на мить </a:t>
            </a:r>
          </a:p>
          <a:p>
            <a:pPr algn="l"/>
            <a:r>
              <a:rPr lang="uk-UA" sz="4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художниця природа – мати,</a:t>
            </a:r>
            <a:endParaRPr lang="ru-RU" sz="4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uk-UA" sz="4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І нас, людей, терпляче вчить </a:t>
            </a:r>
          </a:p>
          <a:p>
            <a:pPr algn="l"/>
            <a:r>
              <a:rPr lang="uk-UA" sz="4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красиве на землі лишати.</a:t>
            </a:r>
            <a:endParaRPr lang="ru-RU" sz="4400" b="1" i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015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46055" y="2541758"/>
            <a:ext cx="6400800" cy="1886552"/>
          </a:xfrm>
        </p:spPr>
        <p:txBody>
          <a:bodyPr>
            <a:normAutofit fontScale="90000"/>
          </a:bodyPr>
          <a:lstStyle/>
          <a:p>
            <a:pPr algn="l"/>
            <a:r>
              <a:rPr lang="uk-UA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Люди </a:t>
            </a:r>
            <a:r>
              <a:rPr lang="uk-UA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майбутнього!</a:t>
            </a:r>
            <a:r>
              <a:rPr lang="en-U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Будьте </a:t>
            </a:r>
            <a:r>
              <a:rPr lang="uk-UA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дбайливі!</a:t>
            </a: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 маєте досвід тисячоліть!</a:t>
            </a: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Земля, вода, людина </a:t>
            </a:r>
            <a:r>
              <a:rPr lang="uk-UA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br>
              <a:rPr lang="uk-UA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це </a:t>
            </a:r>
            <a:r>
              <a:rPr lang="uk-UA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єдине ціле,</a:t>
            </a:r>
            <a: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їх неможливо ділить</a:t>
            </a:r>
            <a:r>
              <a:rPr lang="uk-UA" sz="3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endParaRPr lang="ru-RU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256" y="1300785"/>
            <a:ext cx="5919799" cy="4133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185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980511" y="1285058"/>
            <a:ext cx="4985066" cy="3602081"/>
          </a:xfrm>
        </p:spPr>
        <p:txBody>
          <a:bodyPr>
            <a:noAutofit/>
          </a:bodyPr>
          <a:lstStyle/>
          <a:p>
            <a:r>
              <a:rPr lang="uk-UA" sz="3600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Девіз уроку</a:t>
            </a:r>
            <a:r>
              <a:rPr lang="uk-UA" sz="36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uk-UA" sz="36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600" b="1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Щоб успіх мати – треба добре працювати!</a:t>
            </a:r>
            <a:endParaRPr lang="ru-RU" sz="3600" b="1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044" y="1384662"/>
            <a:ext cx="6067265" cy="4343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237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86266" y="1084747"/>
            <a:ext cx="10719580" cy="2459308"/>
          </a:xfrm>
        </p:spPr>
        <p:txBody>
          <a:bodyPr>
            <a:normAutofit/>
          </a:bodyPr>
          <a:lstStyle/>
          <a:p>
            <a:pPr algn="l"/>
            <a:r>
              <a:rPr lang="uk-UA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вода </a:t>
            </a:r>
            <a:r>
              <a:rPr lang="uk-UA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 її властивості. Водойми рідного краю. Стан та охорона водних </a:t>
            </a:r>
            <a:r>
              <a:rPr lang="uk-UA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ресурсів.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86266" y="3009481"/>
            <a:ext cx="10367888" cy="3161211"/>
          </a:xfrm>
        </p:spPr>
        <p:txBody>
          <a:bodyPr>
            <a:normAutofit/>
          </a:bodyPr>
          <a:lstStyle/>
          <a:p>
            <a:pPr algn="just"/>
            <a:r>
              <a:rPr lang="uk-UA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b="1" i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b="1" i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Мета:</a:t>
            </a:r>
            <a:r>
              <a:rPr lang="uk-UA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закріпити знання про воду (її властивості та </a:t>
            </a:r>
            <a:r>
              <a:rPr lang="uk-UA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стан); </a:t>
            </a:r>
            <a:r>
              <a:rPr lang="uk-UA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розширити уявлення про взаємозв’язки води з іншими об’єктами природи; виховати бережливе ставлення та любов до води й природи; розглянути причини забруднення водойм; ознайомитися із заходами </a:t>
            </a:r>
            <a:r>
              <a:rPr lang="uk-UA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 охорони </a:t>
            </a:r>
            <a:r>
              <a:rPr lang="uk-UA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водойм від забруднення. </a:t>
            </a:r>
            <a:endParaRPr lang="ru-RU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1860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000879" y="457201"/>
            <a:ext cx="4153988" cy="1985554"/>
          </a:xfrm>
        </p:spPr>
        <p:txBody>
          <a:bodyPr>
            <a:normAutofit/>
          </a:bodyPr>
          <a:lstStyle/>
          <a:p>
            <a:pPr algn="l"/>
            <a:r>
              <a:rPr lang="uk-UA" sz="20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Вода - це справжнє диво!</a:t>
            </a:r>
          </a:p>
          <a:p>
            <a:pPr algn="l"/>
            <a:r>
              <a:rPr lang="uk-UA" sz="20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Як прожити без води?</a:t>
            </a:r>
          </a:p>
          <a:p>
            <a:pPr algn="l"/>
            <a:r>
              <a:rPr lang="uk-UA" sz="20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 нею ми завжди щасливі!</a:t>
            </a:r>
          </a:p>
          <a:p>
            <a:pPr algn="l"/>
            <a:r>
              <a:rPr lang="uk-UA" sz="20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З нею в нас нема біди!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302" y="2341860"/>
            <a:ext cx="8628571" cy="33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110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2058" y="876257"/>
            <a:ext cx="4573451" cy="395271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060" y="126616"/>
            <a:ext cx="3617822" cy="339634"/>
          </a:xfrm>
        </p:spPr>
        <p:txBody>
          <a:bodyPr>
            <a:noAutofit/>
          </a:bodyPr>
          <a:lstStyle/>
          <a:p>
            <a:r>
              <a:rPr lang="uk-UA" sz="3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Риби – 75%</a:t>
            </a:r>
            <a:endParaRPr lang="ru-RU" sz="3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479" y="466250"/>
            <a:ext cx="2691379" cy="19114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1350" y="2994654"/>
            <a:ext cx="2519608" cy="194466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428" y="5341968"/>
            <a:ext cx="2107479" cy="139904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95926" y="5288216"/>
            <a:ext cx="2426385" cy="150654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226330" y="5341968"/>
            <a:ext cx="1828804" cy="121615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20519" y="3415280"/>
            <a:ext cx="2078740" cy="130149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559936" y="466250"/>
            <a:ext cx="3199907" cy="2377593"/>
          </a:xfrm>
          <a:prstGeom prst="rect">
            <a:avLst/>
          </a:prstGeom>
        </p:spPr>
      </p:pic>
      <p:sp>
        <p:nvSpPr>
          <p:cNvPr id="12" name="Заголовок 1"/>
          <p:cNvSpPr txBox="1">
            <a:spLocks/>
          </p:cNvSpPr>
          <p:nvPr/>
        </p:nvSpPr>
        <p:spPr>
          <a:xfrm>
            <a:off x="-70743" y="2717379"/>
            <a:ext cx="3617822" cy="33963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uk-UA" sz="3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тварини – 75%</a:t>
            </a:r>
            <a:endParaRPr lang="ru-RU" sz="3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8060" y="5238975"/>
            <a:ext cx="3617822" cy="33963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uk-UA" sz="3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картопля – 76%</a:t>
            </a:r>
            <a:endParaRPr lang="ru-RU" sz="3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4200207" y="5002334"/>
            <a:ext cx="3617822" cy="33963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uk-UA" sz="3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медузи – 99%</a:t>
            </a:r>
            <a:endParaRPr lang="ru-RU" sz="3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8331821" y="5032753"/>
            <a:ext cx="3617822" cy="33963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uk-UA" sz="3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помідори – 96%</a:t>
            </a:r>
            <a:endParaRPr lang="ru-RU" sz="3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8350978" y="3099306"/>
            <a:ext cx="3617822" cy="31597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uk-UA" sz="3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яблука – 85%</a:t>
            </a:r>
            <a:endParaRPr lang="ru-RU" sz="3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7445511" y="161803"/>
            <a:ext cx="4746489" cy="33963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uk-UA" sz="30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новонароджені – 86%</a:t>
            </a:r>
            <a:endParaRPr lang="ru-RU" sz="3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Заголовок 1"/>
          <p:cNvSpPr txBox="1">
            <a:spLocks/>
          </p:cNvSpPr>
          <p:nvPr/>
        </p:nvSpPr>
        <p:spPr>
          <a:xfrm>
            <a:off x="4079872" y="571810"/>
            <a:ext cx="3617822" cy="33963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uk-UA" sz="4000" b="1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вода</a:t>
            </a:r>
            <a:endParaRPr lang="ru-RU" sz="4000" b="1" i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7434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0080" y="618517"/>
            <a:ext cx="10933611" cy="5638592"/>
          </a:xfrm>
          <a:prstGeom prst="rect">
            <a:avLst/>
          </a:prstGeom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913774" y="27674"/>
            <a:ext cx="10364451" cy="5440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uk-UA" sz="34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Кругообіг води в природі</a:t>
            </a:r>
            <a:endParaRPr lang="ru-RU" sz="3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9729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1276</TotalTime>
  <Words>659</Words>
  <Application>Microsoft Office PowerPoint</Application>
  <PresentationFormat>Широкоэкранный</PresentationFormat>
  <Paragraphs>91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Times New Roman</vt:lpstr>
      <vt:lpstr>Tw Cen MT</vt:lpstr>
      <vt:lpstr>Wingdings</vt:lpstr>
      <vt:lpstr>Капля</vt:lpstr>
      <vt:lpstr>Презентация PowerPoint</vt:lpstr>
      <vt:lpstr>Презентация PowerPoint</vt:lpstr>
      <vt:lpstr>Поетична хвилинка</vt:lpstr>
      <vt:lpstr>Люди майбутнього!  Будьте дбайливі! Ви маєте досвід тисячоліть! Земля, вода, людина –  це єдине ціле, їх неможливо ділить!</vt:lpstr>
      <vt:lpstr>Презентация PowerPoint</vt:lpstr>
      <vt:lpstr>Тема: вода та її властивості. Водойми рідного краю. Стан та охорона водних ресурсів.</vt:lpstr>
      <vt:lpstr>Презентация PowerPoint</vt:lpstr>
      <vt:lpstr>Риби – 75%</vt:lpstr>
      <vt:lpstr>Презентация PowerPoint</vt:lpstr>
      <vt:lpstr>фізхвилинка</vt:lpstr>
      <vt:lpstr>Дослід 1</vt:lpstr>
      <vt:lpstr>Дослід 2</vt:lpstr>
      <vt:lpstr>Презентация PowerPoint</vt:lpstr>
      <vt:lpstr>Презентация PowerPoint</vt:lpstr>
      <vt:lpstr>Ознайомлення з новим матеріалом</vt:lpstr>
      <vt:lpstr>Робота в групах</vt:lpstr>
      <vt:lpstr>Презентация PowerPoint</vt:lpstr>
      <vt:lpstr>Презентация PowerPoint</vt:lpstr>
      <vt:lpstr>Презентация PowerPoint</vt:lpstr>
      <vt:lpstr>охорона води від забруднення:</vt:lpstr>
      <vt:lpstr>Презентация PowerPoint</vt:lpstr>
      <vt:lpstr>Інструкція з використання води </vt:lpstr>
      <vt:lpstr>Презентация PowerPoint</vt:lpstr>
      <vt:lpstr>Підсумки уроку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Узагальнення відомостей про воду та її властивості. Водойми рідного краю, їхній стан та охорона.</dc:title>
  <dc:creator>Lenovo</dc:creator>
  <cp:lastModifiedBy>Lenovo</cp:lastModifiedBy>
  <cp:revision>80</cp:revision>
  <dcterms:created xsi:type="dcterms:W3CDTF">2017-10-12T19:17:40Z</dcterms:created>
  <dcterms:modified xsi:type="dcterms:W3CDTF">2017-10-22T18:52:33Z</dcterms:modified>
</cp:coreProperties>
</file>