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8" r:id="rId3"/>
    <p:sldId id="267" r:id="rId4"/>
    <p:sldId id="259" r:id="rId5"/>
    <p:sldId id="260" r:id="rId6"/>
    <p:sldId id="283" r:id="rId7"/>
    <p:sldId id="261" r:id="rId8"/>
    <p:sldId id="262" r:id="rId9"/>
    <p:sldId id="264" r:id="rId10"/>
    <p:sldId id="270" r:id="rId11"/>
    <p:sldId id="274" r:id="rId12"/>
    <p:sldId id="273" r:id="rId13"/>
    <p:sldId id="266" r:id="rId14"/>
    <p:sldId id="263" r:id="rId15"/>
    <p:sldId id="272" r:id="rId16"/>
    <p:sldId id="265" r:id="rId17"/>
    <p:sldId id="271" r:id="rId18"/>
    <p:sldId id="276" r:id="rId19"/>
    <p:sldId id="284" r:id="rId20"/>
    <p:sldId id="281" r:id="rId21"/>
    <p:sldId id="278" r:id="rId22"/>
    <p:sldId id="279" r:id="rId23"/>
    <p:sldId id="282" r:id="rId24"/>
    <p:sldId id="275" r:id="rId25"/>
    <p:sldId id="269" r:id="rId26"/>
    <p:sldId id="280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B2D7-D44A-45FE-B894-1F4E80EE5781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2D85C-9891-40F1-AEAB-2ACCC990F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38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2D85C-9891-40F1-AEAB-2ACCC990FD5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949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29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1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26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8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5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22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15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65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01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7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0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6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01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73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2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2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9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33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97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26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0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046D7-9521-4D5F-95A9-4BA9ACFA6140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097FC-9DDB-439B-AFA0-035414FE0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682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046D7-9521-4D5F-95A9-4BA9ACFA61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097FC-9DDB-439B-AFA0-035414FE09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30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040" y="0"/>
            <a:ext cx="3487960" cy="392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614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340768"/>
            <a:ext cx="6480720" cy="39604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02180" y="2687582"/>
            <a:ext cx="5291367" cy="248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uk-UA" altLang="ru-RU" sz="3600" b="1" dirty="0">
                <a:solidFill>
                  <a:srgbClr val="002060"/>
                </a:solidFill>
              </a:rPr>
              <a:t>Засвоєння таблиць </a:t>
            </a:r>
            <a:r>
              <a:rPr lang="uk-UA" altLang="ru-RU" sz="3600" b="1" dirty="0">
                <a:solidFill>
                  <a:srgbClr val="006600"/>
                </a:solidFill>
              </a:rPr>
              <a:t>множення і ділення. </a:t>
            </a:r>
            <a:r>
              <a:rPr lang="uk-UA" altLang="ru-RU" sz="3600" b="1" dirty="0">
                <a:solidFill>
                  <a:srgbClr val="0000FF"/>
                </a:solidFill>
              </a:rPr>
              <a:t>Розв’язування задач</a:t>
            </a:r>
            <a:endParaRPr lang="ru-RU" altLang="ru-RU" sz="3600" dirty="0">
              <a:solidFill>
                <a:srgbClr val="0000FF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80528" y="1367230"/>
            <a:ext cx="6643687" cy="90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uk-UA" altLang="ru-RU" sz="4000" b="1" dirty="0" smtClean="0">
                <a:solidFill>
                  <a:srgbClr val="002060"/>
                </a:solidFill>
              </a:rPr>
              <a:t>Тема уроку</a:t>
            </a:r>
            <a:endParaRPr lang="ru-RU" altLang="ru-RU" sz="4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38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85938" y="214313"/>
            <a:ext cx="5715000" cy="1071562"/>
          </a:xfrm>
          <a:prstGeom prst="horizontalScroll">
            <a:avLst/>
          </a:prstGeom>
          <a:solidFill>
            <a:srgbClr val="CC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cap="all" dirty="0">
                <a:solidFill>
                  <a:srgbClr val="0000FF"/>
                </a:solidFill>
                <a:latin typeface="+mj-lt"/>
              </a:rPr>
              <a:t>Бліцопитування</a:t>
            </a:r>
            <a:endParaRPr lang="ru-RU" sz="4000" cap="all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4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7188" y="1428750"/>
            <a:ext cx="7143750" cy="535463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uk-UA" altLang="ru-RU" sz="3800" b="1" dirty="0">
                <a:solidFill>
                  <a:srgbClr val="C00000"/>
                </a:solidFill>
                <a:latin typeface="Times New Roman" pitchFamily="18" charset="0"/>
              </a:rPr>
              <a:t> У скільки разів</a:t>
            </a:r>
          </a:p>
          <a:p>
            <a:pPr>
              <a:lnSpc>
                <a:spcPct val="150000"/>
              </a:lnSpc>
            </a:pPr>
            <a:r>
              <a:rPr lang="uk-UA" altLang="ru-RU" sz="3800" b="1" dirty="0">
                <a:solidFill>
                  <a:srgbClr val="C00000"/>
                </a:solidFill>
                <a:latin typeface="Times New Roman" pitchFamily="18" charset="0"/>
              </a:rPr>
              <a:t>64 більше, ніж 8?</a:t>
            </a:r>
            <a:endParaRPr lang="ru-RU" altLang="ru-RU" sz="3800" b="1" dirty="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uk-UA" altLang="ru-RU" sz="3800" b="1" dirty="0">
                <a:solidFill>
                  <a:srgbClr val="0000FF"/>
                </a:solidFill>
                <a:latin typeface="Times New Roman" pitchFamily="18" charset="0"/>
              </a:rPr>
              <a:t> У скільки разів</a:t>
            </a:r>
          </a:p>
          <a:p>
            <a:pPr>
              <a:lnSpc>
                <a:spcPct val="150000"/>
              </a:lnSpc>
            </a:pPr>
            <a:r>
              <a:rPr lang="uk-UA" altLang="ru-RU" sz="3800" b="1" dirty="0">
                <a:solidFill>
                  <a:srgbClr val="0000FF"/>
                </a:solidFill>
                <a:latin typeface="Times New Roman" pitchFamily="18" charset="0"/>
              </a:rPr>
              <a:t>9 менше, ніж 72?</a:t>
            </a:r>
            <a:endParaRPr lang="ru-RU" altLang="ru-RU" sz="38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uk-UA" altLang="ru-RU" sz="3800" b="1" dirty="0">
                <a:solidFill>
                  <a:srgbClr val="002060"/>
                </a:solidFill>
                <a:latin typeface="Times New Roman" pitchFamily="18" charset="0"/>
              </a:rPr>
              <a:t> На скільки 36 більше, ніж 6?</a:t>
            </a:r>
            <a:endParaRPr lang="ru-RU" altLang="ru-RU" sz="3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uk-UA" altLang="ru-RU" sz="3800" b="1" dirty="0">
                <a:solidFill>
                  <a:srgbClr val="006600"/>
                </a:solidFill>
                <a:latin typeface="Times New Roman" pitchFamily="18" charset="0"/>
              </a:rPr>
              <a:t> На скільки 6 менше, ніж 36?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285875"/>
            <a:ext cx="4432300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52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05" y="332656"/>
            <a:ext cx="7169150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43000" y="1500188"/>
            <a:ext cx="7148513" cy="708025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4000" b="1" dirty="0">
                <a:solidFill>
                  <a:srgbClr val="0000FF"/>
                </a:solidFill>
              </a:rPr>
              <a:t>З чого оси будують гнізда?</a:t>
            </a:r>
            <a:endParaRPr lang="ru-RU" altLang="ru-RU" sz="4000" b="1" dirty="0">
              <a:solidFill>
                <a:srgbClr val="0000FF"/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1604"/>
            <a:ext cx="9144000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5463" y="4872561"/>
            <a:ext cx="8047037" cy="18288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uk-UA" altLang="ru-RU" sz="4000" b="1" dirty="0">
                <a:solidFill>
                  <a:srgbClr val="006600"/>
                </a:solidFill>
                <a:latin typeface="Times New Roman" pitchFamily="18" charset="0"/>
              </a:rPr>
              <a:t>а) З піску – 8.</a:t>
            </a:r>
            <a:endParaRPr lang="ru-RU" altLang="ru-RU" sz="4000" b="1" dirty="0">
              <a:solidFill>
                <a:srgbClr val="0066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altLang="ru-RU" sz="4000" b="1" dirty="0">
                <a:solidFill>
                  <a:srgbClr val="002060"/>
                </a:solidFill>
                <a:latin typeface="Times New Roman" pitchFamily="18" charset="0"/>
              </a:rPr>
              <a:t>б) З паперу – 9.	</a:t>
            </a:r>
            <a:r>
              <a:rPr lang="ru-RU" altLang="ru-RU" sz="4000" b="1" dirty="0">
                <a:solidFill>
                  <a:srgbClr val="C00000"/>
                </a:solidFill>
                <a:latin typeface="Times New Roman" pitchFamily="18" charset="0"/>
              </a:rPr>
              <a:t>	</a:t>
            </a:r>
            <a:r>
              <a:rPr lang="uk-UA" altLang="ru-RU" sz="4000" b="1" dirty="0">
                <a:solidFill>
                  <a:srgbClr val="C00000"/>
                </a:solidFill>
                <a:latin typeface="Times New Roman" pitchFamily="18" charset="0"/>
              </a:rPr>
              <a:t>в) З трави – 7.</a:t>
            </a:r>
          </a:p>
        </p:txBody>
      </p:sp>
    </p:spTree>
    <p:extLst>
      <p:ext uri="{BB962C8B-B14F-4D97-AF65-F5344CB8AC3E}">
        <p14:creationId xmlns:p14="http://schemas.microsoft.com/office/powerpoint/2010/main" val="83683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>
            <a:spLocks noChangeArrowheads="1"/>
          </p:cNvSpPr>
          <p:nvPr/>
        </p:nvSpPr>
        <p:spPr bwMode="auto">
          <a:xfrm>
            <a:off x="381000" y="3212976"/>
            <a:ext cx="8610600" cy="923330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 </a:t>
            </a:r>
            <a:r>
              <a:rPr lang="ru-RU" alt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18       36              63      81  </a:t>
            </a:r>
            <a:endParaRPr lang="ru-RU" alt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074" y="3418259"/>
            <a:ext cx="93345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18259"/>
            <a:ext cx="93345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560" y="3418259"/>
            <a:ext cx="93345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418259"/>
            <a:ext cx="93345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58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59" y="116632"/>
            <a:ext cx="8229600" cy="1543050"/>
          </a:xfrm>
          <a:prstGeom prst="rect">
            <a:avLst/>
          </a:prstGeom>
          <a:solidFill>
            <a:schemeClr val="bg1">
              <a:alpha val="63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Содержимое 5"/>
          <p:cNvSpPr txBox="1">
            <a:spLocks/>
          </p:cNvSpPr>
          <p:nvPr/>
        </p:nvSpPr>
        <p:spPr>
          <a:xfrm>
            <a:off x="457200" y="1714500"/>
            <a:ext cx="8229600" cy="4411663"/>
          </a:xfrm>
          <a:prstGeom prst="rect">
            <a:avLst/>
          </a:prstGeom>
          <a:solidFill>
            <a:schemeClr val="tx2">
              <a:alpha val="28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</a:pPr>
            <a:r>
              <a:rPr lang="uk-UA" altLang="ru-RU" sz="4800" b="1" dirty="0" smtClean="0"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Презентація числа </a:t>
            </a:r>
          </a:p>
          <a:p>
            <a:pPr algn="ctr">
              <a:buFont typeface="Arial" charset="0"/>
              <a:buNone/>
            </a:pPr>
            <a:r>
              <a:rPr lang="uk-UA" alt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Що ви знаєте про це число?</a:t>
            </a:r>
          </a:p>
          <a:p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Що спільного в написанні цих цифр?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Знайдіть половину цього числа.</a:t>
            </a:r>
          </a:p>
        </p:txBody>
      </p:sp>
    </p:spTree>
    <p:extLst>
      <p:ext uri="{BB962C8B-B14F-4D97-AF65-F5344CB8AC3E}">
        <p14:creationId xmlns:p14="http://schemas.microsoft.com/office/powerpoint/2010/main" val="410758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179512" y="3645024"/>
            <a:ext cx="8856984" cy="1938992"/>
          </a:xfrm>
          <a:prstGeom prst="rect">
            <a:avLst/>
          </a:prstGeom>
          <a:solidFill>
            <a:schemeClr val="bg1">
              <a:alpha val="88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4000" b="1" dirty="0" smtClean="0">
                <a:solidFill>
                  <a:srgbClr val="0000FF"/>
                </a:solidFill>
                <a:latin typeface="+mn-lt"/>
                <a:cs typeface="Arial" charset="0"/>
              </a:rPr>
              <a:t>З </a:t>
            </a:r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18 метрів </a:t>
            </a:r>
            <a:r>
              <a:rPr lang="uk-UA" sz="4000" b="1" dirty="0" smtClean="0">
                <a:solidFill>
                  <a:srgbClr val="0000FF"/>
                </a:solidFill>
                <a:latin typeface="+mn-lt"/>
                <a:cs typeface="Arial" charset="0"/>
              </a:rPr>
              <a:t>пошили </a:t>
            </a:r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9 суконь</a:t>
            </a:r>
            <a:r>
              <a:rPr lang="uk-UA" sz="4000" b="1" dirty="0" smtClean="0">
                <a:solidFill>
                  <a:srgbClr val="0000FF"/>
                </a:solidFill>
                <a:latin typeface="+mn-lt"/>
                <a:cs typeface="Arial" charset="0"/>
              </a:rPr>
              <a:t>. </a:t>
            </a:r>
            <a:r>
              <a:rPr lang="uk-UA" sz="4000" b="1" dirty="0" smtClean="0">
                <a:solidFill>
                  <a:srgbClr val="0000FF"/>
                </a:solidFill>
                <a:cs typeface="Arial" charset="0"/>
              </a:rPr>
              <a:t>Скільки метрів витрачали на </a:t>
            </a:r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1 сукню</a:t>
            </a:r>
            <a:r>
              <a:rPr lang="uk-UA" sz="4000" b="1" dirty="0" smtClean="0">
                <a:solidFill>
                  <a:srgbClr val="0000FF"/>
                </a:solidFill>
                <a:cs typeface="Arial" charset="0"/>
              </a:rPr>
              <a:t>?</a:t>
            </a:r>
            <a:endParaRPr lang="ru-RU" sz="4000" b="1" dirty="0">
              <a:solidFill>
                <a:srgbClr val="0000FF"/>
              </a:solidFill>
              <a:latin typeface="+mn-lt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8640"/>
            <a:ext cx="9324528" cy="2554545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C00000"/>
                </a:solidFill>
                <a:cs typeface="Arial" charset="0"/>
              </a:rPr>
              <a:t>В </a:t>
            </a:r>
            <a:r>
              <a:rPr lang="ru-RU" sz="4000" b="1" dirty="0" err="1" smtClean="0">
                <a:solidFill>
                  <a:srgbClr val="C00000"/>
                </a:solidFill>
                <a:cs typeface="Arial" charset="0"/>
              </a:rPr>
              <a:t>шв</a:t>
            </a:r>
            <a:r>
              <a:rPr lang="uk-UA" sz="4000" b="1" dirty="0" err="1" smtClean="0">
                <a:solidFill>
                  <a:srgbClr val="C00000"/>
                </a:solidFill>
                <a:cs typeface="Arial" charset="0"/>
              </a:rPr>
              <a:t>ейній</a:t>
            </a:r>
            <a:r>
              <a:rPr lang="uk-UA" sz="4000" b="1" dirty="0" smtClean="0">
                <a:solidFill>
                  <a:srgbClr val="C00000"/>
                </a:solidFill>
                <a:cs typeface="Arial" charset="0"/>
              </a:rPr>
              <a:t> майстерні </a:t>
            </a:r>
            <a:r>
              <a:rPr lang="uk-UA" sz="4000" b="1" dirty="0" smtClean="0">
                <a:solidFill>
                  <a:srgbClr val="002060"/>
                </a:solidFill>
                <a:cs typeface="Arial" charset="0"/>
              </a:rPr>
              <a:t>пошили</a:t>
            </a:r>
            <a:r>
              <a:rPr lang="uk-UA" sz="4000" b="1" dirty="0" smtClean="0">
                <a:solidFill>
                  <a:srgbClr val="C00000"/>
                </a:solidFill>
                <a:cs typeface="Arial" charset="0"/>
              </a:rPr>
              <a:t> </a:t>
            </a:r>
            <a:r>
              <a:rPr lang="uk-UA" sz="4000" b="1" dirty="0" smtClean="0">
                <a:solidFill>
                  <a:srgbClr val="002060"/>
                </a:solidFill>
                <a:cs typeface="Arial" charset="0"/>
              </a:rPr>
              <a:t>6 </a:t>
            </a:r>
            <a:r>
              <a:rPr lang="uk-UA" sz="4000" b="1" dirty="0" smtClean="0">
                <a:solidFill>
                  <a:srgbClr val="C00000"/>
                </a:solidFill>
                <a:cs typeface="Arial" charset="0"/>
              </a:rPr>
              <a:t>костюмів, витрачаючи </a:t>
            </a:r>
            <a:r>
              <a:rPr lang="uk-UA" sz="4000" b="1" dirty="0" smtClean="0">
                <a:solidFill>
                  <a:srgbClr val="002060"/>
                </a:solidFill>
                <a:cs typeface="Arial" charset="0"/>
              </a:rPr>
              <a:t>по 3 метри </a:t>
            </a:r>
            <a:r>
              <a:rPr lang="uk-UA" sz="4000" b="1" dirty="0" smtClean="0">
                <a:solidFill>
                  <a:srgbClr val="C00000"/>
                </a:solidFill>
                <a:cs typeface="Arial" charset="0"/>
              </a:rPr>
              <a:t>на кожний. Скільки </a:t>
            </a:r>
            <a:r>
              <a:rPr lang="uk-UA" sz="4000" b="1" dirty="0" smtClean="0">
                <a:solidFill>
                  <a:srgbClr val="002060"/>
                </a:solidFill>
                <a:cs typeface="Arial" charset="0"/>
              </a:rPr>
              <a:t>всього</a:t>
            </a:r>
            <a:r>
              <a:rPr lang="uk-UA" sz="4000" b="1" dirty="0" smtClean="0">
                <a:solidFill>
                  <a:srgbClr val="C00000"/>
                </a:solidFill>
                <a:cs typeface="Arial" charset="0"/>
              </a:rPr>
              <a:t> витратили тканини?</a:t>
            </a:r>
            <a:endParaRPr lang="ru-RU" sz="4000" b="1" dirty="0">
              <a:solidFill>
                <a:srgbClr val="C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5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0" y="617921"/>
            <a:ext cx="2943651" cy="127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10728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278" y="565533"/>
            <a:ext cx="3478464" cy="156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447" y="2132856"/>
            <a:ext cx="3233569" cy="1463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12976"/>
            <a:ext cx="3700053" cy="166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01" y="1309737"/>
            <a:ext cx="14319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777" y="2405976"/>
            <a:ext cx="14319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915" y="1294426"/>
            <a:ext cx="14319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347" y="-243010"/>
            <a:ext cx="14319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35" y="-104790"/>
            <a:ext cx="1127096" cy="102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75071" y="1959024"/>
            <a:ext cx="4566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81196" y="3423405"/>
            <a:ext cx="456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5071" y="409080"/>
            <a:ext cx="4566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8804" y="2235279"/>
            <a:ext cx="456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7041" y="686079"/>
            <a:ext cx="456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811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712075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420888"/>
            <a:ext cx="8072115" cy="30343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uk-UA" sz="4400" b="1" dirty="0">
                <a:solidFill>
                  <a:srgbClr val="0000FF"/>
                </a:solidFill>
                <a:ea typeface="Times New Roman" pitchFamily="18" charset="0"/>
              </a:rPr>
              <a:t>7</a:t>
            </a:r>
            <a:r>
              <a:rPr lang="uk-UA" sz="4400" b="1" dirty="0" bmk="">
                <a:solidFill>
                  <a:srgbClr val="0000FF"/>
                </a:solidFill>
                <a:ea typeface="Times New Roman" pitchFamily="18" charset="0"/>
              </a:rPr>
              <a:t>2 : 9 · 8 </a:t>
            </a:r>
            <a:r>
              <a:rPr lang="uk-UA" sz="4400" b="1" dirty="0" bmk="">
                <a:solidFill>
                  <a:srgbClr val="000000"/>
                </a:solidFill>
                <a:ea typeface="Times New Roman" pitchFamily="18" charset="0"/>
              </a:rPr>
              <a:t>	</a:t>
            </a:r>
            <a:r>
              <a:rPr lang="uk-UA" sz="4400" b="1" dirty="0" bmk="">
                <a:solidFill>
                  <a:srgbClr val="C00000"/>
                </a:solidFill>
                <a:ea typeface="Times New Roman" pitchFamily="18" charset="0"/>
              </a:rPr>
              <a:t>56 : 8 · 9 </a:t>
            </a:r>
            <a:r>
              <a:rPr lang="uk-UA" sz="4400" b="1" dirty="0" bmk="">
                <a:solidFill>
                  <a:srgbClr val="000000"/>
                </a:solidFill>
                <a:ea typeface="Times New Roman" pitchFamily="18" charset="0"/>
              </a:rPr>
              <a:t>	</a:t>
            </a:r>
            <a:r>
              <a:rPr lang="uk-UA" sz="4400" b="1" dirty="0" bmk="">
                <a:solidFill>
                  <a:srgbClr val="006600"/>
                </a:solidFill>
                <a:ea typeface="Times New Roman" pitchFamily="18" charset="0"/>
              </a:rPr>
              <a:t>100 – 8 · 7 </a:t>
            </a:r>
            <a:endParaRPr lang="ru-RU" sz="4400" b="1" dirty="0" bmk="п201427181545SlideId262">
              <a:solidFill>
                <a:srgbClr val="006600"/>
              </a:solidFill>
              <a:ea typeface="Times New Roman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uk-UA" sz="4400" b="1" dirty="0" bmk="п201427181545SlideId262">
                <a:solidFill>
                  <a:srgbClr val="0000FF"/>
                </a:solidFill>
                <a:ea typeface="Times New Roman" pitchFamily="18" charset="0"/>
              </a:rPr>
              <a:t>28 : 4 · 7 </a:t>
            </a:r>
            <a:r>
              <a:rPr lang="uk-UA" sz="4400" b="1" dirty="0" bmk="п201427181545SlideId262">
                <a:solidFill>
                  <a:srgbClr val="006600"/>
                </a:solidFill>
                <a:ea typeface="Times New Roman" pitchFamily="18" charset="0"/>
              </a:rPr>
              <a:t>	</a:t>
            </a:r>
            <a:r>
              <a:rPr lang="uk-UA" sz="4400" b="1" dirty="0" bmk="п201427181545SlideId262">
                <a:solidFill>
                  <a:srgbClr val="C00000"/>
                </a:solidFill>
                <a:ea typeface="Times New Roman" pitchFamily="18" charset="0"/>
              </a:rPr>
              <a:t>63 : 9 · 8 </a:t>
            </a:r>
            <a:r>
              <a:rPr lang="uk-UA" sz="4400" b="1" dirty="0" bmk="п201427181545SlideId262">
                <a:solidFill>
                  <a:srgbClr val="000000"/>
                </a:solidFill>
                <a:ea typeface="Times New Roman" pitchFamily="18" charset="0"/>
              </a:rPr>
              <a:t>	</a:t>
            </a:r>
            <a:r>
              <a:rPr lang="uk-UA" sz="4400" b="1" dirty="0" bmk="п201427181545SlideId262">
                <a:solidFill>
                  <a:srgbClr val="006600"/>
                </a:solidFill>
                <a:ea typeface="Times New Roman" pitchFamily="18" charset="0"/>
              </a:rPr>
              <a:t>100 – 9 · 9 </a:t>
            </a:r>
            <a:endParaRPr lang="ru-RU" sz="4400" b="1" dirty="0" bmk="п201427181545SlideId262">
              <a:solidFill>
                <a:srgbClr val="006600"/>
              </a:solidFill>
              <a:ea typeface="Times New Roman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uk-UA" sz="4400" b="1" dirty="0" bmk="п201427181545SlideId262">
                <a:solidFill>
                  <a:srgbClr val="0000FF"/>
                </a:solidFill>
                <a:ea typeface="Times New Roman" pitchFamily="18" charset="0"/>
              </a:rPr>
              <a:t>36 : 4 · 9 </a:t>
            </a:r>
            <a:r>
              <a:rPr lang="uk-UA" sz="4400" b="1" dirty="0" bmk="п201427181545SlideId262">
                <a:solidFill>
                  <a:srgbClr val="000000"/>
                </a:solidFill>
                <a:ea typeface="Times New Roman" pitchFamily="18" charset="0"/>
              </a:rPr>
              <a:t>	</a:t>
            </a:r>
            <a:r>
              <a:rPr lang="uk-UA" sz="4400" b="1" dirty="0" bmk="п201427181545SlideId262">
                <a:solidFill>
                  <a:srgbClr val="C00000"/>
                </a:solidFill>
                <a:ea typeface="Times New Roman" pitchFamily="18" charset="0"/>
              </a:rPr>
              <a:t>42 : 6 · 8 </a:t>
            </a:r>
            <a:r>
              <a:rPr lang="uk-UA" sz="4400" b="1" dirty="0" bmk="п201427181545SlideId262">
                <a:solidFill>
                  <a:srgbClr val="000000"/>
                </a:solidFill>
                <a:ea typeface="Times New Roman" pitchFamily="18" charset="0"/>
              </a:rPr>
              <a:t>	</a:t>
            </a:r>
            <a:r>
              <a:rPr lang="uk-UA" sz="4400" b="1" dirty="0" bmk="п201427181545SlideId262">
                <a:solidFill>
                  <a:srgbClr val="006600"/>
                </a:solidFill>
                <a:ea typeface="Times New Roman" pitchFamily="18" charset="0"/>
              </a:rPr>
              <a:t>100 – 8 · 8 </a:t>
            </a:r>
          </a:p>
        </p:txBody>
      </p:sp>
    </p:spTree>
    <p:extLst>
      <p:ext uri="{BB962C8B-B14F-4D97-AF65-F5344CB8AC3E}">
        <p14:creationId xmlns:p14="http://schemas.microsoft.com/office/powerpoint/2010/main" val="381062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779" y="548680"/>
            <a:ext cx="4760913" cy="2743200"/>
          </a:xfrm>
          <a:prstGeom prst="rect">
            <a:avLst/>
          </a:prstGeom>
          <a:solidFill>
            <a:srgbClr val="92D050">
              <a:alpha val="99000"/>
            </a:srgbClr>
          </a:solidFill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6740235" y="1700808"/>
            <a:ext cx="424053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415"/>
            <a:ext cx="4400744" cy="651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25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92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064896" cy="24482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uk-UA" dirty="0" smtClean="0"/>
              <a:t>Було – 72 л</a:t>
            </a:r>
            <a:br>
              <a:rPr lang="uk-UA" dirty="0" smtClean="0"/>
            </a:br>
            <a:r>
              <a:rPr lang="uk-UA" dirty="0" smtClean="0"/>
              <a:t>Витратив - ? л, 9 год по 6 л</a:t>
            </a:r>
            <a:br>
              <a:rPr lang="uk-UA" dirty="0" smtClean="0"/>
            </a:br>
            <a:r>
              <a:rPr lang="uk-UA" dirty="0" smtClean="0"/>
              <a:t>Залишилось - ? л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6" y="548680"/>
            <a:ext cx="2951163" cy="1376734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5217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407423" cy="553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115616" y="1766244"/>
            <a:ext cx="3733800" cy="3962400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spcBef>
                <a:spcPct val="0"/>
              </a:spcBef>
              <a:defRPr/>
            </a:pPr>
            <a:r>
              <a:rPr lang="ru-RU" sz="60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Знати:</a:t>
            </a:r>
          </a:p>
          <a:p>
            <a:pPr>
              <a:spcBef>
                <a:spcPct val="0"/>
              </a:spcBef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Таблиці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множення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0"/>
              </a:spcBef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на 2 – 9 </a:t>
            </a:r>
          </a:p>
          <a:p>
            <a:pPr>
              <a:spcBef>
                <a:spcPct val="0"/>
              </a:spcBef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ділення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0"/>
              </a:spcBef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на 2 – 9;</a:t>
            </a:r>
          </a:p>
          <a:p>
            <a:pPr>
              <a:spcBef>
                <a:spcPct val="0"/>
              </a:spcBef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Порідок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виразах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4048125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08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3" y="86639"/>
            <a:ext cx="2951163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9806" y="1466224"/>
            <a:ext cx="8542797" cy="18573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uk-UA" dirty="0" smtClean="0"/>
              <a:t>Вираз 24 – 2 </a:t>
            </a:r>
            <a:r>
              <a:rPr lang="en-US" dirty="0" smtClean="0"/>
              <a:t>x 9</a:t>
            </a:r>
            <a:endParaRPr lang="ru-RU" dirty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78" y="2996952"/>
            <a:ext cx="1452787" cy="235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307" y="3017197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452" y="3041668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62" y="3035274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37" y="3017198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035275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0" y="288251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36" y="288251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06" y="288251"/>
            <a:ext cx="14509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6015" y="2420889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09754" y="2445738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58778" y="2405273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7326" y="5323855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33749" y="5348461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84894" y="5359553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29570" y="5394343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97251" y="5349643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00084" y="5377879"/>
            <a:ext cx="792089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-15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2л</a:t>
            </a:r>
            <a:endParaRPr lang="ru-RU" sz="4400" b="1" cap="none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306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9116"/>
            <a:ext cx="2664296" cy="124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5822" y="1263123"/>
            <a:ext cx="5112568" cy="24482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uk-UA" dirty="0" smtClean="0"/>
              <a:t>Було – 30 м</a:t>
            </a:r>
            <a:br>
              <a:rPr lang="uk-UA" dirty="0" smtClean="0"/>
            </a:br>
            <a:r>
              <a:rPr lang="uk-UA" dirty="0" smtClean="0"/>
              <a:t>Пошили - ? с. по 3 м</a:t>
            </a:r>
            <a:br>
              <a:rPr lang="uk-UA" dirty="0" smtClean="0"/>
            </a:br>
            <a:r>
              <a:rPr lang="uk-UA" dirty="0" smtClean="0"/>
              <a:t>Залишилось - 9 м</a:t>
            </a:r>
            <a:endParaRPr lang="ru-RU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-13998" y="4701615"/>
            <a:ext cx="3649893" cy="193995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652703" y="4042082"/>
            <a:ext cx="2808312" cy="156470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spc="-150" dirty="0" smtClean="0">
                <a:solidFill>
                  <a:schemeClr val="tx1"/>
                </a:solidFill>
                <a:cs typeface="Aharoni" pitchFamily="2" charset="-79"/>
              </a:rPr>
              <a:t>       по 3м</a:t>
            </a:r>
            <a:endParaRPr lang="ru-RU" sz="3600" spc="-150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228184" y="5082345"/>
            <a:ext cx="2232248" cy="15841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2147" y="5412768"/>
            <a:ext cx="1537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 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51036" y="5584472"/>
            <a:ext cx="1186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 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3839" y="4159015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cs typeface="Aharoni" pitchFamily="2" charset="-79"/>
              </a:rPr>
              <a:t>1</a:t>
            </a:r>
            <a:endParaRPr lang="ru-RU" sz="5400" b="1" dirty="0"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4413" y="4563832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cs typeface="Aharoni" pitchFamily="2" charset="-79"/>
              </a:rPr>
              <a:t>2</a:t>
            </a:r>
            <a:endParaRPr lang="ru-RU" sz="4800" b="1" dirty="0">
              <a:cs typeface="Aharoni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3488387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cs typeface="Aharoni" pitchFamily="2" charset="-79"/>
              </a:rPr>
              <a:t>3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1026" name="Picture 2" descr="Картинки по запросу платье клипарт 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8" r="67675" b="22492"/>
          <a:stretch/>
        </p:blipFill>
        <p:spPr bwMode="auto">
          <a:xfrm>
            <a:off x="3651190" y="4112277"/>
            <a:ext cx="1212721" cy="147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30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064896" cy="24482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uk-UA" dirty="0" smtClean="0"/>
              <a:t>Було – 72 л</a:t>
            </a:r>
            <a:br>
              <a:rPr lang="uk-UA" dirty="0" smtClean="0"/>
            </a:br>
            <a:r>
              <a:rPr lang="uk-UA" dirty="0" smtClean="0"/>
              <a:t>Витратив - ? л, 9 год по 6 л</a:t>
            </a:r>
            <a:br>
              <a:rPr lang="uk-UA" dirty="0" smtClean="0"/>
            </a:br>
            <a:r>
              <a:rPr lang="uk-UA" dirty="0" smtClean="0"/>
              <a:t>Залишилось - ? л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6" y="548680"/>
            <a:ext cx="2951163" cy="1376734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221088"/>
            <a:ext cx="8136904" cy="2448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dirty="0" smtClean="0"/>
              <a:t>Було – 30 м</a:t>
            </a:r>
            <a:br>
              <a:rPr lang="uk-UA" dirty="0" smtClean="0"/>
            </a:br>
            <a:r>
              <a:rPr lang="uk-UA" dirty="0" smtClean="0"/>
              <a:t>Пошили - ? с. по 3 м</a:t>
            </a:r>
            <a:br>
              <a:rPr lang="uk-UA" dirty="0" smtClean="0"/>
            </a:br>
            <a:r>
              <a:rPr lang="uk-UA" dirty="0" smtClean="0"/>
              <a:t>Залишилось - 9 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39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15657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57313" y="1389063"/>
            <a:ext cx="6643687" cy="1754187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uk-UA" altLang="ru-RU" sz="3600" b="1" dirty="0" err="1">
                <a:solidFill>
                  <a:srgbClr val="002060"/>
                </a:solidFill>
              </a:rPr>
              <a:t>Поставте</a:t>
            </a:r>
            <a:r>
              <a:rPr lang="uk-UA" altLang="ru-RU" sz="3600" b="1" dirty="0">
                <a:solidFill>
                  <a:srgbClr val="002060"/>
                </a:solidFill>
              </a:rPr>
              <a:t> дужки, щоб рівності були правильними.</a:t>
            </a:r>
            <a:endParaRPr lang="ru-RU" alt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83768" y="3441700"/>
            <a:ext cx="4320480" cy="3416300"/>
          </a:xfrm>
          <a:prstGeom prst="rect">
            <a:avLst/>
          </a:prstGeom>
          <a:solidFill>
            <a:schemeClr val="bg1">
              <a:alpha val="8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uk-UA" sz="4800" b="1" dirty="0">
                <a:solidFill>
                  <a:srgbClr val="0000FF"/>
                </a:solidFill>
                <a:latin typeface="+mn-lt"/>
                <a:ea typeface="Times New Roman" pitchFamily="18" charset="0"/>
                <a:cs typeface="Arial" pitchFamily="34" charset="0"/>
              </a:rPr>
              <a:t>2</a:t>
            </a:r>
            <a:r>
              <a:rPr lang="uk-UA" sz="4800" b="1" dirty="0" bmk="">
                <a:solidFill>
                  <a:srgbClr val="0000FF"/>
                </a:solidFill>
                <a:latin typeface="+mn-lt"/>
                <a:ea typeface="Times New Roman" pitchFamily="18" charset="0"/>
                <a:cs typeface="Arial" pitchFamily="34" charset="0"/>
              </a:rPr>
              <a:t> · 8 + 48 = 64 </a:t>
            </a:r>
            <a:endParaRPr lang="ru-RU" sz="4800" b="1" dirty="0">
              <a:solidFill>
                <a:srgbClr val="0000FF"/>
              </a:solidFill>
              <a:latin typeface="+mn-lt"/>
              <a:cs typeface="Arial" pitchFamily="34" charset="0"/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uk-UA" sz="4800" b="1" dirty="0" bmk="п201427212833SlideId264">
                <a:solidFill>
                  <a:srgbClr val="C00000"/>
                </a:solidFill>
                <a:latin typeface="+mn-lt"/>
                <a:ea typeface="Times New Roman" pitchFamily="18" charset="0"/>
                <a:cs typeface="Arial" pitchFamily="34" charset="0"/>
              </a:rPr>
              <a:t>2 · 2 + 7 = 18 </a:t>
            </a:r>
            <a:endParaRPr lang="ru-RU" sz="4800" b="1" dirty="0" bmk="п201427212833SlideId264">
              <a:solidFill>
                <a:srgbClr val="C00000"/>
              </a:solidFill>
              <a:latin typeface="+mn-lt"/>
              <a:cs typeface="Arial" pitchFamily="34" charset="0"/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uk-UA" sz="4800" b="1" dirty="0" bmk="п201427212833SlideId264">
                <a:solidFill>
                  <a:srgbClr val="7030A0"/>
                </a:solidFill>
                <a:latin typeface="+mn-lt"/>
                <a:ea typeface="Times New Roman" pitchFamily="18" charset="0"/>
                <a:cs typeface="Arial" pitchFamily="34" charset="0"/>
              </a:rPr>
              <a:t>27 : 3 + 6 = 3</a:t>
            </a:r>
            <a:endParaRPr lang="uk-UA" sz="4800" b="1" dirty="0">
              <a:solidFill>
                <a:srgbClr val="7030A0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5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73226"/>
            <a:ext cx="5614987" cy="1169987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398" y="1268079"/>
            <a:ext cx="3121025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38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0648"/>
            <a:ext cx="25146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2518350"/>
            <a:ext cx="4896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Найсвітліша дорога в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світі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</a:t>
            </a:r>
          </a:p>
          <a:p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дорога до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знань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Пам’ятайте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любі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забудьте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цього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ніколи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хоч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вчитись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нелегко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буває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наука —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завжди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хороша.</a:t>
            </a:r>
          </a:p>
          <a:p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Кожна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світі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знає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знання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найлегша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ноша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4" name="Picture 2" descr="Картинки по запросу конверт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6" t="13680" r="11589" b="12491"/>
          <a:stretch/>
        </p:blipFill>
        <p:spPr bwMode="auto">
          <a:xfrm rot="1786138">
            <a:off x="5465288" y="893302"/>
            <a:ext cx="3158428" cy="226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1776229">
            <a:off x="5066664" y="2333495"/>
            <a:ext cx="31521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ПобажаннЯ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597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3" y="-24924"/>
            <a:ext cx="9109713" cy="6858000"/>
          </a:xfrm>
        </p:spPr>
      </p:pic>
      <p:sp>
        <p:nvSpPr>
          <p:cNvPr id="4" name="Равнобедренный треугольник 3"/>
          <p:cNvSpPr/>
          <p:nvPr/>
        </p:nvSpPr>
        <p:spPr>
          <a:xfrm>
            <a:off x="706988" y="337051"/>
            <a:ext cx="7877648" cy="64960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71715" cy="45919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804" y="190073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8906">
            <a:off x="5226048" y="483987"/>
            <a:ext cx="3995931" cy="29969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285444">
            <a:off x="5351768" y="2168783"/>
            <a:ext cx="29270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Побажання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1209" y="414964"/>
            <a:ext cx="356669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Найсвітліша дорога в </a:t>
            </a:r>
            <a:r>
              <a:rPr lang="ru-RU" sz="2000" b="0" i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000" b="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</a:p>
          <a:p>
            <a:r>
              <a:rPr lang="uk-UA" sz="2000" b="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 дорога до знань, до школи.</a:t>
            </a:r>
          </a:p>
          <a:p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Пам'ятайте це, любі діти,</a:t>
            </a:r>
          </a:p>
          <a:p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uk-UA" sz="2000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забудьте</a:t>
            </a:r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цього ніколи!</a:t>
            </a:r>
          </a:p>
          <a:p>
            <a:endParaRPr lang="uk-UA" sz="2000" i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І, хоч вчитись нелегко буває,</a:t>
            </a:r>
          </a:p>
          <a:p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наука – завжди хороша.</a:t>
            </a:r>
          </a:p>
          <a:p>
            <a:r>
              <a:rPr lang="uk-UA" sz="2000" b="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Кожна в світі людина знає,</a:t>
            </a:r>
          </a:p>
          <a:p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 знання – це найлегша ноша!</a:t>
            </a:r>
            <a:endParaRPr lang="ru-RU" sz="2000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1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65246" y="260647"/>
            <a:ext cx="2838903" cy="1886785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3347864" y="2147432"/>
            <a:ext cx="2664296" cy="1641607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455878" y="4033634"/>
            <a:ext cx="2675962" cy="1843637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6372200" y="142154"/>
            <a:ext cx="2636740" cy="1774678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6156176" y="4509120"/>
            <a:ext cx="2818846" cy="1824651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4745" y="452571"/>
            <a:ext cx="19675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</a:t>
            </a:r>
            <a:endParaRPr lang="ru-RU" sz="2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домашнього</a:t>
            </a:r>
            <a:endParaRPr lang="ru-RU" sz="2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endParaRPr lang="ru-RU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2572899"/>
            <a:ext cx="22556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Усний</a:t>
            </a:r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рахунок</a:t>
            </a:r>
            <a:endParaRPr lang="ru-RU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83371" y="471093"/>
            <a:ext cx="18028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Самостійна</a:t>
            </a:r>
            <a:endParaRPr lang="ru-RU" sz="2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</a:t>
            </a:r>
            <a:endParaRPr lang="ru-RU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9794" y="4369574"/>
            <a:ext cx="22511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Розв</a:t>
            </a:r>
            <a:r>
              <a:rPr lang="en-US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язування</a:t>
            </a:r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endParaRPr lang="ru-RU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83371" y="4941168"/>
            <a:ext cx="14529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Логічні</a:t>
            </a:r>
            <a:r>
              <a:rPr lang="ru-RU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endParaRPr lang="ru-RU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20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559" y="2636912"/>
            <a:ext cx="3455987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946" y="404664"/>
            <a:ext cx="25146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96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946" y="404664"/>
            <a:ext cx="25146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3808" y="1448485"/>
            <a:ext cx="55999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Дорогі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діти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Картинки по запросу конвер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71924"/>
            <a:ext cx="5131107" cy="384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64954" y="4941168"/>
            <a:ext cx="3696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ПобажаннЯ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94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5" y="762000"/>
            <a:ext cx="5645150" cy="5334000"/>
          </a:xfrm>
          <a:prstGeom prst="rect">
            <a:avLst/>
          </a:prstGeom>
          <a:solidFill>
            <a:srgbClr val="00B050">
              <a:alpha val="77000"/>
            </a:srgbClr>
          </a:solidFill>
          <a:ln>
            <a:noFill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316" y="6134"/>
            <a:ext cx="1913433" cy="191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56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828675"/>
            <a:ext cx="7529513" cy="520065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1971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7" y="0"/>
            <a:ext cx="8413750" cy="1243013"/>
          </a:xfrm>
          <a:prstGeom prst="rect">
            <a:avLst/>
          </a:prstGeom>
          <a:solidFill>
            <a:schemeClr val="tx2">
              <a:alpha val="81000"/>
            </a:schemeClr>
          </a:solidFill>
          <a:ln>
            <a:noFill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7" y="1124744"/>
            <a:ext cx="8413750" cy="5432425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4777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" y="1772816"/>
            <a:ext cx="8910031" cy="379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16" y="260648"/>
            <a:ext cx="830897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01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71SlideId2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71SlideId2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751SlideId2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723SlideId2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728SlideId25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0041SlideId26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831SlideId2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427212833SlideId26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356</Words>
  <Application>Microsoft Office PowerPoint</Application>
  <PresentationFormat>Экран (4:3)</PresentationFormat>
  <Paragraphs>93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Aharoni</vt:lpstr>
      <vt:lpstr>Arial</vt:lpstr>
      <vt:lpstr>Calibri</vt:lpstr>
      <vt:lpstr>Monotype Corsiva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Було – 72 л Витратив - ? л, 9 год по 6 л Залишилось - ? л</vt:lpstr>
      <vt:lpstr>Вираз 24 – 2 x 9</vt:lpstr>
      <vt:lpstr>Було – 30 м Пошили - ? с. по 3 м Залишилось - 9 м</vt:lpstr>
      <vt:lpstr>Було – 72 л Витратив - ? л, 9 год по 6 л Залишилось - ? 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Natalis</cp:lastModifiedBy>
  <cp:revision>24</cp:revision>
  <dcterms:created xsi:type="dcterms:W3CDTF">2017-04-01T13:43:32Z</dcterms:created>
  <dcterms:modified xsi:type="dcterms:W3CDTF">2017-10-25T07:22:10Z</dcterms:modified>
</cp:coreProperties>
</file>