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23" autoAdjust="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0B8E977-ECFC-423E-B9A5-EC1F3FF17768}" type="datetimeFigureOut">
              <a:rPr lang="uk-UA" smtClean="0"/>
              <a:t>15.10.2017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274FD26-305F-47B2-A05A-3DBFF1D047FC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272808" cy="3070312"/>
          </a:xfrm>
        </p:spPr>
        <p:txBody>
          <a:bodyPr>
            <a:noAutofit/>
          </a:bodyPr>
          <a:lstStyle/>
          <a:p>
            <a:r>
              <a:rPr lang="uk-UA" sz="7200" b="0" i="1" dirty="0" smtClean="0">
                <a:solidFill>
                  <a:schemeClr val="accent6"/>
                </a:solidFill>
              </a:rPr>
              <a:t>ОДНОРІДНІ ЧЛЕНИ РЕЧЕННЯ</a:t>
            </a:r>
            <a:endParaRPr lang="uk-UA" sz="7200" b="0" i="1" dirty="0">
              <a:solidFill>
                <a:schemeClr val="accent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725144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uk-U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Підготувала</a:t>
            </a:r>
          </a:p>
          <a:p>
            <a:pPr algn="l"/>
            <a:r>
              <a:rPr lang="uk-UA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</a:t>
            </a:r>
            <a:r>
              <a:rPr lang="uk-U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читель початкових класів</a:t>
            </a:r>
          </a:p>
          <a:p>
            <a:pPr algn="l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</a:t>
            </a:r>
            <a:r>
              <a:rPr lang="uk-U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категорії</a:t>
            </a:r>
          </a:p>
          <a:p>
            <a:pPr algn="l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Косенко Н.А.</a:t>
            </a:r>
            <a:endParaRPr lang="uk-UA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8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1800200"/>
          </a:xfrm>
        </p:spPr>
        <p:txBody>
          <a:bodyPr>
            <a:noAutofit/>
          </a:bodyPr>
          <a:lstStyle/>
          <a:p>
            <a:r>
              <a:rPr lang="uk-UA" sz="2400" dirty="0">
                <a:solidFill>
                  <a:schemeClr val="bg1"/>
                </a:solidFill>
                <a:effectLst/>
              </a:rPr>
              <a:t>Прочитайте уважно речення. </a:t>
            </a:r>
            <a:r>
              <a:rPr lang="uk-UA" sz="2400" dirty="0" smtClean="0">
                <a:solidFill>
                  <a:schemeClr val="bg1"/>
                </a:solidFill>
                <a:effectLst/>
              </a:rPr>
              <a:t/>
            </a:r>
            <a:br>
              <a:rPr lang="uk-UA" sz="2400" dirty="0" smtClean="0">
                <a:solidFill>
                  <a:schemeClr val="bg1"/>
                </a:solidFill>
                <a:effectLst/>
              </a:rPr>
            </a:br>
            <a:r>
              <a:rPr lang="uk-UA" sz="2400" dirty="0" smtClean="0">
                <a:solidFill>
                  <a:schemeClr val="bg1"/>
                </a:solidFill>
                <a:effectLst/>
              </a:rPr>
              <a:t>Знайдіть </a:t>
            </a:r>
            <a:r>
              <a:rPr lang="uk-UA" sz="2400" dirty="0">
                <a:solidFill>
                  <a:schemeClr val="bg1"/>
                </a:solidFill>
                <a:effectLst/>
              </a:rPr>
              <a:t>однорідні члени речення</a:t>
            </a:r>
            <a:r>
              <a:rPr lang="uk-UA" sz="2400" dirty="0" smtClean="0">
                <a:solidFill>
                  <a:schemeClr val="bg1"/>
                </a:solidFill>
                <a:effectLst/>
              </a:rPr>
              <a:t>.</a:t>
            </a:r>
            <a:r>
              <a:rPr lang="uk-UA" sz="2400" dirty="0">
                <a:solidFill>
                  <a:schemeClr val="bg1"/>
                </a:solidFill>
                <a:effectLst/>
              </a:rPr>
              <a:t> </a:t>
            </a:r>
            <a:br>
              <a:rPr lang="uk-UA" sz="2400" dirty="0">
                <a:solidFill>
                  <a:schemeClr val="bg1"/>
                </a:solidFill>
                <a:effectLst/>
              </a:rPr>
            </a:br>
            <a:r>
              <a:rPr lang="uk-UA" sz="2400" dirty="0">
                <a:solidFill>
                  <a:schemeClr val="bg1"/>
                </a:solidFill>
                <a:effectLst/>
              </a:rPr>
              <a:t>	</a:t>
            </a:r>
            <a:endParaRPr lang="uk-UA" sz="2400" b="0" i="1" dirty="0">
              <a:solidFill>
                <a:schemeClr val="accent6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71600" y="2564904"/>
            <a:ext cx="7376864" cy="3816424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uk-UA" sz="7400" dirty="0"/>
              <a:t>Британські хлопчики та дівчатка йдуть до школи з 4 років. Там вони вивчають математику, мову, історію, природознавство і мистецтво. Учні Великобританії обов‘язково відвідують уроки </a:t>
            </a:r>
            <a:r>
              <a:rPr lang="uk-UA" sz="7400" dirty="0" smtClean="0"/>
              <a:t> </a:t>
            </a:r>
            <a:r>
              <a:rPr lang="uk-UA" sz="7400" dirty="0"/>
              <a:t>хореографії,  фехтування  і  плавання.  </a:t>
            </a:r>
            <a:endParaRPr lang="uk-UA" sz="7400" dirty="0" smtClean="0"/>
          </a:p>
          <a:p>
            <a:pPr algn="l"/>
            <a:r>
              <a:rPr lang="uk-UA" sz="7400" dirty="0" smtClean="0"/>
              <a:t>Пізніше  </a:t>
            </a:r>
            <a:r>
              <a:rPr lang="uk-UA" sz="7400" dirty="0"/>
              <a:t>вони починають </a:t>
            </a:r>
            <a:br>
              <a:rPr lang="uk-UA" sz="7400" dirty="0"/>
            </a:br>
            <a:r>
              <a:rPr lang="uk-UA" sz="7400" dirty="0" smtClean="0"/>
              <a:t>вивчати </a:t>
            </a:r>
            <a:r>
              <a:rPr lang="uk-UA" sz="7400" dirty="0"/>
              <a:t>французьку і німецьку мови.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340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1800200"/>
          </a:xfrm>
        </p:spPr>
        <p:txBody>
          <a:bodyPr>
            <a:noAutofit/>
          </a:bodyPr>
          <a:lstStyle/>
          <a:p>
            <a:pPr lvl="0"/>
            <a:r>
              <a:rPr lang="uk-UA" sz="2400" dirty="0">
                <a:solidFill>
                  <a:schemeClr val="bg1"/>
                </a:solidFill>
                <a:effectLst/>
              </a:rPr>
              <a:t>Робота з деформованими реченнями</a:t>
            </a:r>
            <a:r>
              <a:rPr lang="uk-UA" sz="2400" dirty="0">
                <a:effectLst/>
              </a:rPr>
              <a:t/>
            </a:r>
            <a:br>
              <a:rPr lang="uk-UA" sz="2400" dirty="0">
                <a:effectLst/>
              </a:rPr>
            </a:br>
            <a:r>
              <a:rPr lang="uk-UA" sz="2400" dirty="0">
                <a:solidFill>
                  <a:schemeClr val="bg1"/>
                </a:solidFill>
                <a:effectLst/>
              </a:rPr>
              <a:t/>
            </a:r>
            <a:br>
              <a:rPr lang="uk-UA" sz="2400" dirty="0">
                <a:solidFill>
                  <a:schemeClr val="bg1"/>
                </a:solidFill>
                <a:effectLst/>
              </a:rPr>
            </a:br>
            <a:r>
              <a:rPr lang="uk-UA" sz="2400" dirty="0">
                <a:solidFill>
                  <a:schemeClr val="bg1"/>
                </a:solidFill>
                <a:effectLst/>
              </a:rPr>
              <a:t>	</a:t>
            </a:r>
            <a:endParaRPr lang="uk-UA" sz="2400" b="0" i="1" dirty="0">
              <a:solidFill>
                <a:schemeClr val="accent6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71600" y="2564904"/>
            <a:ext cx="7376864" cy="381642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uk-UA" dirty="0"/>
              <a:t>Розфарбувала , у , наряд , та , горобину ,  багряний , осінь , клени </a:t>
            </a:r>
            <a:r>
              <a:rPr lang="uk-UA" dirty="0" smtClean="0"/>
              <a:t>.</a:t>
            </a:r>
          </a:p>
          <a:p>
            <a:pPr algn="l"/>
            <a:endParaRPr lang="uk-UA" dirty="0"/>
          </a:p>
          <a:p>
            <a:pPr algn="l"/>
            <a:r>
              <a:rPr lang="uk-UA" dirty="0"/>
              <a:t>Гаї , навкруги , засумували , і , поля , ліси </a:t>
            </a:r>
            <a:r>
              <a:rPr lang="uk-UA" dirty="0" smtClean="0"/>
              <a:t>.</a:t>
            </a:r>
          </a:p>
          <a:p>
            <a:pPr algn="l"/>
            <a:endParaRPr lang="uk-UA" dirty="0"/>
          </a:p>
          <a:p>
            <a:pPr algn="l"/>
            <a:r>
              <a:rPr lang="uk-UA" dirty="0"/>
              <a:t>Темні , оповили , хмари , насунули , та , небо.</a:t>
            </a:r>
          </a:p>
          <a:p>
            <a:pPr algn="l"/>
            <a:r>
              <a:rPr lang="uk-UA" dirty="0"/>
              <a:t> </a:t>
            </a:r>
          </a:p>
          <a:p>
            <a:pPr algn="l"/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3703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748680"/>
          </a:xfrm>
        </p:spPr>
        <p:txBody>
          <a:bodyPr>
            <a:normAutofit/>
          </a:bodyPr>
          <a:lstStyle/>
          <a:p>
            <a:pPr lvl="0"/>
            <a:r>
              <a:rPr lang="uk-UA" sz="2400" dirty="0">
                <a:solidFill>
                  <a:schemeClr val="bg1"/>
                </a:solidFill>
                <a:effectLst/>
              </a:rPr>
              <a:t>Творче завдання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280920" cy="4896544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uk-UA" sz="5100" i="1" dirty="0">
                <a:solidFill>
                  <a:schemeClr val="bg1"/>
                </a:solidFill>
              </a:rPr>
              <a:t>Скласти речення з однорідними членами за графічними схемами.  </a:t>
            </a:r>
            <a:r>
              <a:rPr lang="uk-UA" dirty="0" smtClean="0"/>
              <a:t> </a:t>
            </a:r>
          </a:p>
          <a:p>
            <a:pPr algn="l"/>
            <a:endParaRPr lang="uk-UA" dirty="0"/>
          </a:p>
          <a:p>
            <a:pPr algn="l"/>
            <a:endParaRPr lang="uk-UA" dirty="0" smtClean="0"/>
          </a:p>
          <a:p>
            <a:pPr algn="l"/>
            <a:endParaRPr lang="uk-UA" dirty="0"/>
          </a:p>
          <a:p>
            <a:r>
              <a:rPr lang="uk-UA" sz="4000" dirty="0"/>
              <a:t> </a:t>
            </a:r>
          </a:p>
          <a:p>
            <a:r>
              <a:rPr lang="uk-UA" sz="4000" b="1" dirty="0"/>
              <a:t>            </a:t>
            </a:r>
            <a:r>
              <a:rPr lang="uk-UA" sz="4000" b="1" dirty="0" smtClean="0"/>
              <a:t> </a:t>
            </a:r>
            <a:r>
              <a:rPr lang="uk-UA" sz="4000" b="1" dirty="0">
                <a:solidFill>
                  <a:schemeClr val="bg1"/>
                </a:solidFill>
              </a:rPr>
              <a:t>__________            </a:t>
            </a:r>
            <a:r>
              <a:rPr lang="uk-UA" sz="4000" b="1" dirty="0" smtClean="0">
                <a:solidFill>
                  <a:schemeClr val="bg1"/>
                </a:solidFill>
              </a:rPr>
              <a:t>       </a:t>
            </a:r>
            <a:r>
              <a:rPr lang="uk-UA" sz="4000" b="1" dirty="0">
                <a:solidFill>
                  <a:schemeClr val="bg1"/>
                </a:solidFill>
              </a:rPr>
              <a:t>__________     .  .  .   ,    .  .  .     і     .  .  .      .                 </a:t>
            </a:r>
            <a:r>
              <a:rPr lang="uk-UA" sz="4000" b="1" dirty="0" smtClean="0">
                <a:solidFill>
                  <a:schemeClr val="bg1"/>
                </a:solidFill>
              </a:rPr>
              <a:t>     __________</a:t>
            </a:r>
            <a:r>
              <a:rPr lang="ru-RU" sz="4000" dirty="0" smtClean="0">
                <a:solidFill>
                  <a:schemeClr val="bg1"/>
                </a:solidFill>
              </a:rPr>
              <a:t>          </a:t>
            </a:r>
            <a:endParaRPr lang="uk-UA" sz="4000" dirty="0">
              <a:solidFill>
                <a:schemeClr val="bg1"/>
              </a:solidFill>
            </a:endParaRPr>
          </a:p>
          <a:p>
            <a:r>
              <a:rPr lang="ru-RU" sz="3400" dirty="0">
                <a:solidFill>
                  <a:schemeClr val="bg1"/>
                </a:solidFill>
              </a:rPr>
              <a:t> </a:t>
            </a:r>
            <a:endParaRPr lang="uk-UA" sz="3400" dirty="0">
              <a:solidFill>
                <a:schemeClr val="bg1"/>
              </a:solidFill>
            </a:endParaRPr>
          </a:p>
          <a:p>
            <a:r>
              <a:rPr lang="ru-RU" dirty="0"/>
              <a:t>        </a:t>
            </a:r>
            <a:endParaRPr lang="uk-UA" dirty="0"/>
          </a:p>
          <a:p>
            <a:r>
              <a:rPr lang="uk-UA" dirty="0"/>
              <a:t>                </a:t>
            </a:r>
            <a:endParaRPr lang="uk-UA" dirty="0"/>
          </a:p>
          <a:p>
            <a:r>
              <a:rPr lang="uk-UA" dirty="0"/>
              <a:t>         </a:t>
            </a:r>
          </a:p>
          <a:p>
            <a:r>
              <a:rPr lang="uk-UA" dirty="0"/>
              <a:t> </a:t>
            </a:r>
          </a:p>
          <a:p>
            <a:r>
              <a:rPr lang="uk-UA" dirty="0"/>
              <a:t/>
            </a:r>
            <a:br>
              <a:rPr lang="uk-UA" dirty="0"/>
            </a:br>
            <a:r>
              <a:rPr lang="uk-UA" dirty="0"/>
              <a:t>		          </a:t>
            </a:r>
          </a:p>
          <a:p>
            <a:r>
              <a:rPr lang="uk-UA" b="1" dirty="0">
                <a:solidFill>
                  <a:schemeClr val="bg1"/>
                </a:solidFill>
              </a:rPr>
              <a:t> </a:t>
            </a:r>
          </a:p>
          <a:p>
            <a:r>
              <a:rPr lang="uk-UA" sz="3500" b="1" dirty="0">
                <a:solidFill>
                  <a:schemeClr val="bg1"/>
                </a:solidFill>
              </a:rPr>
              <a:t>                  </a:t>
            </a:r>
            <a:r>
              <a:rPr lang="uk-UA" sz="4000" b="1" dirty="0">
                <a:solidFill>
                  <a:schemeClr val="bg1"/>
                </a:solidFill>
              </a:rPr>
              <a:t>__________     і        __________   </a:t>
            </a:r>
            <a:r>
              <a:rPr lang="uk-UA" sz="4000" b="1" dirty="0" smtClean="0">
                <a:solidFill>
                  <a:schemeClr val="bg1"/>
                </a:solidFill>
              </a:rPr>
              <a:t>	__________        </a:t>
            </a:r>
            <a:r>
              <a:rPr lang="uk-UA" sz="4000" b="1" dirty="0">
                <a:solidFill>
                  <a:schemeClr val="bg1"/>
                </a:solidFill>
              </a:rPr>
              <a:t>.  .  .      .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			           </a:t>
            </a:r>
            <a:r>
              <a:rPr lang="uk-UA" sz="4000" b="1" dirty="0">
                <a:solidFill>
                  <a:schemeClr val="bg1"/>
                </a:solidFill>
              </a:rPr>
              <a:t>__________</a:t>
            </a:r>
            <a:endParaRPr lang="uk-UA" sz="4000" b="1" dirty="0">
              <a:solidFill>
                <a:schemeClr val="bg1"/>
              </a:solidFill>
            </a:endParaRPr>
          </a:p>
          <a:p>
            <a:r>
              <a:rPr lang="uk-UA" b="1" dirty="0">
                <a:solidFill>
                  <a:schemeClr val="bg1"/>
                </a:solidFill>
              </a:rPr>
              <a:t> </a:t>
            </a:r>
          </a:p>
          <a:p>
            <a:r>
              <a:rPr lang="ru-RU" dirty="0"/>
              <a:t>             </a:t>
            </a:r>
            <a:endParaRPr lang="uk-UA" dirty="0"/>
          </a:p>
          <a:p>
            <a:r>
              <a:rPr lang="ru-RU" dirty="0"/>
              <a:t>          </a:t>
            </a:r>
            <a:endParaRPr lang="uk-UA" dirty="0"/>
          </a:p>
          <a:p>
            <a:r>
              <a:rPr lang="ru-RU" dirty="0"/>
              <a:t> </a:t>
            </a:r>
            <a:endParaRPr lang="uk-UA" dirty="0"/>
          </a:p>
          <a:p>
            <a:r>
              <a:rPr lang="ru-RU" dirty="0"/>
              <a:t>        </a:t>
            </a:r>
            <a:endParaRPr lang="uk-UA" dirty="0"/>
          </a:p>
          <a:p>
            <a:r>
              <a:rPr lang="ru-RU" dirty="0"/>
              <a:t> 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872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748680"/>
          </a:xfrm>
        </p:spPr>
        <p:txBody>
          <a:bodyPr>
            <a:normAutofit/>
          </a:bodyPr>
          <a:lstStyle/>
          <a:p>
            <a:r>
              <a:rPr lang="uk-UA" sz="2400" dirty="0">
                <a:solidFill>
                  <a:schemeClr val="bg1"/>
                </a:solidFill>
                <a:effectLst/>
              </a:rPr>
              <a:t>Робота з </a:t>
            </a:r>
            <a:r>
              <a:rPr lang="uk-UA" sz="2400" dirty="0" err="1">
                <a:solidFill>
                  <a:schemeClr val="bg1"/>
                </a:solidFill>
                <a:effectLst/>
              </a:rPr>
              <a:t>прислів</a:t>
            </a:r>
            <a:r>
              <a:rPr lang="ru-RU" sz="2400" dirty="0">
                <a:solidFill>
                  <a:schemeClr val="bg1"/>
                </a:solidFill>
                <a:effectLst/>
              </a:rPr>
              <a:t>` </a:t>
            </a:r>
            <a:r>
              <a:rPr lang="uk-UA" sz="2400" dirty="0">
                <a:solidFill>
                  <a:schemeClr val="bg1"/>
                </a:solidFill>
                <a:effectLst/>
              </a:rPr>
              <a:t>ями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280920" cy="4896544"/>
          </a:xfrm>
        </p:spPr>
        <p:txBody>
          <a:bodyPr>
            <a:normAutofit fontScale="47500" lnSpcReduction="20000"/>
          </a:bodyPr>
          <a:lstStyle/>
          <a:p>
            <a:pPr lvl="0" algn="l"/>
            <a:r>
              <a:rPr lang="uk-UA" sz="5100" dirty="0">
                <a:solidFill>
                  <a:schemeClr val="bg1"/>
                </a:solidFill>
              </a:rPr>
              <a:t>Встановіть відповідність і з</a:t>
            </a:r>
            <a:r>
              <a:rPr lang="ru-RU" sz="5100" dirty="0">
                <a:solidFill>
                  <a:schemeClr val="bg1"/>
                </a:solidFill>
              </a:rPr>
              <a:t>`</a:t>
            </a:r>
            <a:r>
              <a:rPr lang="uk-UA" sz="5100" dirty="0">
                <a:solidFill>
                  <a:schemeClr val="bg1"/>
                </a:solidFill>
              </a:rPr>
              <a:t>єднайте  </a:t>
            </a:r>
            <a:r>
              <a:rPr lang="uk-UA" sz="5100" dirty="0" err="1">
                <a:solidFill>
                  <a:schemeClr val="bg1"/>
                </a:solidFill>
              </a:rPr>
              <a:t>прислів</a:t>
            </a:r>
            <a:r>
              <a:rPr lang="ru-RU" sz="5100" dirty="0">
                <a:solidFill>
                  <a:schemeClr val="bg1"/>
                </a:solidFill>
              </a:rPr>
              <a:t>`</a:t>
            </a:r>
            <a:r>
              <a:rPr lang="uk-UA" sz="5100" dirty="0">
                <a:solidFill>
                  <a:schemeClr val="bg1"/>
                </a:solidFill>
              </a:rPr>
              <a:t>я за допомогою сполучників  </a:t>
            </a:r>
            <a:r>
              <a:rPr lang="uk-UA" sz="5100" dirty="0">
                <a:solidFill>
                  <a:srgbClr val="FF0000"/>
                </a:solidFill>
              </a:rPr>
              <a:t>і</a:t>
            </a:r>
            <a:r>
              <a:rPr lang="uk-UA" sz="5100" dirty="0">
                <a:solidFill>
                  <a:schemeClr val="bg1"/>
                </a:solidFill>
              </a:rPr>
              <a:t> , </a:t>
            </a:r>
            <a:r>
              <a:rPr lang="uk-UA" sz="5100" dirty="0">
                <a:solidFill>
                  <a:srgbClr val="FF0000"/>
                </a:solidFill>
              </a:rPr>
              <a:t>а</a:t>
            </a:r>
            <a:r>
              <a:rPr lang="uk-UA" sz="5100" dirty="0">
                <a:solidFill>
                  <a:schemeClr val="bg1"/>
                </a:solidFill>
              </a:rPr>
              <a:t> , </a:t>
            </a:r>
            <a:r>
              <a:rPr lang="uk-UA" sz="5100" dirty="0">
                <a:solidFill>
                  <a:srgbClr val="FF0000"/>
                </a:solidFill>
              </a:rPr>
              <a:t>але</a:t>
            </a:r>
            <a:r>
              <a:rPr lang="uk-UA" sz="5100" dirty="0">
                <a:solidFill>
                  <a:schemeClr val="bg1"/>
                </a:solidFill>
              </a:rPr>
              <a:t>,   поясніть розділові знаки</a:t>
            </a:r>
            <a:r>
              <a:rPr lang="uk-UA" sz="5100" dirty="0" smtClean="0">
                <a:solidFill>
                  <a:schemeClr val="bg1"/>
                </a:solidFill>
              </a:rPr>
              <a:t>.</a:t>
            </a:r>
          </a:p>
          <a:p>
            <a:pPr lvl="0"/>
            <a:endParaRPr lang="uk-UA" dirty="0">
              <a:solidFill>
                <a:schemeClr val="bg1"/>
              </a:solidFill>
            </a:endParaRPr>
          </a:p>
          <a:p>
            <a:pPr lvl="0"/>
            <a:endParaRPr lang="uk-UA" dirty="0" smtClean="0">
              <a:solidFill>
                <a:schemeClr val="bg1"/>
              </a:solidFill>
            </a:endParaRPr>
          </a:p>
          <a:p>
            <a:pPr lvl="0"/>
            <a:endParaRPr lang="uk-UA" dirty="0">
              <a:solidFill>
                <a:schemeClr val="bg1"/>
              </a:solidFill>
            </a:endParaRPr>
          </a:p>
          <a:p>
            <a:pPr lvl="0"/>
            <a:endParaRPr lang="uk-UA" dirty="0" smtClean="0">
              <a:solidFill>
                <a:schemeClr val="bg1"/>
              </a:solidFill>
            </a:endParaRPr>
          </a:p>
          <a:p>
            <a:pPr lvl="0"/>
            <a:endParaRPr lang="uk-UA" dirty="0">
              <a:solidFill>
                <a:schemeClr val="bg1"/>
              </a:solidFill>
            </a:endParaRPr>
          </a:p>
          <a:p>
            <a:pPr algn="l"/>
            <a:r>
              <a:rPr lang="uk-UA" sz="5100" dirty="0">
                <a:solidFill>
                  <a:schemeClr val="bg1"/>
                </a:solidFill>
              </a:rPr>
              <a:t>Старанність    </a:t>
            </a:r>
            <a:r>
              <a:rPr lang="uk-UA" sz="5100" dirty="0" smtClean="0">
                <a:solidFill>
                  <a:schemeClr val="bg1"/>
                </a:solidFill>
              </a:rPr>
              <a:t>                          	розуму </a:t>
            </a:r>
            <a:r>
              <a:rPr lang="uk-UA" sz="5100" dirty="0">
                <a:solidFill>
                  <a:schemeClr val="bg1"/>
                </a:solidFill>
              </a:rPr>
              <a:t>вчить</a:t>
            </a:r>
            <a:r>
              <a:rPr lang="uk-UA" sz="5100" dirty="0" smtClean="0">
                <a:solidFill>
                  <a:schemeClr val="bg1"/>
                </a:solidFill>
              </a:rPr>
              <a:t>.</a:t>
            </a:r>
            <a:endParaRPr lang="uk-UA" sz="5100" dirty="0">
              <a:solidFill>
                <a:schemeClr val="bg1"/>
              </a:solidFill>
            </a:endParaRPr>
          </a:p>
          <a:p>
            <a:pPr algn="l"/>
            <a:r>
              <a:rPr lang="uk-UA" sz="5100" dirty="0">
                <a:solidFill>
                  <a:schemeClr val="bg1"/>
                </a:solidFill>
              </a:rPr>
              <a:t>Хмара поливає                   </a:t>
            </a:r>
            <a:r>
              <a:rPr lang="uk-UA" sz="5100" dirty="0" smtClean="0">
                <a:solidFill>
                  <a:schemeClr val="bg1"/>
                </a:solidFill>
              </a:rPr>
              <a:t>      	труд </a:t>
            </a:r>
            <a:r>
              <a:rPr lang="uk-UA" sz="5100" dirty="0">
                <a:solidFill>
                  <a:schemeClr val="bg1"/>
                </a:solidFill>
              </a:rPr>
              <a:t>до мети доведуть</a:t>
            </a:r>
            <a:r>
              <a:rPr lang="uk-UA" sz="5100" dirty="0" smtClean="0">
                <a:solidFill>
                  <a:schemeClr val="bg1"/>
                </a:solidFill>
              </a:rPr>
              <a:t>.</a:t>
            </a:r>
            <a:endParaRPr lang="uk-UA" sz="5100" dirty="0">
              <a:solidFill>
                <a:schemeClr val="bg1"/>
              </a:solidFill>
            </a:endParaRPr>
          </a:p>
          <a:p>
            <a:pPr algn="l"/>
            <a:r>
              <a:rPr lang="uk-UA" sz="5100" dirty="0">
                <a:solidFill>
                  <a:schemeClr val="bg1"/>
                </a:solidFill>
              </a:rPr>
              <a:t>Книга мовчить                    </a:t>
            </a:r>
            <a:r>
              <a:rPr lang="uk-UA" sz="5100" dirty="0" smtClean="0">
                <a:solidFill>
                  <a:schemeClr val="bg1"/>
                </a:solidFill>
              </a:rPr>
              <a:t>       	сонце  </a:t>
            </a:r>
            <a:r>
              <a:rPr lang="uk-UA" sz="5100" dirty="0">
                <a:solidFill>
                  <a:schemeClr val="bg1"/>
                </a:solidFill>
              </a:rPr>
              <a:t>зігріває.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/>
              <a:t> </a:t>
            </a:r>
            <a:endParaRPr lang="uk-UA" dirty="0"/>
          </a:p>
          <a:p>
            <a:r>
              <a:rPr lang="ru-RU" dirty="0"/>
              <a:t>        </a:t>
            </a:r>
            <a:endParaRPr lang="uk-UA" dirty="0"/>
          </a:p>
          <a:p>
            <a:r>
              <a:rPr lang="ru-RU" dirty="0"/>
              <a:t> 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39952" y="3614872"/>
            <a:ext cx="0" cy="11521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99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748680"/>
          </a:xfrm>
        </p:spPr>
        <p:txBody>
          <a:bodyPr>
            <a:normAutofit/>
          </a:bodyPr>
          <a:lstStyle/>
          <a:p>
            <a:r>
              <a:rPr lang="uk-UA" sz="2400" dirty="0">
                <a:solidFill>
                  <a:schemeClr val="bg1"/>
                </a:solidFill>
                <a:effectLst/>
              </a:rPr>
              <a:t>Гра «</a:t>
            </a:r>
            <a:r>
              <a:rPr lang="uk-UA" sz="2400" dirty="0" err="1">
                <a:solidFill>
                  <a:schemeClr val="bg1"/>
                </a:solidFill>
                <a:effectLst/>
              </a:rPr>
              <a:t>Продовжіть</a:t>
            </a:r>
            <a:r>
              <a:rPr lang="uk-UA" sz="2400" dirty="0">
                <a:solidFill>
                  <a:schemeClr val="bg1"/>
                </a:solidFill>
                <a:effectLst/>
              </a:rPr>
              <a:t> речення»</a:t>
            </a:r>
            <a:r>
              <a:rPr lang="uk-UA" sz="2400" dirty="0">
                <a:effectLst/>
              </a:rPr>
              <a:t/>
            </a:r>
            <a:br>
              <a:rPr lang="uk-UA" sz="2400" dirty="0">
                <a:effectLst/>
              </a:rPr>
            </a:br>
            <a:endParaRPr lang="uk-UA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280920" cy="48965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/>
              <a:t> </a:t>
            </a:r>
            <a:endParaRPr lang="uk-UA" dirty="0"/>
          </a:p>
          <a:p>
            <a:r>
              <a:rPr lang="ru-RU" dirty="0"/>
              <a:t>        </a:t>
            </a:r>
            <a:endParaRPr lang="uk-UA" dirty="0"/>
          </a:p>
          <a:p>
            <a:r>
              <a:rPr lang="ru-RU" dirty="0"/>
              <a:t> 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0992" y="1196752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/>
              <a:t>1.Речення складається зі ….. .…</a:t>
            </a:r>
            <a:r>
              <a:rPr lang="uk-UA" sz="2400" dirty="0" err="1"/>
              <a:t>..та</a:t>
            </a:r>
            <a:r>
              <a:rPr lang="uk-UA" sz="2400" dirty="0"/>
              <a:t> виражає ………………      .</a:t>
            </a:r>
          </a:p>
          <a:p>
            <a:r>
              <a:rPr lang="uk-UA" sz="2400" dirty="0"/>
              <a:t>2.За метою висловлювання речення бувають : ………… ,………. і………..     .</a:t>
            </a:r>
          </a:p>
          <a:p>
            <a:r>
              <a:rPr lang="uk-UA" sz="2400" dirty="0"/>
              <a:t>3. До головних членів речення відносяться ……… і ……….    .</a:t>
            </a:r>
          </a:p>
          <a:p>
            <a:r>
              <a:rPr lang="uk-UA" sz="2400" dirty="0"/>
              <a:t>4.Однорідними членами речення можуть бути однорідні ……. ,</a:t>
            </a:r>
          </a:p>
          <a:p>
            <a:r>
              <a:rPr lang="uk-UA" sz="2400" dirty="0"/>
              <a:t>однорідні ……… та однорідні ……………. члени речення .</a:t>
            </a:r>
          </a:p>
          <a:p>
            <a:r>
              <a:rPr lang="uk-UA" sz="2400" dirty="0"/>
              <a:t>5. Однорідні члени речення можуть поєднуватися за допомогою сполучників :………………………..   .</a:t>
            </a:r>
          </a:p>
        </p:txBody>
      </p:sp>
    </p:spTree>
    <p:extLst>
      <p:ext uri="{BB962C8B-B14F-4D97-AF65-F5344CB8AC3E}">
        <p14:creationId xmlns:p14="http://schemas.microsoft.com/office/powerpoint/2010/main" val="138871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068960"/>
            <a:ext cx="8229600" cy="748680"/>
          </a:xfrm>
        </p:spPr>
        <p:txBody>
          <a:bodyPr>
            <a:normAutofit fontScale="90000"/>
          </a:bodyPr>
          <a:lstStyle/>
          <a:p>
            <a:r>
              <a:rPr lang="uk-UA" sz="7200" dirty="0" smtClean="0">
                <a:solidFill>
                  <a:schemeClr val="accent6"/>
                </a:solidFill>
                <a:effectLst/>
              </a:rPr>
              <a:t>ВСІМ ДЯКУЮ !</a:t>
            </a:r>
            <a:r>
              <a:rPr lang="uk-UA" sz="2400" dirty="0">
                <a:effectLst/>
              </a:rPr>
              <a:t/>
            </a:r>
            <a:br>
              <a:rPr lang="uk-UA" sz="2400" dirty="0">
                <a:effectLst/>
              </a:rPr>
            </a:br>
            <a:endParaRPr lang="uk-UA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280920" cy="48965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         </a:t>
            </a:r>
            <a:endParaRPr lang="uk-UA" dirty="0">
              <a:solidFill>
                <a:schemeClr val="bg1"/>
              </a:solidFill>
            </a:endParaRPr>
          </a:p>
          <a:p>
            <a:r>
              <a:rPr lang="ru-RU" dirty="0"/>
              <a:t> </a:t>
            </a:r>
            <a:endParaRPr lang="uk-UA" dirty="0"/>
          </a:p>
          <a:p>
            <a:r>
              <a:rPr lang="ru-RU" dirty="0"/>
              <a:t>        </a:t>
            </a:r>
            <a:endParaRPr lang="uk-UA" dirty="0"/>
          </a:p>
          <a:p>
            <a:r>
              <a:rPr lang="ru-RU" dirty="0"/>
              <a:t> 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967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208</Words>
  <Application>Microsoft Office PowerPoint</Application>
  <PresentationFormat>Экран (4:3)</PresentationFormat>
  <Paragraphs>75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ОДНОРІДНІ ЧЛЕНИ РЕЧЕННЯ</vt:lpstr>
      <vt:lpstr>Прочитайте уважно речення.  Знайдіть однорідні члени речення.   </vt:lpstr>
      <vt:lpstr>Робота з деформованими реченнями   </vt:lpstr>
      <vt:lpstr>Творче завдання </vt:lpstr>
      <vt:lpstr>Робота з прислів` ями</vt:lpstr>
      <vt:lpstr>Гра «Продовжіть речення» </vt:lpstr>
      <vt:lpstr>ВСІМ ДЯКУЮ 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ОДНОРІДНІ ЧЛЕНИ РЕЧЕННЯ</dc:title>
  <dc:creator>Андрей</dc:creator>
  <cp:lastModifiedBy>Андрей</cp:lastModifiedBy>
  <cp:revision>6</cp:revision>
  <dcterms:created xsi:type="dcterms:W3CDTF">2017-10-15T18:40:14Z</dcterms:created>
  <dcterms:modified xsi:type="dcterms:W3CDTF">2017-10-15T19:32:47Z</dcterms:modified>
</cp:coreProperties>
</file>