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57" r:id="rId4"/>
    <p:sldId id="259" r:id="rId5"/>
    <p:sldId id="262" r:id="rId6"/>
    <p:sldId id="261" r:id="rId7"/>
    <p:sldId id="260" r:id="rId8"/>
    <p:sldId id="276" r:id="rId9"/>
    <p:sldId id="283" r:id="rId10"/>
    <p:sldId id="280" r:id="rId11"/>
    <p:sldId id="265" r:id="rId12"/>
    <p:sldId id="263" r:id="rId13"/>
    <p:sldId id="266" r:id="rId14"/>
    <p:sldId id="277" r:id="rId15"/>
    <p:sldId id="268" r:id="rId16"/>
    <p:sldId id="285" r:id="rId17"/>
    <p:sldId id="258" r:id="rId18"/>
    <p:sldId id="267" r:id="rId19"/>
    <p:sldId id="264" r:id="rId20"/>
    <p:sldId id="269" r:id="rId21"/>
    <p:sldId id="286" r:id="rId22"/>
    <p:sldId id="287" r:id="rId23"/>
    <p:sldId id="288" r:id="rId24"/>
    <p:sldId id="289" r:id="rId25"/>
    <p:sldId id="290" r:id="rId26"/>
    <p:sldId id="291" r:id="rId27"/>
    <p:sldId id="270" r:id="rId28"/>
    <p:sldId id="274" r:id="rId29"/>
    <p:sldId id="292" r:id="rId30"/>
    <p:sldId id="293" r:id="rId31"/>
    <p:sldId id="294" r:id="rId32"/>
    <p:sldId id="272" r:id="rId33"/>
    <p:sldId id="281" r:id="rId34"/>
    <p:sldId id="271" r:id="rId35"/>
    <p:sldId id="273" r:id="rId36"/>
    <p:sldId id="275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51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2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8000">
              <a:schemeClr val="accent6">
                <a:lumMod val="40000"/>
                <a:lumOff val="6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C5CAD-927B-4DAA-97C7-94AE60FB3C0B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3;&#1072;&#1090;&#1072;&#1096;&#1072;\Desktop\&#1087;\&#1044;&#1074;&#1072;%20&#1087;&#1110;&#1074;&#1085;&#1080;&#1082;&#1080;%20--%20&#1059;&#1082;&#1088;&#1072;&#1111;&#1085;&#1089;&#1100;&#1082;&#1110;%20&#1076;&#1080;&#1090;&#1103;&#1095;&#1110;%20&#1087;&#1110;&#1089;&#1085;&#1110;.mp4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3;&#1072;&#1090;&#1072;&#1096;&#1072;\Desktop\&#1087;\&#1043;&#1048;&#1052;&#1053;&#1040;&#1057;&#1058;&#1048;&#1050;&#1040;%20&#1044;&#1051;&#1071;%20&#1043;&#1051;&#1040;&#1047;%201%20(online-video-cutter.com).mp4" TargetMode="External"/><Relationship Id="rId6" Type="http://schemas.openxmlformats.org/officeDocument/2006/relationships/image" Target="../media/image28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3;&#1072;&#1090;&#1072;&#1096;&#1072;\Desktop\&#1087;\&#1057;&#1086;&#1085;&#1094;&#1077;%20&#1085;&#1072;&#1084;%20&#1089;&#1103;&#1108;%20(online-video-cutter.com).mp4" TargetMode="External"/><Relationship Id="rId6" Type="http://schemas.openxmlformats.org/officeDocument/2006/relationships/image" Target="../media/image2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3;&#1072;&#1090;&#1072;&#1096;&#1072;\Desktop\&#1087;\&#1047;&#1077;&#1083;&#1077;&#1085;&#1077;&#1108;%20&#1078;&#1080;&#1090;&#1086;,%20&#1079;&#1077;&#1083;&#1077;&#1085;&#1077;%20(mp3cut.net).mp3" TargetMode="External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7.jpe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8.jpeg"/><Relationship Id="rId9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785926"/>
            <a:ext cx="8001056" cy="1470025"/>
          </a:xfrm>
        </p:spPr>
        <p:txBody>
          <a:bodyPr>
            <a:no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Відкритий урок з літературного читання</a:t>
            </a:r>
            <a:br>
              <a:rPr lang="uk-UA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3 клас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Тема: “ Народні пісні. “ Два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півника”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( українська дитяча пісенька). “ Грицю,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Грицю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…” ( жартівлива народна пісня). “ Пісенька житнього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віночка”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( українська народна пісня)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/>
          <a:srcRect b="45945"/>
          <a:stretch>
            <a:fillRect/>
          </a:stretch>
        </p:blipFill>
        <p:spPr bwMode="auto">
          <a:xfrm>
            <a:off x="0" y="0"/>
            <a:ext cx="9144000" cy="2143116"/>
          </a:xfrm>
          <a:prstGeom prst="rect">
            <a:avLst/>
          </a:prstGeom>
          <a:noFill/>
          <a:effectLst>
            <a:softEdge rad="635000"/>
          </a:effectLst>
        </p:spPr>
      </p:pic>
      <p:grpSp>
        <p:nvGrpSpPr>
          <p:cNvPr id="10" name="Группа 9"/>
          <p:cNvGrpSpPr/>
          <p:nvPr/>
        </p:nvGrpSpPr>
        <p:grpSpPr>
          <a:xfrm>
            <a:off x="-1" y="4286256"/>
            <a:ext cx="3075691" cy="2571744"/>
            <a:chOff x="-1" y="4286256"/>
            <a:chExt cx="3075691" cy="2571744"/>
          </a:xfrm>
        </p:grpSpPr>
        <p:pic>
          <p:nvPicPr>
            <p:cNvPr id="7" name="Picture 2" descr="C:\Documents and Settings\Учитель\Рабочий стол\орнаменти\14.jpg"/>
            <p:cNvPicPr>
              <a:picLocks noChangeAspect="1" noChangeArrowheads="1"/>
            </p:cNvPicPr>
            <p:nvPr/>
          </p:nvPicPr>
          <p:blipFill>
            <a:blip r:embed="rId3" cstate="print"/>
            <a:srcRect t="31723" b="25225"/>
            <a:stretch>
              <a:fillRect/>
            </a:stretch>
          </p:blipFill>
          <p:spPr bwMode="auto">
            <a:xfrm>
              <a:off x="-1" y="6215082"/>
              <a:ext cx="3075691" cy="642918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9" name="Picture 2" descr="C:\Documents and Settings\Учитель\Рабочий стол\орнаменти\14.jpg"/>
            <p:cNvPicPr>
              <a:picLocks noChangeAspect="1" noChangeArrowheads="1"/>
            </p:cNvPicPr>
            <p:nvPr/>
          </p:nvPicPr>
          <p:blipFill>
            <a:blip r:embed="rId4" cstate="print"/>
            <a:srcRect t="31723" b="25225"/>
            <a:stretch>
              <a:fillRect/>
            </a:stretch>
          </p:blipFill>
          <p:spPr bwMode="auto">
            <a:xfrm rot="5400000">
              <a:off x="-964413" y="5250669"/>
              <a:ext cx="2571744" cy="642918"/>
            </a:xfrm>
            <a:prstGeom prst="rect">
              <a:avLst/>
            </a:prstGeom>
            <a:noFill/>
            <a:effectLst>
              <a:softEdge rad="127000"/>
            </a:effectLst>
          </p:spPr>
        </p:pic>
      </p:grpSp>
      <p:grpSp>
        <p:nvGrpSpPr>
          <p:cNvPr id="14" name="Группа 13"/>
          <p:cNvGrpSpPr/>
          <p:nvPr/>
        </p:nvGrpSpPr>
        <p:grpSpPr>
          <a:xfrm flipH="1">
            <a:off x="6215074" y="4286256"/>
            <a:ext cx="2928926" cy="2571744"/>
            <a:chOff x="-1" y="4286256"/>
            <a:chExt cx="3075691" cy="2571744"/>
          </a:xfrm>
        </p:grpSpPr>
        <p:pic>
          <p:nvPicPr>
            <p:cNvPr id="15" name="Picture 2" descr="C:\Documents and Settings\Учитель\Рабочий стол\орнаменти\14.jpg"/>
            <p:cNvPicPr>
              <a:picLocks noChangeAspect="1" noChangeArrowheads="1"/>
            </p:cNvPicPr>
            <p:nvPr/>
          </p:nvPicPr>
          <p:blipFill>
            <a:blip r:embed="rId5" cstate="print"/>
            <a:srcRect t="31723" b="25225"/>
            <a:stretch>
              <a:fillRect/>
            </a:stretch>
          </p:blipFill>
          <p:spPr bwMode="auto">
            <a:xfrm>
              <a:off x="-1" y="6215082"/>
              <a:ext cx="3075691" cy="642918"/>
            </a:xfrm>
            <a:prstGeom prst="rect">
              <a:avLst/>
            </a:prstGeom>
            <a:noFill/>
            <a:effectLst>
              <a:softEdge rad="127000"/>
            </a:effectLst>
          </p:spPr>
        </p:pic>
        <p:pic>
          <p:nvPicPr>
            <p:cNvPr id="16" name="Picture 2" descr="C:\Documents and Settings\Учитель\Рабочий стол\орнаменти\14.jpg"/>
            <p:cNvPicPr>
              <a:picLocks noChangeAspect="1" noChangeArrowheads="1"/>
            </p:cNvPicPr>
            <p:nvPr/>
          </p:nvPicPr>
          <p:blipFill>
            <a:blip r:embed="rId6" cstate="print"/>
            <a:srcRect t="31723" b="25225"/>
            <a:stretch>
              <a:fillRect/>
            </a:stretch>
          </p:blipFill>
          <p:spPr bwMode="auto">
            <a:xfrm rot="5400000">
              <a:off x="-964413" y="5250669"/>
              <a:ext cx="2571744" cy="642918"/>
            </a:xfrm>
            <a:prstGeom prst="rect">
              <a:avLst/>
            </a:prstGeom>
            <a:noFill/>
            <a:effectLst>
              <a:softEdge rad="127000"/>
            </a:effectLst>
          </p:spPr>
        </p:pic>
      </p:grpSp>
      <p:sp>
        <p:nvSpPr>
          <p:cNvPr id="12" name="TextBox 11"/>
          <p:cNvSpPr txBox="1"/>
          <p:nvPr/>
        </p:nvSpPr>
        <p:spPr>
          <a:xfrm>
            <a:off x="4714876" y="4572008"/>
            <a:ext cx="39290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Підготувала: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Вчитель початкових класів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Глобинської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філії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“ Загальноосвітня школа </a:t>
            </a:r>
          </a:p>
          <a:p>
            <a:pPr algn="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І-ІІ ступенів № 4”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Логвин Оксана Сергіївна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6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Види</a:t>
            </a:r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сень</a:t>
            </a:r>
            <a:endParaRPr lang="ru-RU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 flipV="1">
            <a:off x="2000232" y="3857628"/>
            <a:ext cx="1285884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786446" y="3857628"/>
            <a:ext cx="1285884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 flipH="1" flipV="1">
            <a:off x="3965571" y="2535231"/>
            <a:ext cx="92869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0" y="4714884"/>
            <a:ext cx="3428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Заклички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71802" y="1071546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Колядки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86380" y="4857760"/>
            <a:ext cx="38576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Щедрівки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  <p:bldP spid="10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043858" cy="8572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r>
              <a:rPr lang="uk-UA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Українська дитяча пісенька </a:t>
            </a:r>
            <a:br>
              <a:rPr lang="uk-UA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“ Два </a:t>
            </a:r>
            <a:r>
              <a:rPr lang="uk-UA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півники”</a:t>
            </a:r>
            <a:endParaRPr lang="ru-RU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10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4" cstate="print"/>
          <a:srcRect t="31723" b="25225"/>
          <a:stretch>
            <a:fillRect/>
          </a:stretch>
        </p:blipFill>
        <p:spPr bwMode="auto">
          <a:xfrm>
            <a:off x="3000364" y="6286520"/>
            <a:ext cx="3143272" cy="571480"/>
          </a:xfrm>
          <a:prstGeom prst="rect">
            <a:avLst/>
          </a:prstGeom>
          <a:noFill/>
        </p:spPr>
      </p:pic>
      <p:pic>
        <p:nvPicPr>
          <p:cNvPr id="11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pic>
        <p:nvPicPr>
          <p:cNvPr id="8" name="Два півники -- Українські дитячі пісні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rcRect l="5468" r="5468" b="8521"/>
          <a:stretch>
            <a:fillRect/>
          </a:stretch>
        </p:blipFill>
        <p:spPr>
          <a:xfrm>
            <a:off x="500034" y="1428736"/>
            <a:ext cx="8143932" cy="5214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01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670px-Get-a-Horse-Under-Control-Step-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50" y="3357562"/>
            <a:ext cx="5540384" cy="3159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8043858" cy="8572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r>
              <a:rPr lang="ru-RU" sz="6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Словникова</a:t>
            </a:r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робота</a:t>
            </a:r>
            <a:endParaRPr lang="ru-RU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58" y="1357298"/>
            <a:ext cx="8286808" cy="4543444"/>
          </a:xfrm>
        </p:spPr>
        <p:txBody>
          <a:bodyPr>
            <a:normAutofit/>
          </a:bodyPr>
          <a:lstStyle/>
          <a:p>
            <a:r>
              <a:rPr lang="uk-UA" sz="4000" b="1" u="sng" dirty="0" smtClean="0">
                <a:latin typeface="Times New Roman" pitchFamily="18" charset="0"/>
                <a:cs typeface="Times New Roman" pitchFamily="18" charset="0"/>
              </a:rPr>
              <a:t>Віжки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– прикріплений з обох боків до                          вуздечки довгий ремінь чи мотузок, яким правлять кіньми.</a:t>
            </a:r>
          </a:p>
          <a:p>
            <a:pPr>
              <a:buNone/>
            </a:pPr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10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4" cstate="print"/>
          <a:srcRect t="31723" b="25225"/>
          <a:stretch>
            <a:fillRect/>
          </a:stretch>
        </p:blipFill>
        <p:spPr bwMode="auto">
          <a:xfrm>
            <a:off x="3000364" y="6286520"/>
            <a:ext cx="3143272" cy="571480"/>
          </a:xfrm>
          <a:prstGeom prst="rect">
            <a:avLst/>
          </a:prstGeom>
          <a:noFill/>
        </p:spPr>
      </p:pic>
      <p:pic>
        <p:nvPicPr>
          <p:cNvPr id="11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714356"/>
            <a:ext cx="8929718" cy="4543444"/>
          </a:xfrm>
        </p:spPr>
        <p:txBody>
          <a:bodyPr>
            <a:normAutofit/>
          </a:bodyPr>
          <a:lstStyle/>
          <a:p>
            <a:pPr algn="ctr"/>
            <a:r>
              <a:rPr lang="uk-UA" sz="5400" b="1" u="sng" dirty="0" smtClean="0">
                <a:latin typeface="Times New Roman" pitchFamily="18" charset="0"/>
                <a:cs typeface="Times New Roman" pitchFamily="18" charset="0"/>
              </a:rPr>
              <a:t>Залигав</a:t>
            </a:r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5400" dirty="0" err="1" smtClean="0"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5400" dirty="0" err="1" smtClean="0">
                <a:latin typeface="Times New Roman" pitchFamily="18" charset="0"/>
                <a:cs typeface="Times New Roman" pitchFamily="18" charset="0"/>
              </a:rPr>
              <a:t>язав</a:t>
            </a:r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 віжками</a:t>
            </a:r>
          </a:p>
          <a:p>
            <a:pPr algn="ctr">
              <a:buNone/>
            </a:pPr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       ( або мотузком) роги.</a:t>
            </a:r>
          </a:p>
          <a:p>
            <a:pPr>
              <a:buNone/>
            </a:pP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/>
          <a:srcRect l="12500" r="11718" b="45945"/>
          <a:stretch>
            <a:fillRect/>
          </a:stretch>
        </p:blipFill>
        <p:spPr bwMode="auto">
          <a:xfrm>
            <a:off x="2071670" y="-214338"/>
            <a:ext cx="5143536" cy="1484714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6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10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4" cstate="print"/>
          <a:srcRect t="31723" b="25225"/>
          <a:stretch>
            <a:fillRect/>
          </a:stretch>
        </p:blipFill>
        <p:spPr bwMode="auto">
          <a:xfrm>
            <a:off x="3000364" y="6286520"/>
            <a:ext cx="3143272" cy="571480"/>
          </a:xfrm>
          <a:prstGeom prst="rect">
            <a:avLst/>
          </a:prstGeom>
          <a:noFill/>
        </p:spPr>
      </p:pic>
      <p:pic>
        <p:nvPicPr>
          <p:cNvPr id="11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pic>
        <p:nvPicPr>
          <p:cNvPr id="8" name="Рисунок 7" descr="img-eScZ7w.jpg"/>
          <p:cNvPicPr>
            <a:picLocks noChangeAspect="1"/>
          </p:cNvPicPr>
          <p:nvPr/>
        </p:nvPicPr>
        <p:blipFill>
          <a:blip r:embed="rId5"/>
          <a:srcRect l="40625"/>
          <a:stretch>
            <a:fillRect/>
          </a:stretch>
        </p:blipFill>
        <p:spPr>
          <a:xfrm>
            <a:off x="2143108" y="2643182"/>
            <a:ext cx="5429256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Українська дитяча пісенька </a:t>
            </a:r>
            <a:b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“ Два </a:t>
            </a:r>
            <a:r>
              <a:rPr lang="uk-UA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півники”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age05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928802"/>
            <a:ext cx="7429520" cy="47015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/>
          <a:srcRect l="12500" r="11718" b="45945"/>
          <a:stretch>
            <a:fillRect/>
          </a:stretch>
        </p:blipFill>
        <p:spPr bwMode="auto">
          <a:xfrm>
            <a:off x="2071670" y="-214338"/>
            <a:ext cx="5143536" cy="1484714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6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4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10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5" cstate="print"/>
          <a:srcRect t="31723" b="25225"/>
          <a:stretch>
            <a:fillRect/>
          </a:stretch>
        </p:blipFill>
        <p:spPr bwMode="auto">
          <a:xfrm>
            <a:off x="3000364" y="6286520"/>
            <a:ext cx="3143272" cy="571480"/>
          </a:xfrm>
          <a:prstGeom prst="rect">
            <a:avLst/>
          </a:prstGeom>
          <a:noFill/>
        </p:spPr>
      </p:pic>
      <p:pic>
        <p:nvPicPr>
          <p:cNvPr id="11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4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ГИМНАСТИКА ДЛЯ ГЛАЗ 1 (online-video-cutter.com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0" y="-357214"/>
            <a:ext cx="9144000" cy="7648602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74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Жартівлива народна пісня </a:t>
            </a:r>
            <a:br>
              <a:rPr lang="uk-UA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“ Грицю, </a:t>
            </a:r>
            <a:r>
              <a:rPr lang="uk-UA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Грицю”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PIVNYK_OBKLрло.jpg"/>
          <p:cNvPicPr>
            <a:picLocks noGrp="1" noChangeAspect="1"/>
          </p:cNvPicPr>
          <p:nvPr>
            <p:ph idx="1"/>
          </p:nvPr>
        </p:nvPicPr>
        <p:blipFill>
          <a:blip r:embed="rId2"/>
          <a:srcRect r="22476"/>
          <a:stretch>
            <a:fillRect/>
          </a:stretch>
        </p:blipFill>
        <p:spPr>
          <a:xfrm>
            <a:off x="1142976" y="1785926"/>
            <a:ext cx="6737722" cy="48888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186106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До роботи -</a:t>
            </a:r>
          </a:p>
          <a:p>
            <a:pPr>
              <a:buNone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До телят - </a:t>
            </a:r>
          </a:p>
          <a:p>
            <a:pPr>
              <a:buNone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Молотити - </a:t>
            </a:r>
          </a:p>
          <a:p>
            <a:pPr>
              <a:buNone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Дрова – </a:t>
            </a:r>
          </a:p>
          <a:p>
            <a:pPr>
              <a:buNone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Хліб - </a:t>
            </a:r>
          </a:p>
          <a:p>
            <a:pPr>
              <a:buNone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Їсти -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/>
          <a:srcRect l="12500" r="11718" b="45945"/>
          <a:stretch>
            <a:fillRect/>
          </a:stretch>
        </p:blipFill>
        <p:spPr bwMode="auto">
          <a:xfrm>
            <a:off x="2071670" y="-214338"/>
            <a:ext cx="5143536" cy="1484714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3500430" y="1571612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чоботи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43240" y="2500306"/>
            <a:ext cx="2714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болять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0430" y="3214686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робити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14612" y="4143380"/>
            <a:ext cx="3000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здоровий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4546" y="4929198"/>
            <a:ext cx="2399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охрип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3108" y="5715016"/>
            <a:ext cx="1714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сісти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85720" y="1643050"/>
            <a:ext cx="8429684" cy="4543444"/>
          </a:xfrm>
        </p:spPr>
        <p:txBody>
          <a:bodyPr>
            <a:normAutofit/>
          </a:bodyPr>
          <a:lstStyle/>
          <a:p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Діло майстра величає.</a:t>
            </a:r>
          </a:p>
          <a:p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Добрий початок – половина діла.</a:t>
            </a:r>
          </a:p>
          <a:p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Старається, як мурашка.</a:t>
            </a:r>
          </a:p>
          <a:p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Не взявшись за сокиру, хати не зробиш.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/>
          <a:srcRect l="12500" r="11718" b="45945"/>
          <a:stretch>
            <a:fillRect/>
          </a:stretch>
        </p:blipFill>
        <p:spPr bwMode="auto">
          <a:xfrm>
            <a:off x="2071670" y="-214338"/>
            <a:ext cx="5143536" cy="1484714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6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10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4" cstate="print"/>
          <a:srcRect t="31723" b="25225"/>
          <a:stretch>
            <a:fillRect/>
          </a:stretch>
        </p:blipFill>
        <p:spPr bwMode="auto">
          <a:xfrm>
            <a:off x="3000364" y="6286520"/>
            <a:ext cx="3143272" cy="571480"/>
          </a:xfrm>
          <a:prstGeom prst="rect">
            <a:avLst/>
          </a:prstGeom>
          <a:noFill/>
        </p:spPr>
      </p:pic>
      <p:pic>
        <p:nvPicPr>
          <p:cNvPr id="11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857232"/>
            <a:ext cx="8043858" cy="8572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endParaRPr lang="ru-RU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/>
          <a:srcRect l="12500" r="11718" b="45945"/>
          <a:stretch>
            <a:fillRect/>
          </a:stretch>
        </p:blipFill>
        <p:spPr bwMode="auto">
          <a:xfrm>
            <a:off x="2071670" y="-214338"/>
            <a:ext cx="5143536" cy="1484714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6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4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10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5" cstate="print"/>
          <a:srcRect t="31723" b="25225"/>
          <a:stretch>
            <a:fillRect/>
          </a:stretch>
        </p:blipFill>
        <p:spPr bwMode="auto">
          <a:xfrm>
            <a:off x="3000364" y="6286520"/>
            <a:ext cx="3143272" cy="571480"/>
          </a:xfrm>
          <a:prstGeom prst="rect">
            <a:avLst/>
          </a:prstGeom>
          <a:noFill/>
        </p:spPr>
      </p:pic>
      <p:pic>
        <p:nvPicPr>
          <p:cNvPr id="11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4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pic>
        <p:nvPicPr>
          <p:cNvPr id="9" name="Сонце нам сяє (online-video-cutter.com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357290" y="0"/>
            <a:ext cx="6429408" cy="642940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54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Девіз уроку</a:t>
            </a:r>
            <a:endParaRPr lang="ru-RU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714488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просто </a:t>
            </a:r>
            <a:r>
              <a:rPr lang="ru-RU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слухати</a:t>
            </a: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чути</a:t>
            </a: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просто </a:t>
            </a:r>
            <a:r>
              <a:rPr lang="ru-RU" sz="4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дивитись</a:t>
            </a: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4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бачити</a:t>
            </a: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r>
              <a:rPr lang="ru-RU" sz="4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Не просто в</a:t>
            </a:r>
            <a:r>
              <a:rPr lang="uk-UA" sz="4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ідповідати</a:t>
            </a:r>
            <a:r>
              <a:rPr lang="uk-UA" sz="4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а міркувати.</a:t>
            </a:r>
          </a:p>
          <a:p>
            <a:pPr algn="ctr">
              <a:buNone/>
            </a:pPr>
            <a:r>
              <a:rPr lang="uk-UA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Дружно й плідно працювати.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4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/>
          <a:srcRect l="12500" r="11718" b="45945"/>
          <a:stretch>
            <a:fillRect/>
          </a:stretch>
        </p:blipFill>
        <p:spPr bwMode="auto">
          <a:xfrm>
            <a:off x="2071670" y="-214338"/>
            <a:ext cx="5143536" cy="1484714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71438"/>
            <a:ext cx="9144000" cy="6929438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9169"/>
            <a:ext cx="9144000" cy="6867169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12274" cy="685800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2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679925"/>
            <a:ext cx="9144000" cy="7537925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r>
              <a:rPr lang="uk-UA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Українська народна пісня </a:t>
            </a:r>
            <a:br>
              <a:rPr lang="uk-UA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“ Пісенька житнього </a:t>
            </a:r>
            <a:r>
              <a:rPr lang="uk-UA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віночка”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1643050"/>
            <a:ext cx="6429420" cy="4987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735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57166"/>
            <a:ext cx="428628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8129f2969fc71aed4642edd580ac252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0072" y="357166"/>
            <a:ext cx="4833928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3445898752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48" y="3429000"/>
            <a:ext cx="4714876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5c5f03f4987d6ef6606e6c4593bdbd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29000"/>
            <a:ext cx="4214810" cy="3161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Стодола – 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будівля для зберігання снопів, сіна, а також для молотьби.</a:t>
            </a: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/>
          <a:srcRect l="12500" r="11718" b="45945"/>
          <a:stretch>
            <a:fillRect/>
          </a:stretch>
        </p:blipFill>
        <p:spPr bwMode="auto">
          <a:xfrm>
            <a:off x="2071670" y="-214338"/>
            <a:ext cx="5143536" cy="1484714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5" name="Рисунок 4" descr="Стодола_з_села_Небилів_Рожнятівського_району_Івано-Франківської_області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28" y="3609330"/>
            <a:ext cx="6000760" cy="3248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Буйний – різкий, великої сили.</a:t>
            </a:r>
          </a:p>
          <a:p>
            <a:pPr algn="ctr">
              <a:buNone/>
            </a:pP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/>
          <a:srcRect l="12500" r="11718" b="45945"/>
          <a:stretch>
            <a:fillRect/>
          </a:stretch>
        </p:blipFill>
        <p:spPr bwMode="auto">
          <a:xfrm>
            <a:off x="2071670" y="-214338"/>
            <a:ext cx="5143536" cy="1484714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5" name="Рисунок 4" descr="hqdefault.jpg"/>
          <p:cNvPicPr>
            <a:picLocks noChangeAspect="1"/>
          </p:cNvPicPr>
          <p:nvPr/>
        </p:nvPicPr>
        <p:blipFill>
          <a:blip r:embed="rId3"/>
          <a:srcRect l="17187" t="18750" r="4687" b="4166"/>
          <a:stretch>
            <a:fillRect/>
          </a:stretch>
        </p:blipFill>
        <p:spPr>
          <a:xfrm>
            <a:off x="1643042" y="2235986"/>
            <a:ext cx="5929354" cy="4387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Українська народна пісня </a:t>
            </a:r>
            <a:br>
              <a:rPr lang="uk-UA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“ Пісенька житнього віночка ”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1643050"/>
            <a:ext cx="6429420" cy="4987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857232"/>
            <a:ext cx="8043858" cy="8572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r>
              <a:rPr lang="ru-RU" sz="6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Артикуляц</a:t>
            </a:r>
            <a:r>
              <a:rPr lang="uk-UA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6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йні</a:t>
            </a:r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вправи</a:t>
            </a:r>
            <a:endParaRPr lang="ru-RU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1736" y="2571744"/>
            <a:ext cx="3864679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/>
          <a:srcRect l="12500" r="11718" b="45945"/>
          <a:stretch>
            <a:fillRect/>
          </a:stretch>
        </p:blipFill>
        <p:spPr bwMode="auto">
          <a:xfrm>
            <a:off x="2071670" y="-214338"/>
            <a:ext cx="5143536" cy="1484714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6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4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10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5" cstate="print"/>
          <a:srcRect t="31723" b="25225"/>
          <a:stretch>
            <a:fillRect/>
          </a:stretch>
        </p:blipFill>
        <p:spPr bwMode="auto">
          <a:xfrm>
            <a:off x="3000364" y="6286520"/>
            <a:ext cx="3143272" cy="571480"/>
          </a:xfrm>
          <a:prstGeom prst="rect">
            <a:avLst/>
          </a:prstGeom>
          <a:noFill/>
        </p:spPr>
      </p:pic>
      <p:pic>
        <p:nvPicPr>
          <p:cNvPr id="11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4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pic>
        <p:nvPicPr>
          <p:cNvPr id="9" name="Рисунок 8" descr="3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81" y="2071678"/>
            <a:ext cx="2786083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4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2956" y="2285992"/>
            <a:ext cx="3001044" cy="3697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408094772_vpoli7.jpg"/>
          <p:cNvPicPr>
            <a:picLocks noGrp="1" noChangeAspect="1"/>
          </p:cNvPicPr>
          <p:nvPr>
            <p:ph idx="1"/>
          </p:nvPr>
        </p:nvPicPr>
        <p:blipFill>
          <a:blip r:embed="rId2"/>
          <a:srcRect t="4735"/>
          <a:stretch>
            <a:fillRect/>
          </a:stretch>
        </p:blipFill>
        <p:spPr>
          <a:xfrm>
            <a:off x="0" y="0"/>
            <a:ext cx="4726108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leb_pshenichno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3000372"/>
            <a:ext cx="4643438" cy="3857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yak-spekti-korovay-recept-tsta-prikrasi_41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933536"/>
            <a:ext cx="4643438" cy="3924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anSq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0"/>
            <a:ext cx="4572000" cy="3035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traktorist-mashinist_crop_300x22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-1"/>
            <a:ext cx="4357687" cy="3268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profspec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9981" y="697473"/>
            <a:ext cx="4635488" cy="3059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3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429001"/>
            <a:ext cx="5178809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41508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438" y="3482578"/>
            <a:ext cx="4500562" cy="3375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485000010_dsc0185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4075" y="0"/>
            <a:ext cx="3209925" cy="4286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Констянтин</a:t>
            </a:r>
            <a:r>
              <a:rPr lang="uk-UA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Трутовський</a:t>
            </a:r>
            <a:r>
              <a:rPr lang="uk-UA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“ Одягають вінок ”</a:t>
            </a:r>
            <a:endParaRPr lang="ru-RU" b="1" dirty="0"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447997_64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285860"/>
            <a:ext cx="6215106" cy="5572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uk-UA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Українська народна пісня </a:t>
            </a:r>
            <a:br>
              <a:rPr lang="uk-UA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uk-UA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Зеленеє</a:t>
            </a:r>
            <a:r>
              <a:rPr lang="uk-UA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жито, зелене ”</a:t>
            </a:r>
            <a:endParaRPr lang="ru-RU" dirty="0"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3" descr="62469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373430"/>
            <a:ext cx="8261143" cy="5196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Зеленеє жито, зелене (mp3cut.net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01024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591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Я сьогодні дізнався …</a:t>
            </a:r>
          </a:p>
          <a:p>
            <a:pPr>
              <a:buNone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Мені сьогодні сподобалося …</a:t>
            </a:r>
          </a:p>
          <a:p>
            <a:pPr>
              <a:buNone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Вдома мені слід попрацювати …</a:t>
            </a:r>
          </a:p>
          <a:p>
            <a:pPr>
              <a:buNone/>
            </a:pP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/>
          <a:srcRect l="12500" r="11718" b="45945"/>
          <a:stretch>
            <a:fillRect/>
          </a:stretch>
        </p:blipFill>
        <p:spPr bwMode="auto">
          <a:xfrm>
            <a:off x="2071670" y="-214338"/>
            <a:ext cx="5143536" cy="1484714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5" name="Рисунок 4" descr="s-dnem-rozhdeniya-smaylik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57222" y="3733412"/>
            <a:ext cx="3331029" cy="2895982"/>
          </a:xfrm>
          <a:prstGeom prst="rect">
            <a:avLst/>
          </a:prstGeom>
        </p:spPr>
      </p:pic>
      <p:pic>
        <p:nvPicPr>
          <p:cNvPr id="6" name="Рисунок 5" descr="смайлик №2, 10,5х10, полноцветный,-400x4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802" y="4095744"/>
            <a:ext cx="2762256" cy="2762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epositphotos_109907872-stock-photo-emoticons-emoji-smile-icons-isolated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3628" y="4071942"/>
            <a:ext cx="2786058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472518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С. 54-56 – виразно читати, намалювати малюнок до однієї з українських народних пісень.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/>
          <a:srcRect l="12500" r="11718" b="45945"/>
          <a:stretch>
            <a:fillRect/>
          </a:stretch>
        </p:blipFill>
        <p:spPr bwMode="auto">
          <a:xfrm>
            <a:off x="2143108" y="0"/>
            <a:ext cx="5143536" cy="1484714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71678"/>
            <a:ext cx="8229600" cy="4525963"/>
          </a:xfrm>
        </p:spPr>
        <p:txBody>
          <a:bodyPr>
            <a:prstTxWarp prst="textArchUp">
              <a:avLst/>
            </a:prstTxWarp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8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8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8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8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8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sz="8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8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8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8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8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8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8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8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142976" y="714356"/>
            <a:ext cx="7043758" cy="285752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Жив жучок між бур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4000" dirty="0" err="1" smtClean="0">
                <a:latin typeface="Times New Roman" pitchFamily="18" charset="0"/>
                <a:cs typeface="Times New Roman" pitchFamily="18" charset="0"/>
              </a:rPr>
              <a:t>янами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Жив без тата і без мами.</a:t>
            </a:r>
          </a:p>
          <a:p>
            <a:pPr algn="ctr"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Жив і жив, і не тужив – </a:t>
            </a:r>
          </a:p>
          <a:p>
            <a:pPr algn="ctr"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Жовтим листям ворушив.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/>
          <a:srcRect l="12500" r="11718" b="45945"/>
          <a:stretch>
            <a:fillRect/>
          </a:stretch>
        </p:blipFill>
        <p:spPr bwMode="auto">
          <a:xfrm>
            <a:off x="2071670" y="-214338"/>
            <a:ext cx="5143536" cy="1484714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6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10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4" cstate="print"/>
          <a:srcRect t="31723" b="25225"/>
          <a:stretch>
            <a:fillRect/>
          </a:stretch>
        </p:blipFill>
        <p:spPr bwMode="auto">
          <a:xfrm>
            <a:off x="3000364" y="6286520"/>
            <a:ext cx="3143272" cy="571480"/>
          </a:xfrm>
          <a:prstGeom prst="rect">
            <a:avLst/>
          </a:prstGeom>
          <a:noFill/>
        </p:spPr>
      </p:pic>
      <p:pic>
        <p:nvPicPr>
          <p:cNvPr id="11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pic>
        <p:nvPicPr>
          <p:cNvPr id="8" name="Рисунок 7" descr="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7422" y="3286123"/>
            <a:ext cx="4500594" cy="3375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928670"/>
            <a:ext cx="8043858" cy="8572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Гра “ Літеру вставляй – слово </a:t>
            </a:r>
            <a:r>
              <a:rPr lang="uk-UA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читай”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071538" y="2571744"/>
            <a:ext cx="2643206" cy="411484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л- в    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ф- н              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п - с              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ц - х               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/>
          <a:srcRect l="12500" r="11718" b="45945"/>
          <a:stretch>
            <a:fillRect/>
          </a:stretch>
        </p:blipFill>
        <p:spPr bwMode="auto">
          <a:xfrm>
            <a:off x="2071670" y="-214338"/>
            <a:ext cx="5143536" cy="1484714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6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0" y="6286520"/>
            <a:ext cx="3075691" cy="571480"/>
          </a:xfrm>
          <a:prstGeom prst="rect">
            <a:avLst/>
          </a:prstGeom>
          <a:noFill/>
        </p:spPr>
      </p:pic>
      <p:pic>
        <p:nvPicPr>
          <p:cNvPr id="10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4" cstate="print"/>
          <a:srcRect t="31723" b="25225"/>
          <a:stretch>
            <a:fillRect/>
          </a:stretch>
        </p:blipFill>
        <p:spPr bwMode="auto">
          <a:xfrm>
            <a:off x="3000364" y="6286520"/>
            <a:ext cx="3143272" cy="571480"/>
          </a:xfrm>
          <a:prstGeom prst="rect">
            <a:avLst/>
          </a:prstGeom>
          <a:noFill/>
        </p:spPr>
      </p:pic>
      <p:pic>
        <p:nvPicPr>
          <p:cNvPr id="11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214942" y="2426017"/>
            <a:ext cx="3143272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б – р – г        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ж-л-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п - </a:t>
            </a:r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нь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т – п – р        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uiExpand="1" build="p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142984"/>
            <a:ext cx="8786842" cy="8572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Гра “ Відновлення деформованих </a:t>
            </a:r>
            <a:r>
              <a:rPr lang="uk-UA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слів”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14348" y="2000240"/>
            <a:ext cx="2428892" cy="4543444"/>
          </a:xfrm>
        </p:spPr>
        <p:txBody>
          <a:bodyPr/>
          <a:lstStyle/>
          <a:p>
            <a:endParaRPr lang="uk-UA" dirty="0" smtClean="0"/>
          </a:p>
          <a:p>
            <a:endParaRPr lang="uk-UA" b="1" dirty="0" smtClean="0"/>
          </a:p>
        </p:txBody>
      </p:sp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/>
          <a:srcRect l="12500" r="11718" b="45945"/>
          <a:stretch>
            <a:fillRect/>
          </a:stretch>
        </p:blipFill>
        <p:spPr bwMode="auto">
          <a:xfrm>
            <a:off x="2071670" y="-214338"/>
            <a:ext cx="5143536" cy="1484714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6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10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4" cstate="print"/>
          <a:srcRect t="31723" b="25225"/>
          <a:stretch>
            <a:fillRect/>
          </a:stretch>
        </p:blipFill>
        <p:spPr bwMode="auto">
          <a:xfrm>
            <a:off x="3000364" y="6286520"/>
            <a:ext cx="3143272" cy="571480"/>
          </a:xfrm>
          <a:prstGeom prst="rect">
            <a:avLst/>
          </a:prstGeom>
          <a:noFill/>
        </p:spPr>
      </p:pic>
      <p:pic>
        <p:nvPicPr>
          <p:cNvPr id="11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14348" y="3143248"/>
            <a:ext cx="2928958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ЕНЛАП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УКАРЧ</a:t>
            </a:r>
          </a:p>
          <a:p>
            <a:pPr>
              <a:buFont typeface="Arial" pitchFamily="34" charset="0"/>
              <a:buChar char="•"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ИНГАК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ЛУБЯКО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500694" y="3143248"/>
            <a:ext cx="2786082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ЕБОН</a:t>
            </a:r>
          </a:p>
          <a:p>
            <a:pPr>
              <a:buFont typeface="Arial" pitchFamily="34" charset="0"/>
              <a:buChar char="•"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АРИМХ</a:t>
            </a:r>
          </a:p>
          <a:p>
            <a:pPr>
              <a:buFont typeface="Arial" pitchFamily="34" charset="0"/>
              <a:buChar char="•"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ОЩД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АТОНБ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500174"/>
            <a:ext cx="7829576" cy="461488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b="1" dirty="0" smtClean="0"/>
              <a:t>Моя країна – Україна,</a:t>
            </a:r>
          </a:p>
          <a:p>
            <a:pPr>
              <a:buNone/>
            </a:pPr>
            <a:r>
              <a:rPr lang="uk-UA" b="1" dirty="0" smtClean="0"/>
              <a:t>Сонячна держава.</a:t>
            </a:r>
          </a:p>
          <a:p>
            <a:pPr>
              <a:buNone/>
            </a:pPr>
            <a:r>
              <a:rPr lang="uk-UA" b="1" dirty="0" smtClean="0"/>
              <a:t>І дорослому, й дитині</a:t>
            </a:r>
          </a:p>
          <a:p>
            <a:pPr>
              <a:buNone/>
            </a:pPr>
            <a:r>
              <a:rPr lang="uk-UA" b="1" dirty="0" smtClean="0"/>
              <a:t>Жити в ній цікаво.</a:t>
            </a:r>
          </a:p>
          <a:p>
            <a:pPr>
              <a:buNone/>
            </a:pPr>
            <a:r>
              <a:rPr lang="uk-UA" b="1" dirty="0" smtClean="0"/>
              <a:t>У столиці – світлі лиця.</a:t>
            </a:r>
          </a:p>
          <a:p>
            <a:pPr>
              <a:buNone/>
            </a:pPr>
            <a:r>
              <a:rPr lang="uk-UA" b="1" dirty="0" smtClean="0"/>
              <a:t>В селах – щирі люди.</a:t>
            </a:r>
          </a:p>
          <a:p>
            <a:pPr>
              <a:buNone/>
            </a:pPr>
            <a:r>
              <a:rPr lang="uk-UA" b="1" dirty="0" smtClean="0"/>
              <a:t>Я за тебе, Батьківщино,</a:t>
            </a:r>
          </a:p>
          <a:p>
            <a:pPr>
              <a:buNone/>
            </a:pPr>
            <a:r>
              <a:rPr lang="uk-UA" b="1" dirty="0" smtClean="0"/>
              <a:t>Завжди горда буду!</a:t>
            </a:r>
            <a:endParaRPr lang="ru-RU" b="1" dirty="0"/>
          </a:p>
        </p:txBody>
      </p:sp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/>
          <a:srcRect l="12500" r="11718" b="45945"/>
          <a:stretch>
            <a:fillRect/>
          </a:stretch>
        </p:blipFill>
        <p:spPr bwMode="auto">
          <a:xfrm>
            <a:off x="2071670" y="-214338"/>
            <a:ext cx="5143536" cy="1484714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6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10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4" cstate="print"/>
          <a:srcRect t="31723" b="25225"/>
          <a:stretch>
            <a:fillRect/>
          </a:stretch>
        </p:blipFill>
        <p:spPr bwMode="auto">
          <a:xfrm>
            <a:off x="3000364" y="6286520"/>
            <a:ext cx="3143272" cy="571480"/>
          </a:xfrm>
          <a:prstGeom prst="rect">
            <a:avLst/>
          </a:prstGeom>
          <a:noFill/>
        </p:spPr>
      </p:pic>
      <p:pic>
        <p:nvPicPr>
          <p:cNvPr id="11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pic>
        <p:nvPicPr>
          <p:cNvPr id="8" name="Рисунок 7" descr="maxresdefaul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4810" y="0"/>
            <a:ext cx="4214810" cy="2399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1498745972674346001498745972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59922" y="857232"/>
            <a:ext cx="4084078" cy="2724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ad579c3efb07b988f8bf07662a92c6fe_600x100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00562" y="2500306"/>
            <a:ext cx="3381372" cy="2417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gr_10.05.2017_obyrok_15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72066" y="3857628"/>
            <a:ext cx="4071934" cy="2694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slayd1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0100" y="571480"/>
            <a:ext cx="7429531" cy="557214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97_main_new.15034740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4143372" cy="2329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godovshchina-referenduma-o-nezavisimosti-ukrainy-2016-istoriya-i-tradicii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7818" y="0"/>
            <a:ext cx="3786182" cy="2514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f_kuprda_fon_f_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87160"/>
            <a:ext cx="4357686" cy="2670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nez_07_1_650x41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2752" y="4252136"/>
            <a:ext cx="4131248" cy="2605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Содержимое 9" descr="64888.jpg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785786" y="1214422"/>
            <a:ext cx="7696200" cy="447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image0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290"/>
            <a:ext cx="4307266" cy="3995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14282" y="4357694"/>
            <a:ext cx="36433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Укра</a:t>
            </a:r>
            <a:r>
              <a:rPr lang="uk-UA" sz="2800" b="1" u="sng" dirty="0" err="1" smtClean="0">
                <a:latin typeface="Times New Roman" pitchFamily="18" charset="0"/>
                <a:cs typeface="Times New Roman" pitchFamily="18" charset="0"/>
              </a:rPr>
              <a:t>їнська</a:t>
            </a:r>
            <a:r>
              <a:rPr lang="uk-UA" sz="2800" b="1" u="sng" dirty="0" smtClean="0">
                <a:latin typeface="Times New Roman" pitchFamily="18" charset="0"/>
                <a:cs typeface="Times New Roman" pitchFamily="18" charset="0"/>
              </a:rPr>
              <a:t> дитяча пісенька</a:t>
            </a:r>
          </a:p>
          <a:p>
            <a:r>
              <a:rPr lang="uk-UA" sz="2800" b="1" u="sng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2800" b="1" u="sng" dirty="0" err="1" smtClean="0">
                <a:latin typeface="Times New Roman" pitchFamily="18" charset="0"/>
                <a:cs typeface="Times New Roman" pitchFamily="18" charset="0"/>
              </a:rPr>
              <a:t>“Два</a:t>
            </a:r>
            <a:r>
              <a:rPr lang="uk-UA" sz="28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u="sng" dirty="0" err="1" smtClean="0">
                <a:latin typeface="Times New Roman" pitchFamily="18" charset="0"/>
                <a:cs typeface="Times New Roman" pitchFamily="18" charset="0"/>
              </a:rPr>
              <a:t>півника”</a:t>
            </a:r>
            <a:endParaRPr lang="ru-RU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71670" y="5780782"/>
            <a:ext cx="58579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u="sng" dirty="0" smtClean="0">
                <a:latin typeface="Times New Roman" pitchFamily="18" charset="0"/>
                <a:cs typeface="Times New Roman" pitchFamily="18" charset="0"/>
              </a:rPr>
              <a:t>Українська народна пісня</a:t>
            </a:r>
          </a:p>
          <a:p>
            <a:pPr algn="ctr"/>
            <a:r>
              <a:rPr lang="uk-UA" sz="3200" b="1" u="sng" dirty="0" smtClean="0">
                <a:latin typeface="Times New Roman" pitchFamily="18" charset="0"/>
                <a:cs typeface="Times New Roman" pitchFamily="18" charset="0"/>
              </a:rPr>
              <a:t>“ Пісенька житнього </a:t>
            </a:r>
            <a:r>
              <a:rPr lang="uk-UA" sz="3200" b="1" u="sng" dirty="0" err="1" smtClean="0">
                <a:latin typeface="Times New Roman" pitchFamily="18" charset="0"/>
                <a:cs typeface="Times New Roman" pitchFamily="18" charset="0"/>
              </a:rPr>
              <a:t>віночка”</a:t>
            </a:r>
            <a:endParaRPr lang="ru-RU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PIVNYK_OBKLрло.jpg"/>
          <p:cNvPicPr>
            <a:picLocks noChangeAspect="1"/>
          </p:cNvPicPr>
          <p:nvPr/>
        </p:nvPicPr>
        <p:blipFill>
          <a:blip r:embed="rId3"/>
          <a:srcRect r="21875"/>
          <a:stretch>
            <a:fillRect/>
          </a:stretch>
        </p:blipFill>
        <p:spPr>
          <a:xfrm>
            <a:off x="4357686" y="214290"/>
            <a:ext cx="4786314" cy="4071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4714876" y="4286256"/>
            <a:ext cx="42148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Жарт</a:t>
            </a:r>
            <a:r>
              <a:rPr lang="uk-UA" sz="3200" b="1" u="sng" dirty="0" err="1" smtClean="0">
                <a:latin typeface="Times New Roman" pitchFamily="18" charset="0"/>
                <a:cs typeface="Times New Roman" pitchFamily="18" charset="0"/>
              </a:rPr>
              <a:t>івлива</a:t>
            </a:r>
            <a:r>
              <a:rPr lang="uk-UA" sz="3200" b="1" u="sng" dirty="0" smtClean="0">
                <a:latin typeface="Times New Roman" pitchFamily="18" charset="0"/>
                <a:cs typeface="Times New Roman" pitchFamily="18" charset="0"/>
              </a:rPr>
              <a:t> народна пісня </a:t>
            </a:r>
          </a:p>
          <a:p>
            <a:pPr algn="ctr"/>
            <a:r>
              <a:rPr lang="uk-UA" sz="3200" b="1" u="sng" dirty="0" smtClean="0">
                <a:latin typeface="Times New Roman" pitchFamily="18" charset="0"/>
                <a:cs typeface="Times New Roman" pitchFamily="18" charset="0"/>
              </a:rPr>
              <a:t>“ Грицю, </a:t>
            </a:r>
            <a:r>
              <a:rPr lang="uk-UA" sz="3200" b="1" u="sng" dirty="0" err="1" smtClean="0">
                <a:latin typeface="Times New Roman" pitchFamily="18" charset="0"/>
                <a:cs typeface="Times New Roman" pitchFamily="18" charset="0"/>
              </a:rPr>
              <a:t>Грицю”</a:t>
            </a:r>
            <a:endParaRPr lang="ru-RU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1.jpe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714612" y="2500306"/>
            <a:ext cx="4335156" cy="3362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theme/theme1.xml><?xml version="1.0" encoding="utf-8"?>
<a:theme xmlns:a="http://schemas.openxmlformats.org/drawingml/2006/main" name="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8</Template>
  <TotalTime>705</TotalTime>
  <Words>320</Words>
  <Application>Microsoft Office PowerPoint</Application>
  <PresentationFormat>Экран (4:3)</PresentationFormat>
  <Paragraphs>86</Paragraphs>
  <Slides>36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8</vt:lpstr>
      <vt:lpstr>       Відкритий урок з літературного читання 3 клас Тема: “ Народні пісні. “ Два півника”( українська дитяча пісенька). “ Грицю, Грицю …” ( жартівлива народна пісня). “ Пісенька житнього віночка” ( українська народна пісня)   </vt:lpstr>
      <vt:lpstr>Девіз уроку</vt:lpstr>
      <vt:lpstr>Артикуляційні вправи</vt:lpstr>
      <vt:lpstr>Слайд 4</vt:lpstr>
      <vt:lpstr> Гра “ Літеру вставляй – слово читай”</vt:lpstr>
      <vt:lpstr> Гра “ Відновлення деформованих слів”</vt:lpstr>
      <vt:lpstr>Слайд 7</vt:lpstr>
      <vt:lpstr>Слайд 8</vt:lpstr>
      <vt:lpstr>Слайд 9</vt:lpstr>
      <vt:lpstr>Слайд 10</vt:lpstr>
      <vt:lpstr>Українська дитяча пісенька  “ Два півники”</vt:lpstr>
      <vt:lpstr>Словникова робота</vt:lpstr>
      <vt:lpstr>Слайд 13</vt:lpstr>
      <vt:lpstr>Українська дитяча пісенька  “ Два півники”</vt:lpstr>
      <vt:lpstr>Слайд 15</vt:lpstr>
      <vt:lpstr>Жартівлива народна пісня  “ Грицю, Грицю”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Українська народна пісня  “ Пісенька житнього віночка”</vt:lpstr>
      <vt:lpstr>Слайд 26</vt:lpstr>
      <vt:lpstr>Слайд 27</vt:lpstr>
      <vt:lpstr>Слайд 28</vt:lpstr>
      <vt:lpstr>Українська народна пісня  “ Пісенька житнього віночка ”</vt:lpstr>
      <vt:lpstr>Слайд 30</vt:lpstr>
      <vt:lpstr>Слайд 31</vt:lpstr>
      <vt:lpstr>Констянтин Трутовський  “ Одягають вінок ”</vt:lpstr>
      <vt:lpstr>Українська народна пісня  “ Зеленеє жито, зелене ”</vt:lpstr>
      <vt:lpstr>Слайд 34</vt:lpstr>
      <vt:lpstr>Домашнє завдання</vt:lpstr>
      <vt:lpstr>Слайд 36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</dc:title>
  <dc:creator>Наташа</dc:creator>
  <cp:lastModifiedBy>Наташа</cp:lastModifiedBy>
  <cp:revision>57</cp:revision>
  <dcterms:created xsi:type="dcterms:W3CDTF">2017-10-12T13:37:11Z</dcterms:created>
  <dcterms:modified xsi:type="dcterms:W3CDTF">2017-10-17T14:06:55Z</dcterms:modified>
</cp:coreProperties>
</file>