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90" r:id="rId3"/>
    <p:sldId id="271" r:id="rId4"/>
    <p:sldId id="272" r:id="rId5"/>
    <p:sldId id="276" r:id="rId6"/>
    <p:sldId id="273" r:id="rId7"/>
    <p:sldId id="277" r:id="rId8"/>
    <p:sldId id="260" r:id="rId9"/>
    <p:sldId id="258" r:id="rId10"/>
    <p:sldId id="261" r:id="rId11"/>
    <p:sldId id="283" r:id="rId12"/>
    <p:sldId id="262" r:id="rId13"/>
    <p:sldId id="275" r:id="rId14"/>
    <p:sldId id="286" r:id="rId15"/>
    <p:sldId id="279" r:id="rId16"/>
    <p:sldId id="274" r:id="rId17"/>
    <p:sldId id="287" r:id="rId18"/>
    <p:sldId id="278" r:id="rId19"/>
    <p:sldId id="280" r:id="rId20"/>
    <p:sldId id="256" r:id="rId21"/>
    <p:sldId id="257" r:id="rId22"/>
    <p:sldId id="288" r:id="rId23"/>
    <p:sldId id="285" r:id="rId24"/>
    <p:sldId id="284" r:id="rId25"/>
    <p:sldId id="26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92E"/>
    <a:srgbClr val="8B1762"/>
    <a:srgbClr val="2B1F83"/>
    <a:srgbClr val="19670F"/>
    <a:srgbClr val="8D152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A736-52FE-4ED1-8C7A-6C310C6735BC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F266C52-D1E7-484E-A72F-8E644A5E4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A736-52FE-4ED1-8C7A-6C310C6735BC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66C52-D1E7-484E-A72F-8E644A5E4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A736-52FE-4ED1-8C7A-6C310C6735BC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66C52-D1E7-484E-A72F-8E644A5E4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A736-52FE-4ED1-8C7A-6C310C6735BC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F266C52-D1E7-484E-A72F-8E644A5E4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A736-52FE-4ED1-8C7A-6C310C6735BC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66C52-D1E7-484E-A72F-8E644A5E4F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A736-52FE-4ED1-8C7A-6C310C6735BC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66C52-D1E7-484E-A72F-8E644A5E4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A736-52FE-4ED1-8C7A-6C310C6735BC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F266C52-D1E7-484E-A72F-8E644A5E4F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A736-52FE-4ED1-8C7A-6C310C6735BC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66C52-D1E7-484E-A72F-8E644A5E4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A736-52FE-4ED1-8C7A-6C310C6735BC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66C52-D1E7-484E-A72F-8E644A5E4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A736-52FE-4ED1-8C7A-6C310C6735BC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66C52-D1E7-484E-A72F-8E644A5E4F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A736-52FE-4ED1-8C7A-6C310C6735BC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66C52-D1E7-484E-A72F-8E644A5E4F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5ADA736-52FE-4ED1-8C7A-6C310C6735BC}" type="datetimeFigureOut">
              <a:rPr lang="ru-RU" smtClean="0"/>
              <a:pPr/>
              <a:t>05.11.2017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F266C52-D1E7-484E-A72F-8E644A5E4F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kl\Desktop\&#1052;&#1072;&#1088;&#1110;&#1103;%20&#1060;&#1077;&#1076;&#1091;&#1085;%20-%20&#1056;&#1072;&#1081;&#1076;&#1091;&#1075;&#1072;%20(minus).mp3" TargetMode="Externa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kl\Desktop\detskaya_-_v-morskoe.mp3" TargetMode="Externa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kl\Desktop\barbariki_-_pismo_(zf.fm)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kl\Desktop\more-shum-morya-i-kriki-chaek.mp3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картинки про математик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856984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</a:t>
            </a:r>
            <a:r>
              <a:rPr lang="ru-RU" i="1" dirty="0" smtClean="0">
                <a:solidFill>
                  <a:srgbClr val="8D1520"/>
                </a:solidFill>
              </a:rPr>
              <a:t>Найдите  лишнее  число</a:t>
            </a:r>
            <a:endParaRPr lang="ru-RU" i="1" dirty="0">
              <a:solidFill>
                <a:srgbClr val="8D152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08275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4000" b="1" dirty="0" smtClean="0">
                <a:solidFill>
                  <a:srgbClr val="002060"/>
                </a:solidFill>
              </a:rPr>
              <a:t>38    72    40     </a:t>
            </a:r>
            <a:r>
              <a:rPr lang="ru-RU" sz="4000" b="1" dirty="0" smtClean="0">
                <a:solidFill>
                  <a:srgbClr val="002060"/>
                </a:solidFill>
              </a:rPr>
              <a:t>26   </a:t>
            </a:r>
            <a:r>
              <a:rPr lang="ru-RU" sz="4000" b="1" dirty="0" smtClean="0">
                <a:solidFill>
                  <a:srgbClr val="002060"/>
                </a:solidFill>
              </a:rPr>
              <a:t> 15     69       54   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708920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8D1520"/>
                </a:solidFill>
              </a:rPr>
              <a:t>Назовите</a:t>
            </a:r>
            <a:r>
              <a:rPr lang="ru-RU" sz="3200" b="1" dirty="0" smtClean="0">
                <a:solidFill>
                  <a:srgbClr val="8D1520"/>
                </a:solidFill>
              </a:rPr>
              <a:t> </a:t>
            </a:r>
            <a:r>
              <a:rPr lang="ru-RU" sz="3200" b="1" dirty="0" smtClean="0">
                <a:solidFill>
                  <a:srgbClr val="8D1520"/>
                </a:solidFill>
              </a:rPr>
              <a:t>числа в порядке   возрастания</a:t>
            </a:r>
            <a:endParaRPr lang="ru-RU" sz="3200" b="1" dirty="0">
              <a:solidFill>
                <a:srgbClr val="8D152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4221088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15  </a:t>
            </a:r>
            <a:r>
              <a:rPr lang="ru-RU" sz="4800" b="1" dirty="0" smtClean="0">
                <a:solidFill>
                  <a:srgbClr val="002060"/>
                </a:solidFill>
              </a:rPr>
              <a:t>  26     38    54    69    72 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</a:t>
            </a:r>
            <a:r>
              <a:rPr lang="ru-RU" b="1" dirty="0" smtClean="0">
                <a:solidFill>
                  <a:srgbClr val="002060"/>
                </a:solidFill>
              </a:rPr>
              <a:t>Остров  Арифметических  действий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8914" name="Picture 2" descr="Картинки по запросу Картинки остров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8784976" cy="5416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</a:t>
            </a:r>
            <a:r>
              <a:rPr lang="ru-RU" sz="6000" i="1" dirty="0" smtClean="0">
                <a:solidFill>
                  <a:srgbClr val="C00000"/>
                </a:solidFill>
              </a:rPr>
              <a:t>Работа в  группах</a:t>
            </a:r>
            <a:endParaRPr lang="ru-RU" sz="6000" i="1" dirty="0">
              <a:solidFill>
                <a:srgbClr val="C00000"/>
              </a:solidFill>
            </a:endParaRPr>
          </a:p>
        </p:txBody>
      </p:sp>
      <p:pic>
        <p:nvPicPr>
          <p:cNvPr id="4" name="Picture 3" descr="F:\клуб ОФОРМИТЕЛЬ\ДЕТИ\4331934-319ea724e4ecaba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1272"/>
          <a:stretch>
            <a:fillRect/>
          </a:stretch>
        </p:blipFill>
        <p:spPr bwMode="auto">
          <a:xfrm>
            <a:off x="3347864" y="1484784"/>
            <a:ext cx="1379615" cy="34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Картинки по запросу картинки про математик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9233" y="2924944"/>
            <a:ext cx="3706416" cy="3315445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картинки про математик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700808"/>
            <a:ext cx="3312368" cy="3153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         </a:t>
            </a:r>
            <a:r>
              <a:rPr lang="ru-RU" sz="6000" b="1" i="1" dirty="0" smtClean="0">
                <a:solidFill>
                  <a:srgbClr val="002060"/>
                </a:solidFill>
              </a:rPr>
              <a:t>Остров  Задач</a:t>
            </a:r>
            <a:endParaRPr lang="ru-RU" sz="6000" b="1" i="1" dirty="0">
              <a:solidFill>
                <a:srgbClr val="002060"/>
              </a:solidFill>
            </a:endParaRPr>
          </a:p>
        </p:txBody>
      </p:sp>
      <p:pic>
        <p:nvPicPr>
          <p:cNvPr id="33794" name="Picture 2" descr="Картинки по запросу Картинки остров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8748681" cy="51125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20688"/>
            <a:ext cx="8686800" cy="583264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2800" b="1" dirty="0" smtClean="0">
                <a:solidFill>
                  <a:srgbClr val="002060"/>
                </a:solidFill>
              </a:rPr>
              <a:t>Девочка нарисовала 18 ёлочек.  </a:t>
            </a:r>
            <a:r>
              <a:rPr lang="ru-RU" sz="2800" b="1" dirty="0" smtClean="0">
                <a:solidFill>
                  <a:srgbClr val="002060"/>
                </a:solidFill>
              </a:rPr>
              <a:t>3</a:t>
            </a:r>
            <a:r>
              <a:rPr lang="ru-RU" sz="2800" b="1" dirty="0" smtClean="0">
                <a:solidFill>
                  <a:srgbClr val="002060"/>
                </a:solidFill>
              </a:rPr>
              <a:t> ёлочки она раскрасила. Сколько  ёлочек  осталось ей раскрасить?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   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    В  вазе было 14 конфет.  Несколько конфет съели   за завтраком .  Сколько конфет осталось?</a:t>
            </a: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    В домашнем аквариуме было 6 золотых       рыбок   и  5  </a:t>
            </a:r>
            <a:r>
              <a:rPr lang="ru-RU" sz="2800" b="1" dirty="0" err="1" smtClean="0">
                <a:solidFill>
                  <a:srgbClr val="002060"/>
                </a:solidFill>
              </a:rPr>
              <a:t>сомиков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67544" y="908720"/>
            <a:ext cx="144016" cy="144016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67544" y="2780928"/>
            <a:ext cx="144016" cy="144016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39552" y="4653136"/>
            <a:ext cx="144016" cy="144016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и по запросу картинка судового журна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568951" cy="6408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Остров    Сообразительных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4818" name="Picture 2" descr="Картинки по запросу Картинки остров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8784976" cy="5282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r>
              <a:rPr lang="ru-RU" sz="4800" b="1" i="1" dirty="0" smtClean="0">
                <a:solidFill>
                  <a:srgbClr val="002060"/>
                </a:solidFill>
              </a:rPr>
              <a:t>Математический  диктант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b="1" dirty="0" smtClean="0">
                <a:solidFill>
                  <a:srgbClr val="8D1520"/>
                </a:solidFill>
              </a:rPr>
              <a:t>1) 15 и 17            </a:t>
            </a:r>
            <a:r>
              <a:rPr lang="ru-RU" b="1" dirty="0" smtClean="0">
                <a:solidFill>
                  <a:srgbClr val="C00000"/>
                </a:solidFill>
              </a:rPr>
              <a:t>5)   8                           </a:t>
            </a:r>
            <a:r>
              <a:rPr lang="ru-RU" b="1" dirty="0" smtClean="0">
                <a:solidFill>
                  <a:srgbClr val="8D1520"/>
                </a:solidFill>
              </a:rPr>
              <a:t>9)  13</a:t>
            </a:r>
          </a:p>
          <a:p>
            <a:pPr marL="514350" indent="-514350">
              <a:buNone/>
            </a:pPr>
            <a:endParaRPr lang="ru-RU" b="1" dirty="0" smtClean="0">
              <a:solidFill>
                <a:srgbClr val="8D1520"/>
              </a:solidFill>
            </a:endParaRPr>
          </a:p>
          <a:p>
            <a:pPr marL="514350" indent="-514350">
              <a:buNone/>
            </a:pPr>
            <a:r>
              <a:rPr lang="ru-RU" b="1" dirty="0" smtClean="0">
                <a:solidFill>
                  <a:srgbClr val="19670F"/>
                </a:solidFill>
              </a:rPr>
              <a:t>2) 8                         </a:t>
            </a:r>
            <a:r>
              <a:rPr lang="ru-RU" b="1" dirty="0" smtClean="0">
                <a:solidFill>
                  <a:srgbClr val="002060"/>
                </a:solidFill>
              </a:rPr>
              <a:t>6)  12                         </a:t>
            </a:r>
            <a:r>
              <a:rPr lang="ru-RU" b="1" dirty="0" smtClean="0">
                <a:solidFill>
                  <a:srgbClr val="8D1520"/>
                </a:solidFill>
              </a:rPr>
              <a:t>10) 7</a:t>
            </a:r>
          </a:p>
          <a:p>
            <a:pPr marL="514350" indent="-514350">
              <a:buNone/>
            </a:pPr>
            <a:endParaRPr lang="ru-RU" b="1" dirty="0" smtClean="0">
              <a:solidFill>
                <a:srgbClr val="8D1520"/>
              </a:solidFill>
            </a:endParaRPr>
          </a:p>
          <a:p>
            <a:pPr marL="514350" indent="-51435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3) 12                       </a:t>
            </a:r>
            <a:r>
              <a:rPr lang="ru-RU" b="1" dirty="0" smtClean="0">
                <a:solidFill>
                  <a:srgbClr val="19892E"/>
                </a:solidFill>
              </a:rPr>
              <a:t>7)  3                            </a:t>
            </a:r>
            <a:r>
              <a:rPr lang="ru-RU" b="1" dirty="0" smtClean="0">
                <a:solidFill>
                  <a:srgbClr val="8D1520"/>
                </a:solidFill>
              </a:rPr>
              <a:t>11) 12</a:t>
            </a:r>
          </a:p>
          <a:p>
            <a:pPr marL="514350" indent="-514350">
              <a:buNone/>
            </a:pPr>
            <a:endParaRPr lang="ru-RU" b="1" dirty="0" smtClean="0">
              <a:solidFill>
                <a:srgbClr val="8D1520"/>
              </a:solidFill>
            </a:endParaRPr>
          </a:p>
          <a:p>
            <a:pPr marL="514350" indent="-514350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4) 17                       </a:t>
            </a:r>
            <a:r>
              <a:rPr lang="ru-RU" b="1" dirty="0" smtClean="0">
                <a:solidFill>
                  <a:srgbClr val="8B1762"/>
                </a:solidFill>
              </a:rPr>
              <a:t>8)  10                          </a:t>
            </a:r>
            <a:r>
              <a:rPr lang="ru-RU" b="1" dirty="0" smtClean="0">
                <a:solidFill>
                  <a:srgbClr val="8D1520"/>
                </a:solidFill>
              </a:rPr>
              <a:t>12)  3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AutoNum type="arabicParenR" startAt="4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</a:t>
            </a:r>
            <a:r>
              <a:rPr lang="ru-RU" sz="7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Остров   Мечты</a:t>
            </a:r>
            <a:endParaRPr lang="ru-RU" sz="72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Картинки по запросу Картинки Радуга над море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412776"/>
            <a:ext cx="8928992" cy="5328592"/>
          </a:xfrm>
          <a:prstGeom prst="rect">
            <a:avLst/>
          </a:prstGeom>
          <a:noFill/>
        </p:spPr>
      </p:pic>
      <p:pic>
        <p:nvPicPr>
          <p:cNvPr id="6" name="Марія Федун - Райдуга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71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</a:rPr>
              <a:t>     Остров  геометрических  фигур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36866" name="Picture 2" descr="Картинки по запросу Картинки остров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8640960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339752" y="476672"/>
            <a:ext cx="6623050" cy="1470025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Тема : Сложение и вычитание в пределах 20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339752" y="2132856"/>
            <a:ext cx="6400800" cy="324036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</a:rPr>
              <a:t>Цель:   </a:t>
            </a:r>
          </a:p>
          <a:p>
            <a:pPr algn="l">
              <a:buFontTx/>
              <a:buChar char="•"/>
            </a:pPr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</a:rPr>
              <a:t> формировать вычислительные навыки</a:t>
            </a:r>
          </a:p>
          <a:p>
            <a:pPr algn="l">
              <a:buFontTx/>
              <a:buChar char="•"/>
            </a:pPr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</a:rPr>
              <a:t> формировать умение решать задачи</a:t>
            </a:r>
          </a:p>
          <a:p>
            <a:pPr algn="l">
              <a:buFontTx/>
              <a:buChar char="•"/>
            </a:pPr>
            <a:r>
              <a:rPr lang="ru-RU" sz="3800" dirty="0" smtClean="0">
                <a:solidFill>
                  <a:schemeClr val="accent1">
                    <a:lumMod val="50000"/>
                  </a:schemeClr>
                </a:solidFill>
              </a:rPr>
              <a:t> развивать внимание, мышление</a:t>
            </a:r>
          </a:p>
          <a:p>
            <a:pPr algn="l"/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5540" name="Picture 3" descr="F:\клуб ОФОРМИТЕЛЬ\ДЕТИ\4331934-319ea724e4ecaba9.png"/>
          <p:cNvPicPr>
            <a:picLocks noChangeAspect="1" noChangeArrowheads="1"/>
          </p:cNvPicPr>
          <p:nvPr/>
        </p:nvPicPr>
        <p:blipFill>
          <a:blip r:embed="rId2" cstate="print"/>
          <a:srcRect r="21272"/>
          <a:stretch>
            <a:fillRect/>
          </a:stretch>
        </p:blipFill>
        <p:spPr bwMode="auto">
          <a:xfrm>
            <a:off x="0" y="871538"/>
            <a:ext cx="2409825" cy="59864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5775325" y="6381328"/>
            <a:ext cx="3368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Автор: </a:t>
            </a:r>
            <a:r>
              <a:rPr lang="ru-RU" dirty="0" smtClean="0"/>
              <a:t>Никифорова А.И.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65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65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65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  <p:bldP spid="6554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971600" y="2636912"/>
            <a:ext cx="2520280" cy="18002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Блок-схема: узел 5"/>
          <p:cNvSpPr/>
          <p:nvPr/>
        </p:nvSpPr>
        <p:spPr>
          <a:xfrm flipH="1" flipV="1">
            <a:off x="3419872" y="2564904"/>
            <a:ext cx="144017" cy="14401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Блок-схема: узел 6"/>
          <p:cNvSpPr/>
          <p:nvPr/>
        </p:nvSpPr>
        <p:spPr>
          <a:xfrm flipH="1" flipV="1">
            <a:off x="899592" y="4365104"/>
            <a:ext cx="144017" cy="14401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923928" y="4077072"/>
            <a:ext cx="1296144" cy="936104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1560" y="3789040"/>
            <a:ext cx="288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А</a:t>
            </a:r>
            <a:endParaRPr lang="ru-RU" sz="4800" dirty="0"/>
          </a:p>
        </p:txBody>
      </p:sp>
      <p:sp>
        <p:nvSpPr>
          <p:cNvPr id="15" name="TextBox 14"/>
          <p:cNvSpPr txBox="1"/>
          <p:nvPr/>
        </p:nvSpPr>
        <p:spPr>
          <a:xfrm>
            <a:off x="3419872" y="1988840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В</a:t>
            </a:r>
            <a:endParaRPr lang="ru-RU" sz="4800" dirty="0"/>
          </a:p>
        </p:txBody>
      </p:sp>
      <p:sp>
        <p:nvSpPr>
          <p:cNvPr id="16" name="TextBox 15"/>
          <p:cNvSpPr txBox="1"/>
          <p:nvPr/>
        </p:nvSpPr>
        <p:spPr>
          <a:xfrm>
            <a:off x="5076056" y="4437112"/>
            <a:ext cx="216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с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96136" y="3717032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d</a:t>
            </a:r>
            <a:endParaRPr lang="ru-RU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611560" y="548680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</a:rPr>
              <a:t>Какая из данных  фигур самая длинная?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5940152" y="3068960"/>
            <a:ext cx="2880320" cy="1368152"/>
          </a:xfrm>
          <a:prstGeom prst="line">
            <a:avLst/>
          </a:prstGeom>
          <a:ln w="57150">
            <a:solidFill>
              <a:srgbClr val="196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 flipH="1">
            <a:off x="5868144" y="4365104"/>
            <a:ext cx="144016" cy="144016"/>
          </a:xfrm>
          <a:prstGeom prst="ellipse">
            <a:avLst/>
          </a:prstGeom>
          <a:solidFill>
            <a:srgbClr val="19670F"/>
          </a:solidFill>
          <a:ln>
            <a:solidFill>
              <a:srgbClr val="1967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    </a:t>
            </a:r>
            <a:r>
              <a:rPr lang="ru-RU" dirty="0" smtClean="0">
                <a:solidFill>
                  <a:srgbClr val="8D1520"/>
                </a:solidFill>
              </a:rPr>
              <a:t>В  какой  фигуре  больше  квадратов?</a:t>
            </a:r>
            <a:endParaRPr lang="ru-RU" dirty="0">
              <a:solidFill>
                <a:srgbClr val="8D152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2204864"/>
            <a:ext cx="2880320" cy="2880320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2204864"/>
            <a:ext cx="2880320" cy="2880320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204864"/>
            <a:ext cx="720080" cy="720080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2924944"/>
            <a:ext cx="720080" cy="720080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4365104"/>
            <a:ext cx="720080" cy="720080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83768" y="3645024"/>
            <a:ext cx="720080" cy="720080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6056" y="2204864"/>
            <a:ext cx="936104" cy="936104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48264" y="4077072"/>
            <a:ext cx="1008112" cy="1008112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12160" y="3140968"/>
            <a:ext cx="936104" cy="936104"/>
          </a:xfrm>
          <a:prstGeom prst="rect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3728" y="5157192"/>
            <a:ext cx="6480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А</a:t>
            </a:r>
            <a:endParaRPr lang="ru-RU" sz="4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156176" y="5085184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В</a:t>
            </a:r>
            <a:endParaRPr lang="ru-RU" sz="40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  Найдите  периметр прямоугольника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2348880"/>
            <a:ext cx="6192688" cy="352839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47864" y="1772816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</a:t>
            </a:r>
            <a:r>
              <a:rPr lang="ru-RU" sz="3200" dirty="0" smtClean="0"/>
              <a:t>10 см  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526161" y="3730425"/>
            <a:ext cx="1475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5  см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Картинки по запросу картинки парусников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8568952" cy="6408712"/>
          </a:xfrm>
          <a:prstGeom prst="rect">
            <a:avLst/>
          </a:prstGeom>
          <a:noFill/>
        </p:spPr>
      </p:pic>
      <p:pic>
        <p:nvPicPr>
          <p:cNvPr id="5" name="detskaya_-_v-morsko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075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r>
              <a:rPr lang="ru-RU" sz="5400" b="1" i="1" dirty="0" smtClean="0">
                <a:solidFill>
                  <a:srgbClr val="002060"/>
                </a:solidFill>
              </a:rPr>
              <a:t>Спасибо за  внимание!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pic>
        <p:nvPicPr>
          <p:cNvPr id="46082" name="Picture 2" descr="Картинки по запросу Картинки остров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340768"/>
            <a:ext cx="8928992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461" y="260648"/>
            <a:ext cx="8829027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и по запросу картинка конверта электронной поч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8784976" cy="6552728"/>
          </a:xfrm>
          <a:prstGeom prst="rect">
            <a:avLst/>
          </a:prstGeom>
          <a:noFill/>
        </p:spPr>
      </p:pic>
      <p:pic>
        <p:nvPicPr>
          <p:cNvPr id="5" name="barbariki_-_pismo_(zf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9" dur="1642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5"/>
            <a:ext cx="8686800" cy="331236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          </a:t>
            </a:r>
            <a:r>
              <a:rPr lang="ru-RU" dirty="0" smtClean="0">
                <a:solidFill>
                  <a:srgbClr val="FF0000"/>
                </a:solidFill>
              </a:rPr>
              <a:t>Здравствуйте, дорогие второклассники!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 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Мы узнали ,что вы работаете над интересной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темой и решили пригласить вас в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математическое путешествие.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Высылаем вам карту «Сказочных островов»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Желаем вам удачи</a:t>
            </a:r>
            <a:r>
              <a:rPr lang="ru-RU" dirty="0" smtClean="0"/>
              <a:t>!    </a:t>
            </a:r>
          </a:p>
          <a:p>
            <a:pPr algn="ctr">
              <a:buNone/>
            </a:pPr>
            <a:r>
              <a:rPr lang="ru-RU" sz="2000" dirty="0" smtClean="0"/>
              <a:t> </a:t>
            </a:r>
            <a:r>
              <a:rPr lang="ru-RU" sz="2000" dirty="0" smtClean="0"/>
              <a:t>                                                                                           </a:t>
            </a:r>
            <a:r>
              <a:rPr lang="ru-RU" sz="2000" dirty="0" smtClean="0">
                <a:solidFill>
                  <a:srgbClr val="002060"/>
                </a:solidFill>
              </a:rPr>
              <a:t>Морские путешественники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8674" name="Picture 2" descr="Картинки по запросу Картинки остров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05064"/>
            <a:ext cx="6336704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Карта сокровищ Лицензионные Стоковые Изображе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93487" cy="6458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артинки по запросу картинки парус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8928992" cy="6545479"/>
          </a:xfrm>
          <a:prstGeom prst="rect">
            <a:avLst/>
          </a:prstGeom>
          <a:noFill/>
        </p:spPr>
      </p:pic>
      <p:pic>
        <p:nvPicPr>
          <p:cNvPr id="7" name="more-shum-morya-i-kriki-chae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88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</a:t>
            </a:r>
            <a:r>
              <a:rPr lang="ru-RU" i="1" dirty="0" smtClean="0">
                <a:solidFill>
                  <a:srgbClr val="002060"/>
                </a:solidFill>
              </a:rPr>
              <a:t>Остров    Закономерностей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1746" name="AutoShape 2" descr="Картинки по запросу Картинки островов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8" name="Picture 4" descr="Картинки по запросу Картинки остров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8352928" cy="5272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cs typeface="AngsanaUPC" pitchFamily="18" charset="-34"/>
              </a:rPr>
              <a:t>          Найдите  закономерность</a:t>
            </a:r>
            <a:endParaRPr lang="ru-RU" i="1" dirty="0">
              <a:solidFill>
                <a:schemeClr val="accent1">
                  <a:lumMod val="50000"/>
                </a:schemeClr>
              </a:solidFill>
              <a:cs typeface="AngsanaUPC" pitchFamily="18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b="1" dirty="0" smtClean="0">
                <a:solidFill>
                  <a:srgbClr val="002060"/>
                </a:solidFill>
              </a:rPr>
              <a:t>2, 4, 6, 8,10,12, …</a:t>
            </a:r>
          </a:p>
          <a:p>
            <a:pPr>
              <a:buNone/>
            </a:pPr>
            <a:r>
              <a:rPr lang="ru-RU" sz="6600" b="1" dirty="0" smtClean="0">
                <a:solidFill>
                  <a:srgbClr val="002060"/>
                </a:solidFill>
              </a:rPr>
              <a:t>100, 90, 80,70, 60,…</a:t>
            </a:r>
          </a:p>
          <a:p>
            <a:pPr>
              <a:buNone/>
            </a:pPr>
            <a:r>
              <a:rPr lang="ru-RU" sz="6600" b="1" dirty="0" smtClean="0">
                <a:solidFill>
                  <a:srgbClr val="002060"/>
                </a:solidFill>
              </a:rPr>
              <a:t>5, 10, 15,…,25…, 35,…</a:t>
            </a:r>
            <a:endParaRPr lang="ru-RU" sz="6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563888" y="620688"/>
            <a:ext cx="1368152" cy="213853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 rot="19353081">
            <a:off x="2186019" y="1364103"/>
            <a:ext cx="1512168" cy="213853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rot="1486131">
            <a:off x="4957048" y="880929"/>
            <a:ext cx="1368152" cy="213853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 rot="4812901">
            <a:off x="5777977" y="2207468"/>
            <a:ext cx="1368152" cy="213853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/>
          <p:cNvSpPr/>
          <p:nvPr/>
        </p:nvSpPr>
        <p:spPr>
          <a:xfrm rot="18083400">
            <a:off x="5517044" y="3644643"/>
            <a:ext cx="1368152" cy="213853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 rot="20817814">
            <a:off x="4219501" y="4203821"/>
            <a:ext cx="1368152" cy="213853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 rot="1362674">
            <a:off x="2915565" y="3970244"/>
            <a:ext cx="1368152" cy="213853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rgbClr val="C00000"/>
                </a:solidFill>
              </a:rPr>
              <a:t>?</a:t>
            </a:r>
            <a:endParaRPr lang="ru-RU" sz="6600" dirty="0" smtClean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 rot="4233366">
            <a:off x="1883568" y="2928688"/>
            <a:ext cx="1368152" cy="213853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347864" y="2492896"/>
            <a:ext cx="2304256" cy="216024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267744" y="3212976"/>
            <a:ext cx="8640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2060"/>
                </a:solidFill>
              </a:rPr>
              <a:t>9</a:t>
            </a:r>
            <a:endParaRPr lang="ru-RU" sz="8000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23728" y="1700808"/>
            <a:ext cx="1440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</a:rPr>
              <a:t>12</a:t>
            </a: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35896" y="1124744"/>
            <a:ext cx="1152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15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4048" y="1484784"/>
            <a:ext cx="1152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18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80112" y="4149080"/>
            <a:ext cx="17281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24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55976" y="4725144"/>
            <a:ext cx="12241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27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8144" y="2780928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21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701</TotalTime>
  <Words>275</Words>
  <Application>Microsoft Office PowerPoint</Application>
  <PresentationFormat>Экран (4:3)</PresentationFormat>
  <Paragraphs>62</Paragraphs>
  <Slides>25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Слайд 1</vt:lpstr>
      <vt:lpstr>Тема : Сложение и вычитание в пределах 20</vt:lpstr>
      <vt:lpstr>Слайд 3</vt:lpstr>
      <vt:lpstr>Слайд 4</vt:lpstr>
      <vt:lpstr>Слайд 5</vt:lpstr>
      <vt:lpstr>Слайд 6</vt:lpstr>
      <vt:lpstr>       Остров    Закономерностей</vt:lpstr>
      <vt:lpstr>          Найдите  закономерность</vt:lpstr>
      <vt:lpstr>Слайд 9</vt:lpstr>
      <vt:lpstr>          Найдите  лишнее  число</vt:lpstr>
      <vt:lpstr>      Остров  Арифметических  действий</vt:lpstr>
      <vt:lpstr>            Работа в  группах</vt:lpstr>
      <vt:lpstr>                  Остров  Задач</vt:lpstr>
      <vt:lpstr>Слайд 14</vt:lpstr>
      <vt:lpstr>Слайд 15</vt:lpstr>
      <vt:lpstr>          Остров    Сообразительных</vt:lpstr>
      <vt:lpstr>   Математический  диктант</vt:lpstr>
      <vt:lpstr>       Остров   Мечты</vt:lpstr>
      <vt:lpstr>     Остров  геометрических  фигур</vt:lpstr>
      <vt:lpstr>Слайд 20</vt:lpstr>
      <vt:lpstr>    В  какой  фигуре  больше  квадратов?</vt:lpstr>
      <vt:lpstr>    Найдите  периметр прямоугольника</vt:lpstr>
      <vt:lpstr>Слайд 23</vt:lpstr>
      <vt:lpstr>  Спасибо за  внимание!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kl</dc:creator>
  <cp:lastModifiedBy>kl</cp:lastModifiedBy>
  <cp:revision>64</cp:revision>
  <dcterms:created xsi:type="dcterms:W3CDTF">2017-11-02T18:24:28Z</dcterms:created>
  <dcterms:modified xsi:type="dcterms:W3CDTF">2017-11-05T20:15:53Z</dcterms:modified>
</cp:coreProperties>
</file>