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6" r:id="rId6"/>
    <p:sldId id="267" r:id="rId7"/>
    <p:sldId id="261" r:id="rId8"/>
    <p:sldId id="265" r:id="rId9"/>
    <p:sldId id="264" r:id="rId10"/>
    <p:sldId id="263" r:id="rId11"/>
    <p:sldId id="26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9966"/>
    <a:srgbClr val="996600"/>
    <a:srgbClr val="FFFF99"/>
    <a:srgbClr val="CC66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5331E-0EA2-4694-81F3-50F919A2DD3F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9C579-8BFE-4B68-802F-1FB0D4ED23A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81258-1C61-4121-9195-FD1A2191C3A2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D5BD6-3D38-4DCB-B1B8-E8A4E33D7C3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2F3C0-5604-4F6D-9652-F8EC8C06761A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8C1D1-C5B1-4553-A842-56CC2D9E21E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809B5-CF69-4DF8-82FE-DA102F13F864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8F4D4-3B8F-4AB5-B3FC-212EC6572B9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A9476-81B5-47FC-84BE-A6D5BDFBDA5E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B5A80-DED5-4848-9EAF-4005C19425B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CCA14-E84A-4FFF-9AEF-B0923A1C978A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F6078-E76A-4E75-87C3-2DAD0C49B9A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8F847-4AA6-446E-96E9-796F4053A389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E436C-7C2E-427C-824C-8D9633AC797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77895-2733-481D-94A9-E0589828FF88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2684F-EA21-4EA0-B121-CA7ACC01D70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41604-50FB-4611-9EA1-A5AF0629F7B4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CDEBE-8AE2-49A7-9EB9-200D41405C4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4A8D2-BCDF-4122-A384-E80D785A6465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66C1A-C3A5-4381-B3CB-F394A7D13FE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DDFCE-5600-4B1A-B174-8D21ACFD5E42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F0FE5-107C-4840-BE02-99ADF3FC2EA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B717A7-93BF-46F4-96A5-E8B59EA21AED}" type="datetimeFigureOut">
              <a:rPr lang="ru-RU"/>
              <a:pPr>
                <a:defRPr/>
              </a:pPr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C4E22F-2BFA-4E32-B69E-F1CB15BC4BB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625" y="1500188"/>
            <a:ext cx="8429625" cy="13843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endParaRPr lang="en-US" sz="1400" b="1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endParaRPr lang="en-US" sz="1400" b="1">
              <a:solidFill>
                <a:srgbClr val="FFFFFF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US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    Е   Т   З   С    Н    А   О    Ь   Л    И    М   С    І</a:t>
            </a:r>
            <a:endParaRPr lang="ru-RU" sz="140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US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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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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↓   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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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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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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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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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</a:t>
            </a:r>
            <a:endParaRPr lang="ru-RU" sz="140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3429000"/>
          <a:ext cx="3429024" cy="2194560"/>
        </p:xfrm>
        <a:graphic>
          <a:graphicData uri="http://schemas.openxmlformats.org/drawingml/2006/table">
            <a:tbl>
              <a:tblPr/>
              <a:tblGrid>
                <a:gridCol w="3429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286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noFill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32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3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3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   </a:t>
                      </a:r>
                      <a:r>
                        <a:rPr lang="uk-UA" sz="40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</a:t>
                      </a:r>
                      <a:r>
                        <a:rPr lang="uk-UA" sz="4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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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4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40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</a:t>
                      </a:r>
                      <a:r>
                        <a:rPr lang="uk-UA" sz="4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uk-UA" sz="40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</a:t>
                      </a:r>
                      <a:endParaRPr lang="en-US" sz="3600" b="1" dirty="0" smtClean="0">
                        <a:latin typeface="Times New Roman"/>
                        <a:ea typeface="Times New Roman"/>
                        <a:cs typeface="Times New Roman"/>
                        <a:sym typeface="Symbol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36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  </a:t>
                      </a:r>
                      <a:endParaRPr lang="en-US" sz="2400" b="1" dirty="0" smtClean="0">
                        <a:latin typeface="Times New Roman"/>
                        <a:ea typeface="Times New Roman"/>
                        <a:cs typeface="Times New Roman"/>
                        <a:sym typeface="Symbol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5720" y="500042"/>
            <a:ext cx="857256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Вправа “ Закодовані слова ”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 descr="http://vmlynivtsi.blox.ua/resource/Osin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3214688"/>
            <a:ext cx="32146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214290"/>
            <a:ext cx="8501122" cy="646330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atin typeface="Times New Roman"/>
                <a:ea typeface="Times New Roman"/>
              </a:rPr>
              <a:t>Група “ Зима ”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1. зима. то, </a:t>
            </a:r>
            <a:r>
              <a:rPr lang="uk-UA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Якщо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, багато, ягід,  холодна,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latin typeface="Arial" pitchFamily="34" charset="0"/>
                <a:ea typeface="Times New Roman" pitchFamily="18" charset="0"/>
              </a:rPr>
              <a:t>    Якщо багато ягід, то холодна зима.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atin typeface="Times New Roman"/>
              <a:ea typeface="Times New Roman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2. липень, </a:t>
            </a:r>
            <a:r>
              <a:rPr lang="uk-UA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Якщо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, січень, холодний, то, спекотний.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latin typeface="Arial" pitchFamily="34" charset="0"/>
                <a:ea typeface="Times New Roman" pitchFamily="18" charset="0"/>
              </a:rPr>
              <a:t>     Якщо липень спекотний, то січень холодний.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  <a:latin typeface="Times New Roman"/>
                <a:ea typeface="Times New Roman"/>
              </a:rPr>
              <a:t>3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. зима, рано, </a:t>
            </a:r>
            <a:r>
              <a:rPr lang="uk-UA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Якщо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,калина</a:t>
            </a:r>
            <a:r>
              <a:rPr lang="uk-UA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,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 рання, зачервоніла, то, і,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   буде, люта. </a:t>
            </a:r>
            <a:endParaRPr lang="uk-UA" sz="24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i="1" dirty="0">
                <a:latin typeface="Arial" pitchFamily="34" charset="0"/>
                <a:ea typeface="Times New Roman" pitchFamily="18" charset="0"/>
              </a:rPr>
              <a:t>    Якщо калина рано зачервоніла,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i="1" dirty="0">
                <a:latin typeface="Arial" pitchFamily="34" charset="0"/>
                <a:ea typeface="Times New Roman" pitchFamily="18" charset="0"/>
              </a:rPr>
              <a:t>    то буде рання і люта зима.</a:t>
            </a:r>
            <a:endParaRPr lang="ru-RU" sz="2400" i="1" dirty="0">
              <a:latin typeface="Times New Roman"/>
              <a:ea typeface="Times New Roman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Times New Roman"/>
              <a:ea typeface="Times New Roman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Times New Roman"/>
              <a:ea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 descr="Ramochky_narod_ru17.jpg"/>
          <p:cNvPicPr>
            <a:picLocks noChangeAspect="1"/>
          </p:cNvPicPr>
          <p:nvPr/>
        </p:nvPicPr>
        <p:blipFill>
          <a:blip r:embed="rId2"/>
          <a:srcRect l="11012" t="61048" r="52565" b="796"/>
          <a:stretch>
            <a:fillRect/>
          </a:stretch>
        </p:blipFill>
        <p:spPr>
          <a:xfrm>
            <a:off x="5286380" y="4143380"/>
            <a:ext cx="3071834" cy="214314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mochky_narod_ru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571480"/>
            <a:ext cx="8433759" cy="561688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786182" y="2714620"/>
            <a:ext cx="444089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Молодці!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75" y="3429000"/>
          <a:ext cx="3214710" cy="2143140"/>
        </p:xfrm>
        <a:graphic>
          <a:graphicData uri="http://schemas.openxmlformats.org/drawingml/2006/table">
            <a:tbl>
              <a:tblPr/>
              <a:tblGrid>
                <a:gridCol w="3214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31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28600" algn="just">
                        <a:spcAft>
                          <a:spcPts val="0"/>
                        </a:spcAft>
                        <a:buFont typeface="Symbol" pitchFamily="18" charset="2"/>
                        <a:buNone/>
                      </a:pPr>
                      <a:endParaRPr lang="en-US" sz="3600" b="1" dirty="0" smtClean="0">
                        <a:latin typeface="Times New Roman"/>
                        <a:ea typeface="Times New Roman"/>
                        <a:cs typeface="Times New Roman"/>
                        <a:sym typeface="Symbol"/>
                      </a:endParaRPr>
                    </a:p>
                    <a:p>
                      <a:pPr marL="228600" algn="just">
                        <a:spcAft>
                          <a:spcPts val="0"/>
                        </a:spcAft>
                        <a:buFont typeface="Symbol" pitchFamily="18" charset="2"/>
                        <a:buChar char="Å"/>
                      </a:pPr>
                      <a:r>
                        <a:rPr lang="en-US" sz="44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 </a:t>
                      </a:r>
                      <a:r>
                        <a:rPr lang="uk-UA" sz="44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  </a:t>
                      </a:r>
                      <a:r>
                        <a:rPr lang="en-US" sz="44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 </a:t>
                      </a:r>
                      <a:r>
                        <a:rPr lang="uk-UA" sz="44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 </a:t>
                      </a:r>
                      <a:r>
                        <a:rPr lang="uk-UA" sz="4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4400" b="1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</a:t>
                      </a:r>
                      <a:r>
                        <a:rPr lang="uk-UA" sz="4400" b="1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uk-UA" sz="44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</a:t>
                      </a:r>
                    </a:p>
                    <a:p>
                      <a:pPr marL="228600" algn="just">
                        <a:spcAft>
                          <a:spcPts val="0"/>
                        </a:spcAft>
                        <a:buFont typeface="Symbol" pitchFamily="18" charset="2"/>
                        <a:buNone/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5720" y="142852"/>
            <a:ext cx="857256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Вправа “ Закодовані слова ”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5750" y="1214438"/>
            <a:ext cx="8429625" cy="13843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endParaRPr lang="en-US" sz="1400" b="1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endParaRPr lang="en-US" sz="1400" b="1">
              <a:solidFill>
                <a:srgbClr val="FFFFFF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US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    Е   Т   З   С    Н    А   О    Ь   Л    И    М   С    І</a:t>
            </a:r>
            <a:endParaRPr lang="ru-RU" sz="140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US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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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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↓   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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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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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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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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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</a:t>
            </a:r>
            <a:endParaRPr lang="ru-RU" sz="140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7" name="Рисунок 6" descr="http://kaputik.net/wp-content/uploads/2010/03/lito_-360x270.jpg"/>
          <p:cNvPicPr>
            <a:picLocks noChangeAspect="1" noChangeArrowheads="1"/>
          </p:cNvPicPr>
          <p:nvPr/>
        </p:nvPicPr>
        <p:blipFill>
          <a:blip r:embed="rId2"/>
          <a:srcRect l="3333" t="2325" r="3333" b="6976"/>
          <a:stretch>
            <a:fillRect/>
          </a:stretch>
        </p:blipFill>
        <p:spPr bwMode="auto">
          <a:xfrm>
            <a:off x="4572000" y="3286125"/>
            <a:ext cx="400050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813" y="3500438"/>
          <a:ext cx="3071812" cy="1785938"/>
        </p:xfrm>
        <a:graphic>
          <a:graphicData uri="http://schemas.openxmlformats.org/drawingml/2006/table">
            <a:tbl>
              <a:tblPr/>
              <a:tblGrid>
                <a:gridCol w="3071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859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↓   </a:t>
                      </a:r>
                      <a:r>
                        <a:rPr kumimoji="0" lang="uk-UA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</a:t>
                      </a:r>
                      <a:r>
                        <a:rPr kumimoji="0" lang="uk-UA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uk-UA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</a:t>
                      </a:r>
                      <a:r>
                        <a:rPr kumimoji="0" lang="uk-UA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kumimoji="0" lang="uk-UA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</a:t>
                      </a:r>
                      <a:r>
                        <a:rPr kumimoji="0" lang="uk-UA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5720" y="500042"/>
            <a:ext cx="857256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Вправа “ Закодовані слова ”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28625" y="1500188"/>
            <a:ext cx="8429625" cy="13843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endParaRPr lang="en-US" sz="1400" b="1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endParaRPr lang="en-US" sz="1400" b="1">
              <a:solidFill>
                <a:srgbClr val="FFFFFF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US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    Е   Т   З   С    Н    А   О    Ь   Л    И    М   С    І</a:t>
            </a:r>
            <a:endParaRPr lang="ru-RU" sz="140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US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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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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↓   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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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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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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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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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</a:t>
            </a:r>
            <a:endParaRPr lang="ru-RU" sz="140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7" name="Рисунок 6" descr="http://www.wallgrad.ru/_ph/4/6090279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000375"/>
            <a:ext cx="42386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38" y="3571875"/>
          <a:ext cx="3500462" cy="1785950"/>
        </p:xfrm>
        <a:graphic>
          <a:graphicData uri="http://schemas.openxmlformats.org/drawingml/2006/table">
            <a:tbl>
              <a:tblPr/>
              <a:tblGrid>
                <a:gridCol w="3500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859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uk-UA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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4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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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4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</a:t>
                      </a:r>
                      <a:r>
                        <a:rPr lang="uk-UA" sz="4000" b="1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uk-UA" sz="40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</a:t>
                      </a:r>
                      <a:endParaRPr lang="uk-UA" sz="3600" b="1" dirty="0" smtClean="0">
                        <a:latin typeface="Times New Roman"/>
                        <a:ea typeface="Times New Roman"/>
                        <a:cs typeface="Times New Roman"/>
                        <a:sym typeface="Symbol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3600" b="1" dirty="0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   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20" y="500042"/>
            <a:ext cx="857256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Вправа “ Закодовані слова ”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8625" y="1500188"/>
            <a:ext cx="8429625" cy="13843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just">
              <a:defRPr/>
            </a:pPr>
            <a:endParaRPr lang="en-US" sz="1400" b="1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endParaRPr lang="en-US" sz="1400" b="1">
              <a:solidFill>
                <a:srgbClr val="FFFFFF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US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    Е   Т   З   С    Н    А   О    Ь   Л    И    М   С    І</a:t>
            </a:r>
            <a:endParaRPr lang="ru-RU" sz="140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US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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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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↓   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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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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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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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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</a:t>
            </a:r>
            <a:r>
              <a:rPr lang="uk-UA" sz="2800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</a:t>
            </a: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</a:t>
            </a:r>
            <a:endParaRPr lang="ru-RU" sz="140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6" name="Рисунок 5" descr="http://www.segodnya.ua/img/forall/a/142219/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3214688"/>
            <a:ext cx="3905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DSCN2892.JPG"/>
          <p:cNvPicPr>
            <a:picLocks noChangeAspect="1"/>
          </p:cNvPicPr>
          <p:nvPr/>
        </p:nvPicPr>
        <p:blipFill>
          <a:blip r:embed="rId2"/>
          <a:srcRect l="10214" t="7803" r="1172" b="4185"/>
          <a:stretch>
            <a:fillRect/>
          </a:stretch>
        </p:blipFill>
        <p:spPr bwMode="auto">
          <a:xfrm>
            <a:off x="1928813" y="357188"/>
            <a:ext cx="5286375" cy="39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63" y="4786313"/>
            <a:ext cx="8239125" cy="12001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/>
              <a:t>    Наталка встала на світанку. Вона пішла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/>
              <a:t> в сад прощатися з осінню.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 descr="DSCN2892.JPG"/>
          <p:cNvPicPr>
            <a:picLocks noChangeAspect="1"/>
          </p:cNvPicPr>
          <p:nvPr/>
        </p:nvPicPr>
        <p:blipFill>
          <a:blip r:embed="rId2"/>
          <a:srcRect l="10214" t="7803" r="1172" b="4185"/>
          <a:stretch>
            <a:fillRect/>
          </a:stretch>
        </p:blipFill>
        <p:spPr bwMode="auto">
          <a:xfrm>
            <a:off x="5929313" y="0"/>
            <a:ext cx="3214687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" y="571500"/>
            <a:ext cx="7053263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alibri" pitchFamily="34" charset="0"/>
              </a:rPr>
              <a:t>1</a:t>
            </a:r>
            <a:r>
              <a:rPr lang="uk-UA" sz="2800">
                <a:latin typeface="Calibri" pitchFamily="34" charset="0"/>
              </a:rPr>
              <a:t>. тихо,  </a:t>
            </a:r>
            <a:r>
              <a:rPr lang="uk-UA" sz="2800">
                <a:solidFill>
                  <a:srgbClr val="FFFF00"/>
                </a:solidFill>
                <a:latin typeface="Calibri" pitchFamily="34" charset="0"/>
              </a:rPr>
              <a:t>У</a:t>
            </a:r>
            <a:r>
              <a:rPr lang="uk-UA" sz="2800">
                <a:latin typeface="Calibri" pitchFamily="34" charset="0"/>
              </a:rPr>
              <a:t>, було, саду.</a:t>
            </a:r>
          </a:p>
          <a:p>
            <a:r>
              <a:rPr lang="uk-UA" sz="2800">
                <a:latin typeface="Calibri" pitchFamily="34" charset="0"/>
              </a:rPr>
              <a:t>       </a:t>
            </a:r>
            <a:r>
              <a:rPr lang="uk-UA" sz="2800">
                <a:solidFill>
                  <a:schemeClr val="bg1"/>
                </a:solidFill>
                <a:latin typeface="Calibri" pitchFamily="34" charset="0"/>
              </a:rPr>
              <a:t>У саду було тихо.</a:t>
            </a:r>
          </a:p>
          <a:p>
            <a:r>
              <a:rPr lang="uk-UA" sz="2800">
                <a:latin typeface="Calibri" pitchFamily="34" charset="0"/>
              </a:rPr>
              <a:t>2. віти, </a:t>
            </a:r>
            <a:r>
              <a:rPr lang="uk-UA" sz="2800">
                <a:solidFill>
                  <a:srgbClr val="FFFF00"/>
                </a:solidFill>
                <a:latin typeface="Calibri" pitchFamily="34" charset="0"/>
              </a:rPr>
              <a:t>Вітер</a:t>
            </a:r>
            <a:r>
              <a:rPr lang="uk-UA" sz="2800">
                <a:latin typeface="Calibri" pitchFamily="34" charset="0"/>
              </a:rPr>
              <a:t>, голі, гойдав.</a:t>
            </a:r>
          </a:p>
          <a:p>
            <a:r>
              <a:rPr lang="uk-UA" sz="2800">
                <a:latin typeface="Calibri" pitchFamily="34" charset="0"/>
              </a:rPr>
              <a:t>       </a:t>
            </a:r>
            <a:r>
              <a:rPr lang="uk-UA" sz="2800">
                <a:solidFill>
                  <a:schemeClr val="bg1"/>
                </a:solidFill>
                <a:latin typeface="Calibri" pitchFamily="34" charset="0"/>
              </a:rPr>
              <a:t>Вітер гойдав голі віти.</a:t>
            </a:r>
          </a:p>
          <a:p>
            <a:r>
              <a:rPr lang="uk-UA" sz="2800">
                <a:latin typeface="Calibri" pitchFamily="34" charset="0"/>
              </a:rPr>
              <a:t>3. листя, </a:t>
            </a:r>
            <a:r>
              <a:rPr lang="uk-UA" sz="2800">
                <a:solidFill>
                  <a:srgbClr val="FFFF00"/>
                </a:solidFill>
                <a:latin typeface="Calibri" pitchFamily="34" charset="0"/>
              </a:rPr>
              <a:t>Під</a:t>
            </a:r>
            <a:r>
              <a:rPr lang="uk-UA" sz="2800">
                <a:latin typeface="Calibri" pitchFamily="34" charset="0"/>
              </a:rPr>
              <a:t>, сухе, лежало, деревами.</a:t>
            </a:r>
          </a:p>
          <a:p>
            <a:r>
              <a:rPr lang="uk-UA" sz="2800">
                <a:latin typeface="Calibri" pitchFamily="34" charset="0"/>
              </a:rPr>
              <a:t>       </a:t>
            </a:r>
            <a:r>
              <a:rPr lang="uk-UA" sz="2800">
                <a:solidFill>
                  <a:schemeClr val="bg1"/>
                </a:solidFill>
                <a:latin typeface="Calibri" pitchFamily="34" charset="0"/>
              </a:rPr>
              <a:t>Під деревами лежало сухе листя.</a:t>
            </a:r>
          </a:p>
          <a:p>
            <a:r>
              <a:rPr lang="uk-UA" sz="2800">
                <a:latin typeface="Calibri" pitchFamily="34" charset="0"/>
              </a:rPr>
              <a:t>4. побачила, яблуко, велике, </a:t>
            </a:r>
            <a:r>
              <a:rPr lang="uk-UA" sz="2800">
                <a:solidFill>
                  <a:srgbClr val="FFFF00"/>
                </a:solidFill>
                <a:latin typeface="Calibri" pitchFamily="34" charset="0"/>
              </a:rPr>
              <a:t>Раптом</a:t>
            </a:r>
            <a:r>
              <a:rPr lang="uk-UA" sz="2800">
                <a:latin typeface="Calibri" pitchFamily="34" charset="0"/>
              </a:rPr>
              <a:t>, Наталя.</a:t>
            </a:r>
          </a:p>
          <a:p>
            <a:r>
              <a:rPr lang="uk-UA" sz="2800">
                <a:latin typeface="Calibri" pitchFamily="34" charset="0"/>
              </a:rPr>
              <a:t>       </a:t>
            </a:r>
            <a:r>
              <a:rPr lang="uk-UA" sz="2800">
                <a:solidFill>
                  <a:schemeClr val="bg1"/>
                </a:solidFill>
                <a:latin typeface="Calibri" pitchFamily="34" charset="0"/>
              </a:rPr>
              <a:t>Раптом Наталя побачила велике яблуко.</a:t>
            </a:r>
          </a:p>
          <a:p>
            <a:r>
              <a:rPr lang="uk-UA" sz="2800">
                <a:latin typeface="Calibri" pitchFamily="34" charset="0"/>
              </a:rPr>
              <a:t>5. зраділа, </a:t>
            </a:r>
            <a:r>
              <a:rPr lang="uk-UA" sz="2800">
                <a:solidFill>
                  <a:srgbClr val="FFFF00"/>
                </a:solidFill>
                <a:latin typeface="Calibri" pitchFamily="34" charset="0"/>
              </a:rPr>
              <a:t>Дівчинка</a:t>
            </a:r>
            <a:r>
              <a:rPr lang="uk-UA" sz="2800">
                <a:latin typeface="Calibri" pitchFamily="34" charset="0"/>
              </a:rPr>
              <a:t>.</a:t>
            </a:r>
          </a:p>
          <a:p>
            <a:r>
              <a:rPr lang="uk-UA" sz="2800">
                <a:latin typeface="Calibri" pitchFamily="34" charset="0"/>
              </a:rPr>
              <a:t>       </a:t>
            </a:r>
            <a:r>
              <a:rPr lang="uk-UA" sz="2800">
                <a:solidFill>
                  <a:schemeClr val="bg1"/>
                </a:solidFill>
                <a:latin typeface="Calibri" pitchFamily="34" charset="0"/>
              </a:rPr>
              <a:t>Дівчинка зраділа.</a:t>
            </a:r>
          </a:p>
          <a:p>
            <a:r>
              <a:rPr lang="uk-UA" sz="2800">
                <a:latin typeface="Calibri" pitchFamily="34" charset="0"/>
              </a:rPr>
              <a:t>6. літа, </a:t>
            </a:r>
            <a:r>
              <a:rPr lang="uk-UA" sz="2800">
                <a:solidFill>
                  <a:srgbClr val="FFFF00"/>
                </a:solidFill>
                <a:latin typeface="Calibri" pitchFamily="34" charset="0"/>
              </a:rPr>
              <a:t>Адже</a:t>
            </a:r>
            <a:r>
              <a:rPr lang="uk-UA" sz="2800">
                <a:latin typeface="Calibri" pitchFamily="34" charset="0"/>
              </a:rPr>
              <a:t>, шматочок, це.</a:t>
            </a:r>
          </a:p>
          <a:p>
            <a:r>
              <a:rPr lang="uk-UA" sz="2800">
                <a:latin typeface="Calibri" pitchFamily="34" charset="0"/>
              </a:rPr>
              <a:t>       </a:t>
            </a:r>
            <a:r>
              <a:rPr lang="uk-UA" sz="2800">
                <a:solidFill>
                  <a:schemeClr val="bg1"/>
                </a:solidFill>
                <a:latin typeface="Calibri" pitchFamily="34" charset="0"/>
              </a:rPr>
              <a:t>Адже це шматочок літа.</a:t>
            </a:r>
            <a:endParaRPr lang="ru-RU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5857892"/>
            <a:ext cx="8043420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Прощання з осінню. На світанку. Шматочок літа.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71472" y="0"/>
            <a:ext cx="8572528" cy="618630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chemeClr val="bg1"/>
                </a:solidFill>
                <a:latin typeface="Times New Roman"/>
                <a:ea typeface="Times New Roman"/>
              </a:rPr>
              <a:t>                          </a:t>
            </a:r>
            <a:r>
              <a:rPr lang="uk-UA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Група  «Весна»</a:t>
            </a:r>
            <a:endParaRPr lang="uk-UA" sz="3600" b="1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1.</a:t>
            </a:r>
            <a:r>
              <a:rPr lang="uk-UA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Якщо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, картопля. вродить, багато, весною, пролісків, то, гарно,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i="1" dirty="0">
                <a:latin typeface="Arial" pitchFamily="34" charset="0"/>
                <a:ea typeface="Times New Roman" pitchFamily="18" charset="0"/>
              </a:rPr>
              <a:t>   Якщо весною багато пролісків, то гарно вродить картопля.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i="1" dirty="0">
              <a:latin typeface="Arial" pitchFamily="34" charset="0"/>
              <a:ea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2. весна, на, літо. гарне, </a:t>
            </a:r>
            <a:r>
              <a:rPr lang="uk-UA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Пізня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i="1" dirty="0">
                <a:latin typeface="Arial" pitchFamily="34" charset="0"/>
                <a:ea typeface="Times New Roman" pitchFamily="18" charset="0"/>
              </a:rPr>
              <a:t>    Пізня весна – на гарне літо.</a:t>
            </a:r>
            <a:r>
              <a:rPr lang="uk-UA" sz="2400" dirty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3. хрущів, то, чекай, Якщо, навесні, багато, посухи. літом,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i="1" dirty="0">
                <a:latin typeface="Arial" pitchFamily="34" charset="0"/>
                <a:ea typeface="Times New Roman" pitchFamily="18" charset="0"/>
              </a:rPr>
              <a:t>   Якщо навесні багато хрущів, то літом чекай посухи.</a:t>
            </a:r>
            <a:endParaRPr lang="ru-RU" sz="2800" i="1" dirty="0">
              <a:latin typeface="Times New Roman"/>
              <a:ea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Рисунок 10" descr="Ramochky_narod_ru17.jpg"/>
          <p:cNvPicPr>
            <a:picLocks noChangeAspect="1"/>
          </p:cNvPicPr>
          <p:nvPr/>
        </p:nvPicPr>
        <p:blipFill>
          <a:blip r:embed="rId2"/>
          <a:srcRect l="11012" t="61048" r="52565" b="796"/>
          <a:stretch>
            <a:fillRect/>
          </a:stretch>
        </p:blipFill>
        <p:spPr>
          <a:xfrm>
            <a:off x="5786446" y="1714488"/>
            <a:ext cx="3071834" cy="214314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79249"/>
            <a:ext cx="8429684" cy="6247864"/>
          </a:xfrm>
          <a:prstGeom prst="rect">
            <a:avLst/>
          </a:prstGeom>
          <a:solidFill>
            <a:srgbClr val="FFFF99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spc="150" dirty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Група “ Літо ”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spc="150" dirty="0">
                <a:ln w="11430"/>
                <a:solidFill>
                  <a:schemeClr val="tx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  <a:ea typeface="Times New Roman"/>
              </a:rPr>
              <a:t>1. 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тумани, дощове, </a:t>
            </a:r>
            <a:r>
              <a:rPr lang="uk-UA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Часті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, в, березні, літо. віщують,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00B0F0"/>
                </a:solidFill>
                <a:latin typeface="Times New Roman"/>
                <a:ea typeface="Times New Roman"/>
              </a:rPr>
              <a:t>      </a:t>
            </a:r>
            <a:r>
              <a:rPr lang="uk-UA" sz="2400" i="1" dirty="0">
                <a:solidFill>
                  <a:srgbClr val="00B0F0"/>
                </a:solidFill>
                <a:latin typeface="Arial" pitchFamily="34" charset="0"/>
                <a:ea typeface="Times New Roman" pitchFamily="18" charset="0"/>
              </a:rPr>
              <a:t>Часті тумани в березні віщують дощове літо.</a:t>
            </a:r>
            <a:endParaRPr lang="uk-UA" sz="2800" i="1" dirty="0">
              <a:solidFill>
                <a:srgbClr val="00B0F0"/>
              </a:solidFill>
              <a:latin typeface="Arial" pitchFamily="34" charset="0"/>
              <a:ea typeface="Times New Roman" pitchFamily="18" charset="0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atin typeface="Times New Roman"/>
              <a:ea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2. Рясно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, гречка, літо. цвіте, спекотне, на,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latin typeface="Times New Roman"/>
                <a:ea typeface="Times New Roman"/>
              </a:rPr>
              <a:t>    </a:t>
            </a:r>
            <a:r>
              <a:rPr lang="uk-UA" sz="2400" i="1" dirty="0">
                <a:solidFill>
                  <a:srgbClr val="00B0F0"/>
                </a:solidFill>
                <a:latin typeface="Arial" pitchFamily="34" charset="0"/>
                <a:ea typeface="Times New Roman" pitchFamily="18" charset="0"/>
              </a:rPr>
              <a:t>Рясно цвіте гречка – на спекотне літо.</a:t>
            </a:r>
            <a:endParaRPr lang="uk-UA" sz="2800" i="1" dirty="0">
              <a:solidFill>
                <a:srgbClr val="00B0F0"/>
              </a:solidFill>
              <a:latin typeface="Arial" pitchFamily="34" charset="0"/>
              <a:ea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atin typeface="Times New Roman"/>
              <a:ea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3. опеньки, Якщо, літо, з’явилися, то, скінчилося.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latin typeface="Times New Roman"/>
                <a:ea typeface="Times New Roman"/>
              </a:rPr>
              <a:t>    </a:t>
            </a:r>
            <a:r>
              <a:rPr lang="uk-UA" sz="2400" i="1" dirty="0">
                <a:solidFill>
                  <a:srgbClr val="00B0F0"/>
                </a:solidFill>
                <a:latin typeface="Arial" pitchFamily="34" charset="0"/>
                <a:ea typeface="Times New Roman" pitchFamily="18" charset="0"/>
              </a:rPr>
              <a:t>Якщо опеньки з’явилися, то літо скінчилося.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i="1" dirty="0">
              <a:latin typeface="Arial" pitchFamily="34" charset="0"/>
              <a:ea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i="1" dirty="0">
              <a:latin typeface="Times New Roman"/>
              <a:ea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Times New Roman"/>
              <a:ea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Times New Roman"/>
              <a:ea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Рисунок 4" descr="Ramochky_narod_ru17.jpg"/>
          <p:cNvPicPr>
            <a:picLocks noChangeAspect="1"/>
          </p:cNvPicPr>
          <p:nvPr/>
        </p:nvPicPr>
        <p:blipFill>
          <a:blip r:embed="rId2"/>
          <a:srcRect l="11012" t="61048" r="52565" b="796"/>
          <a:stretch>
            <a:fillRect/>
          </a:stretch>
        </p:blipFill>
        <p:spPr>
          <a:xfrm>
            <a:off x="5715008" y="4214818"/>
            <a:ext cx="3071834" cy="214314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285728"/>
            <a:ext cx="8143932" cy="5878532"/>
          </a:xfrm>
          <a:prstGeom prst="rect">
            <a:avLst/>
          </a:prstGeom>
          <a:solidFill>
            <a:srgbClr val="99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Група “ Осінь 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1. зимі, ворота, відчиняє. </a:t>
            </a:r>
            <a:r>
              <a:rPr lang="uk-UA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Листопад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,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dirty="0">
                <a:latin typeface="Arial" pitchFamily="34" charset="0"/>
                <a:ea typeface="Times New Roman" pitchFamily="18" charset="0"/>
              </a:rPr>
              <a:t>  </a:t>
            </a:r>
            <a:r>
              <a:rPr lang="uk-UA" sz="2400" i="1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Листопад зимі ворота відчиняє.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600" i="1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2. Ранній, ознака, бджіл, виліт, це, осені.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i="1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    Ранній виліт бджіл – ознака теплої осені.</a:t>
            </a:r>
            <a:endParaRPr lang="ru-RU" sz="2400" i="1" dirty="0">
              <a:solidFill>
                <a:schemeClr val="bg1"/>
              </a:solidFill>
              <a:latin typeface="Arial" pitchFamily="34" charset="0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200" dirty="0">
              <a:latin typeface="Times New Roman"/>
              <a:ea typeface="Times New Roman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3. сім, надворі. </a:t>
            </a:r>
            <a:r>
              <a:rPr lang="uk-UA" sz="2800" b="1" dirty="0">
                <a:solidFill>
                  <a:schemeClr val="tx1"/>
                </a:solidFill>
                <a:latin typeface="Times New Roman"/>
                <a:ea typeface="Times New Roman"/>
              </a:rPr>
              <a:t>Восени</a:t>
            </a:r>
            <a:r>
              <a:rPr lang="uk-UA" sz="2800" dirty="0">
                <a:solidFill>
                  <a:schemeClr val="tx1"/>
                </a:solidFill>
                <a:latin typeface="Times New Roman"/>
                <a:ea typeface="Times New Roman"/>
              </a:rPr>
              <a:t>, погод,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i="1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</a:rPr>
              <a:t>    Восени сім погод надворі.</a:t>
            </a:r>
            <a:endParaRPr lang="ru-RU" sz="2400" i="1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3200" dirty="0">
              <a:latin typeface="Times New Roman"/>
              <a:ea typeface="Times New Roman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Рисунок 5" descr="Ramochky_narod_ru17.jpg"/>
          <p:cNvPicPr>
            <a:picLocks noChangeAspect="1"/>
          </p:cNvPicPr>
          <p:nvPr/>
        </p:nvPicPr>
        <p:blipFill>
          <a:blip r:embed="rId2"/>
          <a:srcRect l="11012" t="61048" r="52565" b="796"/>
          <a:stretch>
            <a:fillRect/>
          </a:stretch>
        </p:blipFill>
        <p:spPr>
          <a:xfrm>
            <a:off x="5214942" y="3857628"/>
            <a:ext cx="3071834" cy="214314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</TotalTime>
  <Words>589</Words>
  <Application>Microsoft Office PowerPoint</Application>
  <PresentationFormat>Екран (4:3)</PresentationFormat>
  <Paragraphs>94</Paragraphs>
  <Slides>11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6" baseType="lpstr">
      <vt:lpstr>Arial</vt:lpstr>
      <vt:lpstr>Calibri</vt:lpstr>
      <vt:lpstr>Symbol</vt:lpstr>
      <vt:lpstr>Times New Roman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Користувач Windows</cp:lastModifiedBy>
  <cp:revision>38</cp:revision>
  <dcterms:created xsi:type="dcterms:W3CDTF">2012-07-11T12:44:07Z</dcterms:created>
  <dcterms:modified xsi:type="dcterms:W3CDTF">2017-11-19T15:19:09Z</dcterms:modified>
</cp:coreProperties>
</file>