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83" r:id="rId2"/>
    <p:sldId id="257" r:id="rId3"/>
    <p:sldId id="258" r:id="rId4"/>
    <p:sldId id="259" r:id="rId5"/>
    <p:sldId id="256" r:id="rId6"/>
    <p:sldId id="260" r:id="rId7"/>
    <p:sldId id="261" r:id="rId8"/>
    <p:sldId id="262" r:id="rId9"/>
    <p:sldId id="263" r:id="rId10"/>
    <p:sldId id="269" r:id="rId11"/>
    <p:sldId id="264" r:id="rId12"/>
    <p:sldId id="266" r:id="rId13"/>
    <p:sldId id="267" r:id="rId14"/>
    <p:sldId id="275" r:id="rId15"/>
    <p:sldId id="277" r:id="rId16"/>
    <p:sldId id="270" r:id="rId17"/>
    <p:sldId id="271" r:id="rId18"/>
    <p:sldId id="272" r:id="rId19"/>
    <p:sldId id="273" r:id="rId20"/>
    <p:sldId id="274" r:id="rId21"/>
    <p:sldId id="276" r:id="rId22"/>
    <p:sldId id="278" r:id="rId23"/>
    <p:sldId id="281" r:id="rId24"/>
    <p:sldId id="279" r:id="rId25"/>
    <p:sldId id="280" r:id="rId26"/>
  </p:sldIdLst>
  <p:sldSz cx="9144000" cy="6858000" type="screen4x3"/>
  <p:notesSz cx="9144000" cy="6858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3529" autoAdjust="0"/>
    <p:restoredTop sz="94660"/>
  </p:normalViewPr>
  <p:slideViewPr>
    <p:cSldViewPr snapToGrid="0">
      <p:cViewPr varScale="1">
        <p:scale>
          <a:sx n="85" d="100"/>
          <a:sy n="85" d="100"/>
        </p:scale>
        <p:origin x="780" y="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07A98-DA0D-4EAB-BDD9-CB461027DD02}" type="datetimeFigureOut">
              <a:rPr lang="ru-RU" smtClean="0"/>
              <a:t>09.01.2018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52E1E-099A-4108-8D3B-40693C241D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75674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07A98-DA0D-4EAB-BDD9-CB461027DD02}" type="datetimeFigureOut">
              <a:rPr lang="ru-RU" smtClean="0"/>
              <a:t>09.01.2018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52E1E-099A-4108-8D3B-40693C241D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9170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07A98-DA0D-4EAB-BDD9-CB461027DD02}" type="datetimeFigureOut">
              <a:rPr lang="ru-RU" smtClean="0"/>
              <a:t>09.01.2018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52E1E-099A-4108-8D3B-40693C241D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1843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07A98-DA0D-4EAB-BDD9-CB461027DD02}" type="datetimeFigureOut">
              <a:rPr lang="ru-RU" smtClean="0"/>
              <a:t>09.01.2018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52E1E-099A-4108-8D3B-40693C241D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40612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07A98-DA0D-4EAB-BDD9-CB461027DD02}" type="datetimeFigureOut">
              <a:rPr lang="ru-RU" smtClean="0"/>
              <a:t>09.01.2018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52E1E-099A-4108-8D3B-40693C241D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90881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07A98-DA0D-4EAB-BDD9-CB461027DD02}" type="datetimeFigureOut">
              <a:rPr lang="ru-RU" smtClean="0"/>
              <a:t>09.01.2018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52E1E-099A-4108-8D3B-40693C241D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40268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07A98-DA0D-4EAB-BDD9-CB461027DD02}" type="datetimeFigureOut">
              <a:rPr lang="ru-RU" smtClean="0"/>
              <a:t>09.01.2018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52E1E-099A-4108-8D3B-40693C241D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87946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07A98-DA0D-4EAB-BDD9-CB461027DD02}" type="datetimeFigureOut">
              <a:rPr lang="ru-RU" smtClean="0"/>
              <a:t>09.01.2018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52E1E-099A-4108-8D3B-40693C241D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16043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07A98-DA0D-4EAB-BDD9-CB461027DD02}" type="datetimeFigureOut">
              <a:rPr lang="ru-RU" smtClean="0"/>
              <a:t>09.01.2018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52E1E-099A-4108-8D3B-40693C241D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03262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07A98-DA0D-4EAB-BDD9-CB461027DD02}" type="datetimeFigureOut">
              <a:rPr lang="ru-RU" smtClean="0"/>
              <a:t>09.01.2018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52E1E-099A-4108-8D3B-40693C241D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33329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07A98-DA0D-4EAB-BDD9-CB461027DD02}" type="datetimeFigureOut">
              <a:rPr lang="ru-RU" smtClean="0"/>
              <a:t>09.01.2018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52E1E-099A-4108-8D3B-40693C241D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73010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007A98-DA0D-4EAB-BDD9-CB461027DD02}" type="datetimeFigureOut">
              <a:rPr lang="ru-RU" smtClean="0"/>
              <a:t>09.01.2018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152E1E-099A-4108-8D3B-40693C241D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58467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1035996" y="1251221"/>
            <a:ext cx="7689715" cy="5217312"/>
          </a:xfrm>
          <a:prstGeom prst="rect">
            <a:avLst/>
          </a:prstGeom>
        </p:spPr>
        <p:txBody>
          <a:bodyPr vert="horz" lIns="68580" tIns="34290" rIns="68580" bIns="34290" rtlCol="0">
            <a:normAutofit fontScale="975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uk-UA" sz="2775" dirty="0">
              <a:solidFill>
                <a:srgbClr val="0070C0"/>
              </a:solidFill>
            </a:endParaRPr>
          </a:p>
          <a:p>
            <a:r>
              <a:rPr lang="uk-UA" sz="2775" dirty="0">
                <a:solidFill>
                  <a:srgbClr val="002060"/>
                </a:solidFill>
              </a:rPr>
              <a:t>Українська мова </a:t>
            </a:r>
            <a:br>
              <a:rPr lang="uk-UA" sz="2775" dirty="0">
                <a:solidFill>
                  <a:srgbClr val="002060"/>
                </a:solidFill>
              </a:rPr>
            </a:br>
            <a:r>
              <a:rPr lang="uk-UA" sz="2775" dirty="0">
                <a:solidFill>
                  <a:srgbClr val="002060"/>
                </a:solidFill>
              </a:rPr>
              <a:t> 4 клас</a:t>
            </a:r>
          </a:p>
          <a:p>
            <a:r>
              <a:rPr lang="uk-UA" sz="2775" dirty="0"/>
              <a:t>Тема : </a:t>
            </a:r>
            <a:r>
              <a:rPr lang="uk-UA" sz="2775" b="1" dirty="0">
                <a:solidFill>
                  <a:srgbClr val="C00000"/>
                </a:solidFill>
              </a:rPr>
              <a:t>Повторення і узагальнення       вивченого про займенник</a:t>
            </a:r>
          </a:p>
          <a:p>
            <a:endParaRPr lang="uk-UA" sz="1575" dirty="0"/>
          </a:p>
          <a:p>
            <a:r>
              <a:rPr lang="uk-UA" sz="2175" dirty="0"/>
              <a:t>                                    </a:t>
            </a:r>
            <a:endParaRPr lang="uk-UA" sz="2175" dirty="0" smtClean="0"/>
          </a:p>
          <a:p>
            <a:endParaRPr lang="uk-UA" sz="2175" dirty="0"/>
          </a:p>
          <a:p>
            <a:r>
              <a:rPr lang="uk-UA" sz="2175" dirty="0" smtClean="0"/>
              <a:t>         </a:t>
            </a:r>
            <a:r>
              <a:rPr lang="uk-UA" sz="1600" b="1" dirty="0" smtClean="0"/>
              <a:t>Підготувала </a:t>
            </a:r>
            <a:r>
              <a:rPr lang="uk-UA" sz="1600" b="1" dirty="0"/>
              <a:t>вчитель початкових </a:t>
            </a:r>
            <a:r>
              <a:rPr lang="uk-UA" sz="1600" b="1" dirty="0" smtClean="0"/>
              <a:t>класів</a:t>
            </a:r>
          </a:p>
          <a:p>
            <a:r>
              <a:rPr lang="uk-UA" sz="1600" b="1" dirty="0" smtClean="0"/>
              <a:t>                     </a:t>
            </a:r>
            <a:r>
              <a:rPr lang="uk-UA" sz="1600" b="1" dirty="0" err="1" smtClean="0"/>
              <a:t>Богданівського</a:t>
            </a:r>
            <a:r>
              <a:rPr lang="uk-UA" sz="1600" b="1" dirty="0" smtClean="0"/>
              <a:t>  НВК   «ЗОШ </a:t>
            </a:r>
            <a:r>
              <a:rPr lang="en-US" sz="1600" b="1" dirty="0" smtClean="0"/>
              <a:t>I-III c</a:t>
            </a:r>
            <a:r>
              <a:rPr lang="uk-UA" sz="1600" b="1" dirty="0" smtClean="0"/>
              <a:t>т. – ДНЗ (ясла-садок)»</a:t>
            </a:r>
          </a:p>
          <a:p>
            <a:r>
              <a:rPr lang="uk-UA" sz="1600" b="1" dirty="0" smtClean="0"/>
              <a:t>Романенко </a:t>
            </a:r>
            <a:r>
              <a:rPr lang="uk-UA" sz="1600" b="1" dirty="0"/>
              <a:t>Ірина Володимирівна</a:t>
            </a:r>
            <a:endParaRPr lang="ru-RU" sz="1600" b="1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520" y="3311608"/>
            <a:ext cx="2422187" cy="232734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497027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1000" b="-2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3627165" y="2927032"/>
            <a:ext cx="2893219" cy="139303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2100" b="1" dirty="0">
                <a:solidFill>
                  <a:srgbClr val="020406"/>
                </a:solidFill>
                <a:latin typeface="Times New Roman" pitchFamily="18" charset="0"/>
                <a:cs typeface="Times New Roman" pitchFamily="18" charset="0"/>
              </a:rPr>
              <a:t>ЗАЙМЕННИК</a:t>
            </a:r>
            <a:endParaRPr lang="ru-RU" sz="2100" b="1" dirty="0">
              <a:solidFill>
                <a:srgbClr val="02040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1328409" y="1344562"/>
            <a:ext cx="2410279" cy="1356146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1350" b="1" dirty="0">
                <a:solidFill>
                  <a:srgbClr val="020406"/>
                </a:solidFill>
                <a:latin typeface="Times New Roman" pitchFamily="18" charset="0"/>
                <a:cs typeface="Times New Roman" pitchFamily="18" charset="0"/>
              </a:rPr>
              <a:t>ВКАЗУЮТЬ НА ПРЕДМЕТ, ОЗНАКУ, ЇХ КІЛЬКІСТЬ, АЛЕ НЕ НАЗИВАЮТЬ ЇХ</a:t>
            </a:r>
            <a:endParaRPr lang="ru-RU" sz="1350" b="1" dirty="0">
              <a:solidFill>
                <a:srgbClr val="02040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3855488" y="1360531"/>
            <a:ext cx="2380205" cy="828397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1350" b="1" dirty="0">
                <a:solidFill>
                  <a:srgbClr val="020406"/>
                </a:solidFill>
                <a:latin typeface="Times New Roman" pitchFamily="18" charset="0"/>
                <a:cs typeface="Times New Roman" pitchFamily="18" charset="0"/>
              </a:rPr>
              <a:t>ЗАМІНЯЮТЬ ІМЕННИКИ, ПРИКМЕТНИКИ, ЧИСЛІВНИКИ</a:t>
            </a:r>
            <a:endParaRPr lang="ru-RU" sz="1350" b="1" dirty="0">
              <a:solidFill>
                <a:srgbClr val="02040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6328096" y="1537984"/>
            <a:ext cx="1714500" cy="964406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1350" b="1" dirty="0">
                <a:solidFill>
                  <a:srgbClr val="020406"/>
                </a:solidFill>
                <a:latin typeface="Times New Roman" pitchFamily="18" charset="0"/>
                <a:cs typeface="Times New Roman" pitchFamily="18" charset="0"/>
              </a:rPr>
              <a:t>БУВАЮТЬ ОСОБОВІ: </a:t>
            </a:r>
          </a:p>
          <a:p>
            <a:pPr algn="ctr">
              <a:defRPr/>
            </a:pPr>
            <a:r>
              <a:rPr lang="uk-UA" sz="1350" b="1" dirty="0">
                <a:solidFill>
                  <a:srgbClr val="020406"/>
                </a:solidFill>
                <a:latin typeface="Times New Roman" pitchFamily="18" charset="0"/>
                <a:cs typeface="Times New Roman" pitchFamily="18" charset="0"/>
              </a:rPr>
              <a:t>І,ІІ,ІІІ ОСОБИ</a:t>
            </a:r>
            <a:endParaRPr lang="ru-RU" sz="1350" b="1" dirty="0">
              <a:solidFill>
                <a:srgbClr val="02040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1083733" y="3252481"/>
            <a:ext cx="2190411" cy="1018096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1350" b="1" dirty="0">
                <a:solidFill>
                  <a:srgbClr val="020406"/>
                </a:solidFill>
                <a:latin typeface="Times New Roman" pitchFamily="18" charset="0"/>
                <a:cs typeface="Times New Roman" pitchFamily="18" charset="0"/>
              </a:rPr>
              <a:t>ОСОБОВІ</a:t>
            </a:r>
          </a:p>
          <a:p>
            <a:pPr algn="ctr">
              <a:defRPr/>
            </a:pPr>
            <a:r>
              <a:rPr lang="uk-UA" sz="1350" b="1" dirty="0">
                <a:solidFill>
                  <a:srgbClr val="020406"/>
                </a:solidFill>
                <a:latin typeface="Times New Roman" pitchFamily="18" charset="0"/>
                <a:cs typeface="Times New Roman" pitchFamily="18" charset="0"/>
              </a:rPr>
              <a:t>ЗМІНЮЮТЬСЯ ЗА ЧИСЛАМИ</a:t>
            </a:r>
            <a:endParaRPr lang="ru-RU" sz="1350" b="1" dirty="0">
              <a:solidFill>
                <a:srgbClr val="02040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2470472" y="4789663"/>
            <a:ext cx="2231616" cy="1161875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1350" b="1" dirty="0">
                <a:solidFill>
                  <a:srgbClr val="020406"/>
                </a:solidFill>
                <a:latin typeface="Times New Roman" pitchFamily="18" charset="0"/>
                <a:cs typeface="Times New Roman" pitchFamily="18" charset="0"/>
              </a:rPr>
              <a:t>ОСОБОВІ</a:t>
            </a:r>
          </a:p>
          <a:p>
            <a:pPr algn="ctr">
              <a:defRPr/>
            </a:pPr>
            <a:r>
              <a:rPr lang="uk-UA" sz="1350" b="1" dirty="0">
                <a:solidFill>
                  <a:srgbClr val="020406"/>
                </a:solidFill>
                <a:latin typeface="Times New Roman" pitchFamily="18" charset="0"/>
                <a:cs typeface="Times New Roman" pitchFamily="18" charset="0"/>
              </a:rPr>
              <a:t>ЗМІНЮЮТЬСЯ ЗА ВІДМІНКАМИ</a:t>
            </a:r>
            <a:endParaRPr lang="ru-RU" sz="1350" b="1" dirty="0">
              <a:solidFill>
                <a:srgbClr val="02040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5738736" y="4806248"/>
            <a:ext cx="2303860" cy="1184137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1350" b="1" dirty="0">
                <a:solidFill>
                  <a:srgbClr val="020406"/>
                </a:solidFill>
                <a:latin typeface="Times New Roman" pitchFamily="18" charset="0"/>
                <a:cs typeface="Times New Roman" pitchFamily="18" charset="0"/>
              </a:rPr>
              <a:t>З ПРИЙМЕННИКАМИ ПИШУТЬСЯ ОКРЕМО</a:t>
            </a:r>
            <a:endParaRPr lang="ru-RU" sz="1350" b="1" dirty="0">
              <a:solidFill>
                <a:srgbClr val="02040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6873404" y="3252481"/>
            <a:ext cx="1836989" cy="845386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1350" b="1" dirty="0">
                <a:solidFill>
                  <a:srgbClr val="020406"/>
                </a:solidFill>
                <a:latin typeface="Times New Roman" pitchFamily="18" charset="0"/>
                <a:cs typeface="Times New Roman" pitchFamily="18" charset="0"/>
              </a:rPr>
              <a:t>В  ІІІ ОСОБІ МАЮТЬ РІД</a:t>
            </a:r>
            <a:endParaRPr lang="ru-RU" sz="1350" b="1" dirty="0">
              <a:solidFill>
                <a:srgbClr val="02040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Стрелка вверх 12"/>
          <p:cNvSpPr/>
          <p:nvPr/>
        </p:nvSpPr>
        <p:spPr>
          <a:xfrm>
            <a:off x="4881489" y="2448812"/>
            <a:ext cx="375047" cy="375047"/>
          </a:xfrm>
          <a:prstGeom prst="up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350" dirty="0">
              <a:solidFill>
                <a:srgbClr val="FF0000"/>
              </a:solidFill>
            </a:endParaRPr>
          </a:p>
        </p:txBody>
      </p:sp>
      <p:sp>
        <p:nvSpPr>
          <p:cNvPr id="14" name="Стрелка вверх 13"/>
          <p:cNvSpPr/>
          <p:nvPr/>
        </p:nvSpPr>
        <p:spPr>
          <a:xfrm rot="19284750">
            <a:off x="3521033" y="2722654"/>
            <a:ext cx="375047" cy="375047"/>
          </a:xfrm>
          <a:prstGeom prst="up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350" dirty="0">
              <a:solidFill>
                <a:srgbClr val="FF0000"/>
              </a:solidFill>
            </a:endParaRPr>
          </a:p>
        </p:txBody>
      </p:sp>
      <p:sp>
        <p:nvSpPr>
          <p:cNvPr id="15" name="Стрелка вверх 14"/>
          <p:cNvSpPr/>
          <p:nvPr/>
        </p:nvSpPr>
        <p:spPr>
          <a:xfrm rot="16200000">
            <a:off x="3274145" y="3413217"/>
            <a:ext cx="375047" cy="375047"/>
          </a:xfrm>
          <a:prstGeom prst="up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350" dirty="0">
              <a:solidFill>
                <a:srgbClr val="FF0000"/>
              </a:solidFill>
            </a:endParaRPr>
          </a:p>
        </p:txBody>
      </p:sp>
      <p:sp>
        <p:nvSpPr>
          <p:cNvPr id="16" name="Стрелка вверх 15"/>
          <p:cNvSpPr/>
          <p:nvPr/>
        </p:nvSpPr>
        <p:spPr>
          <a:xfrm rot="5400000">
            <a:off x="6498357" y="3422743"/>
            <a:ext cx="375047" cy="375047"/>
          </a:xfrm>
          <a:prstGeom prst="up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350" dirty="0">
              <a:solidFill>
                <a:srgbClr val="FF0000"/>
              </a:solidFill>
            </a:endParaRPr>
          </a:p>
        </p:txBody>
      </p:sp>
      <p:sp>
        <p:nvSpPr>
          <p:cNvPr id="17" name="Стрелка вверх 16"/>
          <p:cNvSpPr/>
          <p:nvPr/>
        </p:nvSpPr>
        <p:spPr>
          <a:xfrm rot="12998985">
            <a:off x="3777779" y="4345474"/>
            <a:ext cx="375047" cy="375047"/>
          </a:xfrm>
          <a:prstGeom prst="up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350" dirty="0">
              <a:solidFill>
                <a:srgbClr val="FF0000"/>
              </a:solidFill>
            </a:endParaRPr>
          </a:p>
        </p:txBody>
      </p:sp>
      <p:sp>
        <p:nvSpPr>
          <p:cNvPr id="18" name="Стрелка вверх 17"/>
          <p:cNvSpPr/>
          <p:nvPr/>
        </p:nvSpPr>
        <p:spPr>
          <a:xfrm rot="8695230">
            <a:off x="6080448" y="4344287"/>
            <a:ext cx="375047" cy="375047"/>
          </a:xfrm>
          <a:prstGeom prst="up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350" dirty="0">
              <a:solidFill>
                <a:srgbClr val="FF0000"/>
              </a:solidFill>
            </a:endParaRPr>
          </a:p>
        </p:txBody>
      </p:sp>
      <p:sp>
        <p:nvSpPr>
          <p:cNvPr id="19" name="Заголовок 1"/>
          <p:cNvSpPr>
            <a:spLocks noGrp="1"/>
          </p:cNvSpPr>
          <p:nvPr>
            <p:ph type="title"/>
          </p:nvPr>
        </p:nvSpPr>
        <p:spPr>
          <a:xfrm>
            <a:off x="-1357495" y="204378"/>
            <a:ext cx="7886700" cy="994172"/>
          </a:xfrm>
        </p:spPr>
        <p:txBody>
          <a:bodyPr>
            <a:normAutofit/>
          </a:bodyPr>
          <a:lstStyle/>
          <a:p>
            <a:pPr algn="ctr"/>
            <a:r>
              <a:rPr lang="uk-UA" sz="3200" b="1" dirty="0" smtClean="0">
                <a:solidFill>
                  <a:srgbClr val="C00000"/>
                </a:solidFill>
              </a:rPr>
              <a:t>Узагальніть !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20" name="Стрелка вверх 19"/>
          <p:cNvSpPr/>
          <p:nvPr/>
        </p:nvSpPr>
        <p:spPr>
          <a:xfrm rot="2224198">
            <a:off x="6048170" y="2623049"/>
            <a:ext cx="375047" cy="375047"/>
          </a:xfrm>
          <a:prstGeom prst="up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35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3650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136423" y="375834"/>
            <a:ext cx="6858000" cy="1753465"/>
          </a:xfrm>
        </p:spPr>
        <p:txBody>
          <a:bodyPr>
            <a:normAutofit/>
          </a:bodyPr>
          <a:lstStyle/>
          <a:p>
            <a:r>
              <a:rPr lang="uk-UA" sz="33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Вівторок</a:t>
            </a:r>
            <a:r>
              <a:rPr lang="uk-UA" sz="33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«Загравання» </a:t>
            </a:r>
            <a:endParaRPr lang="ru-RU" sz="33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1541208" y="2295769"/>
            <a:ext cx="3812458" cy="2270521"/>
          </a:xfrm>
        </p:spPr>
        <p:txBody>
          <a:bodyPr>
            <a:normAutofit fontScale="70000" lnSpcReduction="20000"/>
          </a:bodyPr>
          <a:lstStyle/>
          <a:p>
            <a:pPr algn="l"/>
            <a:r>
              <a:rPr lang="uk-UA" sz="3825" dirty="0"/>
              <a:t>Цього дня народ     розважався. Серед найпоширеніших ігор – катання на ковзанах та санях з льодових </a:t>
            </a:r>
            <a:r>
              <a:rPr lang="uk-UA" sz="3825" dirty="0" err="1"/>
              <a:t>гірок</a:t>
            </a:r>
            <a:r>
              <a:rPr lang="uk-UA" sz="3825" dirty="0"/>
              <a:t>.</a:t>
            </a:r>
          </a:p>
          <a:p>
            <a:pPr algn="l"/>
            <a:r>
              <a:rPr lang="ru-RU" sz="3825" dirty="0"/>
              <a:t/>
            </a:r>
            <a:br>
              <a:rPr lang="ru-RU" sz="3825" dirty="0"/>
            </a:br>
            <a:endParaRPr lang="ru-RU" sz="3825" dirty="0"/>
          </a:p>
          <a:p>
            <a:pPr algn="l"/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1094" y="2295766"/>
            <a:ext cx="2597601" cy="19456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9455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93674" y="868315"/>
            <a:ext cx="7886700" cy="994172"/>
          </a:xfrm>
        </p:spPr>
        <p:txBody>
          <a:bodyPr/>
          <a:lstStyle/>
          <a:p>
            <a:pPr algn="ctr"/>
            <a:r>
              <a:rPr lang="uk-UA" b="1" dirty="0" smtClean="0">
                <a:solidFill>
                  <a:srgbClr val="C00000"/>
                </a:solidFill>
              </a:rPr>
              <a:t>Завдання 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878578" y="1550079"/>
            <a:ext cx="6461637" cy="3263504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uk-UA" dirty="0"/>
              <a:t>1)Додайте до поданих  дієслів особові займенники(на вибір).</a:t>
            </a:r>
            <a:endParaRPr lang="ru-RU" dirty="0"/>
          </a:p>
          <a:p>
            <a:pPr marL="0" indent="0">
              <a:buNone/>
            </a:pPr>
            <a:r>
              <a:rPr lang="uk-UA" sz="2700" i="1" dirty="0">
                <a:solidFill>
                  <a:srgbClr val="0070C0"/>
                </a:solidFill>
              </a:rPr>
              <a:t>Подякувати(кому?)…;зустрітися(з ким?)…; завітати(до кого?)…; написати(кому?)…;зрадив (кого?)…</a:t>
            </a:r>
            <a:endParaRPr lang="ru-RU" sz="2700" dirty="0">
              <a:solidFill>
                <a:srgbClr val="0070C0"/>
              </a:solidFill>
            </a:endParaRPr>
          </a:p>
          <a:p>
            <a:pPr marL="0" indent="0">
              <a:buNone/>
            </a:pPr>
            <a:r>
              <a:rPr lang="uk-UA" dirty="0"/>
              <a:t>2)Побудуй за поданою схемою речення так, щоб і підмет і другорядний член речення  виражались займенниками:</a:t>
            </a:r>
            <a:endParaRPr lang="ru-RU" dirty="0"/>
          </a:p>
          <a:p>
            <a:pPr marL="0" indent="0">
              <a:buNone/>
            </a:pPr>
            <a:r>
              <a:rPr lang="uk-UA" dirty="0"/>
              <a:t> </a:t>
            </a:r>
            <a:r>
              <a:rPr lang="uk-UA" sz="2925" dirty="0">
                <a:solidFill>
                  <a:srgbClr val="0070C0"/>
                </a:solidFill>
              </a:rPr>
              <a:t>______________      ==============       … .</a:t>
            </a:r>
            <a:endParaRPr lang="ru-RU" sz="2925" dirty="0">
              <a:solidFill>
                <a:srgbClr val="0070C0"/>
              </a:solidFill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01996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1000" b="-2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3225" y="1192085"/>
            <a:ext cx="7886700" cy="622121"/>
          </a:xfrm>
        </p:spPr>
        <p:txBody>
          <a:bodyPr>
            <a:normAutofit fontScale="90000"/>
          </a:bodyPr>
          <a:lstStyle/>
          <a:p>
            <a:r>
              <a:rPr lang="uk-UA" b="1" dirty="0">
                <a:solidFill>
                  <a:srgbClr val="00B050"/>
                </a:solidFill>
              </a:rPr>
              <a:t>Середа</a:t>
            </a:r>
            <a:r>
              <a:rPr lang="uk-UA" b="1" dirty="0">
                <a:solidFill>
                  <a:srgbClr val="C00000"/>
                </a:solidFill>
              </a:rPr>
              <a:t>- </a:t>
            </a:r>
            <a:r>
              <a:rPr lang="uk-UA" b="1" dirty="0" smtClean="0">
                <a:solidFill>
                  <a:srgbClr val="C00000"/>
                </a:solidFill>
              </a:rPr>
              <a:t>«</a:t>
            </a:r>
            <a:r>
              <a:rPr lang="uk-UA" b="1" dirty="0">
                <a:solidFill>
                  <a:srgbClr val="C00000"/>
                </a:solidFill>
              </a:rPr>
              <a:t>Л</a:t>
            </a:r>
            <a:r>
              <a:rPr lang="uk-UA" b="1" dirty="0" smtClean="0">
                <a:solidFill>
                  <a:srgbClr val="C00000"/>
                </a:solidFill>
              </a:rPr>
              <a:t>асунка» 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93226" y="1814206"/>
            <a:ext cx="4183011" cy="326350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700" dirty="0"/>
              <a:t>У </a:t>
            </a:r>
            <a:r>
              <a:rPr lang="ru-RU" sz="2700" dirty="0" err="1"/>
              <a:t>цей</a:t>
            </a:r>
            <a:r>
              <a:rPr lang="ru-RU" sz="2700" dirty="0"/>
              <a:t> день у </a:t>
            </a:r>
            <a:r>
              <a:rPr lang="ru-RU" sz="2700" dirty="0" err="1"/>
              <a:t>всіх</a:t>
            </a:r>
            <a:r>
              <a:rPr lang="ru-RU" sz="2700" dirty="0"/>
              <a:t> родинах до столу </a:t>
            </a:r>
            <a:r>
              <a:rPr lang="ru-RU" sz="2700" dirty="0" err="1"/>
              <a:t>подають</a:t>
            </a:r>
            <a:r>
              <a:rPr lang="ru-RU" sz="2700" dirty="0"/>
              <a:t> вареники з сиром, </a:t>
            </a:r>
            <a:r>
              <a:rPr lang="ru-RU" sz="2700" dirty="0" err="1"/>
              <a:t>млинці</a:t>
            </a:r>
            <a:r>
              <a:rPr lang="ru-RU" sz="2700" dirty="0"/>
              <a:t>, </a:t>
            </a:r>
            <a:r>
              <a:rPr lang="ru-RU" sz="2700" dirty="0" err="1"/>
              <a:t>оладки</a:t>
            </a:r>
            <a:r>
              <a:rPr lang="ru-RU" sz="2700" dirty="0"/>
              <a:t>, </a:t>
            </a:r>
            <a:r>
              <a:rPr lang="ru-RU" sz="2700" dirty="0" err="1"/>
              <a:t>різні</a:t>
            </a:r>
            <a:r>
              <a:rPr lang="ru-RU" sz="2700" dirty="0"/>
              <a:t> </a:t>
            </a:r>
            <a:r>
              <a:rPr lang="ru-RU" sz="2700" dirty="0" err="1"/>
              <a:t>пиріжки</a:t>
            </a:r>
            <a:r>
              <a:rPr lang="ru-RU" sz="2700" dirty="0"/>
              <a:t> та </a:t>
            </a:r>
            <a:r>
              <a:rPr lang="ru-RU" sz="2700" dirty="0" err="1"/>
              <a:t>багато</a:t>
            </a:r>
            <a:r>
              <a:rPr lang="ru-RU" sz="2700" dirty="0"/>
              <a:t> </a:t>
            </a:r>
            <a:r>
              <a:rPr lang="ru-RU" sz="2700" dirty="0" err="1"/>
              <a:t>інших</a:t>
            </a:r>
            <a:r>
              <a:rPr lang="ru-RU" sz="2700" dirty="0"/>
              <a:t> </a:t>
            </a:r>
            <a:r>
              <a:rPr lang="ru-RU" sz="2700" dirty="0" err="1"/>
              <a:t>смачних</a:t>
            </a:r>
            <a:r>
              <a:rPr lang="ru-RU" sz="2700" dirty="0"/>
              <a:t> </a:t>
            </a:r>
            <a:r>
              <a:rPr lang="ru-RU" sz="2700" dirty="0" err="1"/>
              <a:t>страв</a:t>
            </a:r>
            <a:r>
              <a:rPr lang="ru-RU" sz="2700" dirty="0"/>
              <a:t>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6238" y="1503148"/>
            <a:ext cx="2986547" cy="3225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3572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1616791" y="1299702"/>
            <a:ext cx="6858000" cy="663563"/>
          </a:xfrm>
        </p:spPr>
        <p:txBody>
          <a:bodyPr>
            <a:normAutofit/>
          </a:bodyPr>
          <a:lstStyle/>
          <a:p>
            <a:r>
              <a:rPr lang="uk-UA" sz="3300" b="1" dirty="0">
                <a:solidFill>
                  <a:srgbClr val="C00000"/>
                </a:solidFill>
              </a:rPr>
              <a:t>Робота з фразеологізмами</a:t>
            </a:r>
            <a:endParaRPr lang="ru-RU" sz="3300" dirty="0">
              <a:solidFill>
                <a:srgbClr val="C00000"/>
              </a:solidFill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1616793" y="2073877"/>
            <a:ext cx="6955709" cy="2754377"/>
          </a:xfrm>
        </p:spPr>
        <p:txBody>
          <a:bodyPr>
            <a:normAutofit/>
          </a:bodyPr>
          <a:lstStyle/>
          <a:p>
            <a:pPr algn="l"/>
            <a:r>
              <a:rPr lang="uk-UA" sz="2250" dirty="0"/>
              <a:t>Складіть  речення з  фразеологізмами, поясніть їх значення. Відшукайте займенники в реченні, підкресліть і зверху надпишіть особу і число.</a:t>
            </a:r>
            <a:endParaRPr lang="ru-RU" sz="2250" dirty="0"/>
          </a:p>
          <a:p>
            <a:pPr algn="l"/>
            <a:r>
              <a:rPr lang="uk-UA" sz="2925" b="1" dirty="0"/>
              <a:t>1 група</a:t>
            </a:r>
            <a:r>
              <a:rPr lang="uk-UA" sz="2925" dirty="0">
                <a:solidFill>
                  <a:srgbClr val="0070C0"/>
                </a:solidFill>
              </a:rPr>
              <a:t>: </a:t>
            </a:r>
            <a:r>
              <a:rPr lang="uk-UA" sz="2925" i="1" dirty="0">
                <a:solidFill>
                  <a:srgbClr val="0070C0"/>
                </a:solidFill>
              </a:rPr>
              <a:t> хата</a:t>
            </a:r>
            <a:r>
              <a:rPr lang="uk-UA" sz="2925" dirty="0">
                <a:solidFill>
                  <a:srgbClr val="0070C0"/>
                </a:solidFill>
              </a:rPr>
              <a:t> ,</a:t>
            </a:r>
            <a:r>
              <a:rPr lang="uk-UA" sz="2925" i="1" dirty="0">
                <a:solidFill>
                  <a:srgbClr val="0070C0"/>
                </a:solidFill>
              </a:rPr>
              <a:t>Я ,не моя ,не я, і.</a:t>
            </a:r>
            <a:r>
              <a:rPr lang="uk-UA" sz="2925" dirty="0">
                <a:solidFill>
                  <a:srgbClr val="0070C0"/>
                </a:solidFill>
              </a:rPr>
              <a:t>  </a:t>
            </a:r>
          </a:p>
          <a:p>
            <a:pPr algn="l"/>
            <a:r>
              <a:rPr lang="uk-UA" sz="2925" b="1" dirty="0"/>
              <a:t>2 група</a:t>
            </a:r>
            <a:r>
              <a:rPr lang="uk-UA" sz="2925" dirty="0">
                <a:solidFill>
                  <a:srgbClr val="0070C0"/>
                </a:solidFill>
              </a:rPr>
              <a:t>:</a:t>
            </a:r>
            <a:r>
              <a:rPr lang="uk-UA" sz="2925" i="1" dirty="0">
                <a:solidFill>
                  <a:srgbClr val="0070C0"/>
                </a:solidFill>
              </a:rPr>
              <a:t> сніг, </a:t>
            </a:r>
            <a:r>
              <a:rPr lang="uk-UA" sz="2925" dirty="0">
                <a:solidFill>
                  <a:srgbClr val="0070C0"/>
                </a:solidFill>
              </a:rPr>
              <a:t> </a:t>
            </a:r>
            <a:r>
              <a:rPr lang="uk-UA" sz="2925" i="1" dirty="0">
                <a:solidFill>
                  <a:srgbClr val="0070C0"/>
                </a:solidFill>
              </a:rPr>
              <a:t>Він як , звалився  ,на голову.</a:t>
            </a:r>
            <a:endParaRPr lang="uk-UA" sz="2925" dirty="0">
              <a:solidFill>
                <a:srgbClr val="0070C0"/>
              </a:solidFill>
            </a:endParaRPr>
          </a:p>
          <a:p>
            <a:pPr algn="l"/>
            <a:r>
              <a:rPr lang="uk-UA" sz="2925" i="1" dirty="0">
                <a:solidFill>
                  <a:srgbClr val="0070C0"/>
                </a:solidFill>
              </a:rPr>
              <a:t> </a:t>
            </a:r>
            <a:endParaRPr lang="ru-RU" sz="2925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8704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1143000" y="1477800"/>
            <a:ext cx="6858000" cy="706808"/>
          </a:xfrm>
        </p:spPr>
        <p:txBody>
          <a:bodyPr>
            <a:normAutofit/>
          </a:bodyPr>
          <a:lstStyle/>
          <a:p>
            <a:pPr algn="l"/>
            <a:r>
              <a:rPr lang="uk-UA" sz="3300" b="1" dirty="0">
                <a:solidFill>
                  <a:srgbClr val="C00000"/>
                </a:solidFill>
              </a:rPr>
              <a:t>Перевірте  себе!</a:t>
            </a:r>
            <a:endParaRPr lang="ru-RU" sz="3300" b="1" dirty="0">
              <a:solidFill>
                <a:srgbClr val="C00000"/>
              </a:solidFill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1143002" y="2129302"/>
            <a:ext cx="7352071" cy="1811477"/>
          </a:xfrm>
        </p:spPr>
        <p:txBody>
          <a:bodyPr>
            <a:normAutofit/>
          </a:bodyPr>
          <a:lstStyle/>
          <a:p>
            <a:pPr algn="l"/>
            <a:r>
              <a:rPr lang="uk-UA" sz="2700" b="1" dirty="0"/>
              <a:t>1 група: </a:t>
            </a:r>
            <a:r>
              <a:rPr lang="uk-UA" sz="2700" i="1" u="sng" dirty="0">
                <a:solidFill>
                  <a:srgbClr val="0070C0"/>
                </a:solidFill>
              </a:rPr>
              <a:t>Я</a:t>
            </a:r>
            <a:r>
              <a:rPr lang="uk-UA" sz="2700" i="1" dirty="0">
                <a:solidFill>
                  <a:srgbClr val="0070C0"/>
                </a:solidFill>
              </a:rPr>
              <a:t> не </a:t>
            </a:r>
            <a:r>
              <a:rPr lang="uk-UA" sz="2700" i="1" u="sng" dirty="0">
                <a:solidFill>
                  <a:srgbClr val="0070C0"/>
                </a:solidFill>
              </a:rPr>
              <a:t>я</a:t>
            </a:r>
            <a:r>
              <a:rPr lang="uk-UA" sz="2700" i="1" dirty="0">
                <a:solidFill>
                  <a:srgbClr val="0070C0"/>
                </a:solidFill>
              </a:rPr>
              <a:t> і хата не </a:t>
            </a:r>
            <a:r>
              <a:rPr lang="uk-UA" sz="2700" i="1" u="sng" dirty="0">
                <a:solidFill>
                  <a:srgbClr val="0070C0"/>
                </a:solidFill>
              </a:rPr>
              <a:t>моя.</a:t>
            </a:r>
            <a:endParaRPr lang="uk-UA" sz="2700" dirty="0">
              <a:solidFill>
                <a:srgbClr val="0070C0"/>
              </a:solidFill>
            </a:endParaRPr>
          </a:p>
          <a:p>
            <a:pPr algn="l"/>
            <a:r>
              <a:rPr lang="uk-UA" sz="2700" b="1" dirty="0"/>
              <a:t>2 група</a:t>
            </a:r>
            <a:r>
              <a:rPr lang="ru-RU" sz="2700" b="1" dirty="0"/>
              <a:t>: </a:t>
            </a:r>
            <a:r>
              <a:rPr lang="uk-UA" sz="2700" i="1" u="sng" dirty="0">
                <a:solidFill>
                  <a:srgbClr val="0070C0"/>
                </a:solidFill>
              </a:rPr>
              <a:t>Він</a:t>
            </a:r>
            <a:r>
              <a:rPr lang="uk-UA" sz="2700" i="1" dirty="0">
                <a:solidFill>
                  <a:srgbClr val="0070C0"/>
                </a:solidFill>
              </a:rPr>
              <a:t> звалився як сніг на голову.</a:t>
            </a:r>
            <a:endParaRPr lang="ru-RU" sz="2700" dirty="0">
              <a:solidFill>
                <a:srgbClr val="0070C0"/>
              </a:solidFill>
            </a:endParaRPr>
          </a:p>
          <a:p>
            <a:pPr algn="l"/>
            <a:endParaRPr lang="uk-UA" b="1" dirty="0" smtClean="0"/>
          </a:p>
        </p:txBody>
      </p:sp>
    </p:spTree>
    <p:extLst>
      <p:ext uri="{BB962C8B-B14F-4D97-AF65-F5344CB8AC3E}">
        <p14:creationId xmlns:p14="http://schemas.microsoft.com/office/powerpoint/2010/main" val="1492152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1000" b="-2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b="1" dirty="0" smtClean="0">
                <a:solidFill>
                  <a:srgbClr val="C00000"/>
                </a:solidFill>
              </a:rPr>
              <a:t>Робота з підручником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9255" y="2479231"/>
            <a:ext cx="2901747" cy="2169530"/>
          </a:xfrm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1161438" y="2215862"/>
            <a:ext cx="3937819" cy="994172"/>
          </a:xfrm>
          <a:prstGeom prst="rect">
            <a:avLst/>
          </a:prstGeom>
        </p:spPr>
        <p:txBody>
          <a:bodyPr vert="horz" lIns="68580" tIns="34290" rIns="68580" bIns="3429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uk-UA" sz="2700" dirty="0"/>
              <a:t>Редагуйте текст: </a:t>
            </a:r>
          </a:p>
          <a:p>
            <a:r>
              <a:rPr lang="uk-UA" sz="2700" dirty="0">
                <a:solidFill>
                  <a:srgbClr val="0070C0"/>
                </a:solidFill>
              </a:rPr>
              <a:t>1 група – вправа 299 с.132</a:t>
            </a:r>
          </a:p>
          <a:p>
            <a:r>
              <a:rPr lang="uk-UA" sz="2700" dirty="0">
                <a:solidFill>
                  <a:srgbClr val="0070C0"/>
                </a:solidFill>
              </a:rPr>
              <a:t>2 група – вправа 298 с.132</a:t>
            </a:r>
            <a:endParaRPr lang="ru-RU" sz="27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1231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95319" y="1108972"/>
            <a:ext cx="3541457" cy="193109"/>
          </a:xfrm>
        </p:spPr>
        <p:txBody>
          <a:bodyPr>
            <a:normAutofit fontScale="90000"/>
          </a:bodyPr>
          <a:lstStyle/>
          <a:p>
            <a:r>
              <a:rPr lang="uk-UA" b="1" dirty="0" smtClean="0">
                <a:solidFill>
                  <a:srgbClr val="00B050"/>
                </a:solidFill>
              </a:rPr>
              <a:t>Четвер </a:t>
            </a:r>
            <a:r>
              <a:rPr lang="uk-UA" b="1" dirty="0" smtClean="0">
                <a:solidFill>
                  <a:srgbClr val="C00000"/>
                </a:solidFill>
              </a:rPr>
              <a:t>– «</a:t>
            </a:r>
            <a:r>
              <a:rPr lang="uk-UA" b="1" dirty="0">
                <a:solidFill>
                  <a:srgbClr val="C00000"/>
                </a:solidFill>
              </a:rPr>
              <a:t>Р</a:t>
            </a:r>
            <a:r>
              <a:rPr lang="uk-UA" b="1" dirty="0" smtClean="0">
                <a:solidFill>
                  <a:srgbClr val="C00000"/>
                </a:solidFill>
              </a:rPr>
              <a:t>озгул» 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57351" y="1750836"/>
            <a:ext cx="3419783" cy="347562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uk-UA" sz="2400" dirty="0"/>
              <a:t>Це середина масляної. В цей день співали і водили хороводи, грали в різні ігри, кожен демонстрував  свою фізичну силу і міць.</a:t>
            </a:r>
            <a:endParaRPr lang="ru-RU" sz="2400" dirty="0"/>
          </a:p>
          <a:p>
            <a:pPr marL="0" indent="0">
              <a:buNone/>
            </a:pPr>
            <a:endParaRPr lang="ru-RU" sz="2400" dirty="0"/>
          </a:p>
        </p:txBody>
      </p:sp>
      <p:pic>
        <p:nvPicPr>
          <p:cNvPr id="5" name="Picture 5" descr="D:\Марина\праздники на руси\масленица\борьба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7132" y="2103143"/>
            <a:ext cx="3495980" cy="23222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21229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2038968" y="1133782"/>
            <a:ext cx="5571203" cy="663563"/>
          </a:xfrm>
        </p:spPr>
        <p:txBody>
          <a:bodyPr>
            <a:normAutofit/>
          </a:bodyPr>
          <a:lstStyle/>
          <a:p>
            <a:r>
              <a:rPr lang="ru-RU" sz="3300" b="1" dirty="0" err="1">
                <a:solidFill>
                  <a:srgbClr val="00B050"/>
                </a:solidFill>
              </a:rPr>
              <a:t>П’ятниця</a:t>
            </a:r>
            <a:r>
              <a:rPr lang="ru-RU" sz="3300" b="1" dirty="0">
                <a:solidFill>
                  <a:srgbClr val="C00000"/>
                </a:solidFill>
              </a:rPr>
              <a:t> – «</a:t>
            </a:r>
            <a:r>
              <a:rPr lang="ru-RU" sz="3300" b="1" dirty="0" err="1">
                <a:solidFill>
                  <a:srgbClr val="C00000"/>
                </a:solidFill>
              </a:rPr>
              <a:t>Тещині</a:t>
            </a:r>
            <a:r>
              <a:rPr lang="ru-RU" sz="3300" b="1" dirty="0">
                <a:solidFill>
                  <a:srgbClr val="C00000"/>
                </a:solidFill>
              </a:rPr>
              <a:t> </a:t>
            </a:r>
            <a:r>
              <a:rPr lang="ru-RU" sz="3300" b="1" dirty="0" err="1">
                <a:solidFill>
                  <a:srgbClr val="C00000"/>
                </a:solidFill>
              </a:rPr>
              <a:t>вечори</a:t>
            </a:r>
            <a:r>
              <a:rPr lang="ru-RU" sz="3300" b="1" dirty="0">
                <a:solidFill>
                  <a:srgbClr val="C00000"/>
                </a:solidFill>
              </a:rPr>
              <a:t>»</a:t>
            </a: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1528303" y="2007513"/>
            <a:ext cx="3681566" cy="2563646"/>
          </a:xfrm>
        </p:spPr>
        <p:txBody>
          <a:bodyPr>
            <a:normAutofit fontScale="70000" lnSpcReduction="20000"/>
          </a:bodyPr>
          <a:lstStyle/>
          <a:p>
            <a:pPr algn="l"/>
            <a:r>
              <a:rPr lang="uk-UA" sz="4350" dirty="0"/>
              <a:t>У цей день зять пригощав тещу млинцями. Увечері зять сам повинен запросити тещу в гості ,а після частувань її покатати. </a:t>
            </a:r>
            <a:endParaRPr lang="ru-RU" dirty="0"/>
          </a:p>
        </p:txBody>
      </p:sp>
      <p:pic>
        <p:nvPicPr>
          <p:cNvPr id="6" name="Объект 3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667" b="99630" l="0" r="9930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9869" y="2007513"/>
            <a:ext cx="3163081" cy="2372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790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-2318198" y="714569"/>
            <a:ext cx="10462995" cy="1040983"/>
          </a:xfrm>
        </p:spPr>
        <p:txBody>
          <a:bodyPr>
            <a:normAutofit/>
          </a:bodyPr>
          <a:lstStyle/>
          <a:p>
            <a:r>
              <a:rPr lang="uk-UA" sz="2700" b="1" dirty="0">
                <a:solidFill>
                  <a:srgbClr val="FF0000"/>
                </a:solidFill>
              </a:rPr>
              <a:t>Перевірте  себе!</a:t>
            </a:r>
            <a:endParaRPr lang="ru-RU" sz="2700" b="1" dirty="0">
              <a:solidFill>
                <a:srgbClr val="FF0000"/>
              </a:solidFill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1286798" y="2085053"/>
            <a:ext cx="6858000" cy="2942303"/>
          </a:xfrm>
        </p:spPr>
        <p:txBody>
          <a:bodyPr>
            <a:normAutofit fontScale="92500" lnSpcReduction="20000"/>
          </a:bodyPr>
          <a:lstStyle/>
          <a:p>
            <a:pPr algn="l"/>
            <a:r>
              <a:rPr lang="uk-UA" sz="2925" dirty="0"/>
              <a:t>                    </a:t>
            </a:r>
            <a:r>
              <a:rPr lang="uk-UA" sz="2925" dirty="0">
                <a:solidFill>
                  <a:srgbClr val="0070C0"/>
                </a:solidFill>
              </a:rPr>
              <a:t>Ними</a:t>
            </a:r>
            <a:r>
              <a:rPr lang="uk-UA" sz="2925" dirty="0"/>
              <a:t>-3ос.,мн.,О.в.</a:t>
            </a:r>
            <a:endParaRPr lang="ru-RU" sz="2925" dirty="0"/>
          </a:p>
          <a:p>
            <a:pPr algn="l"/>
            <a:r>
              <a:rPr lang="uk-UA" sz="2925" dirty="0"/>
              <a:t>                    </a:t>
            </a:r>
            <a:r>
              <a:rPr lang="uk-UA" sz="2925" dirty="0">
                <a:solidFill>
                  <a:srgbClr val="0070C0"/>
                </a:solidFill>
              </a:rPr>
              <a:t>Вона</a:t>
            </a:r>
            <a:r>
              <a:rPr lang="uk-UA" sz="2925" dirty="0"/>
              <a:t>-3ос.одн.,Н.в.,ж.р.</a:t>
            </a:r>
            <a:endParaRPr lang="ru-RU" sz="2925" dirty="0"/>
          </a:p>
          <a:p>
            <a:pPr algn="l"/>
            <a:r>
              <a:rPr lang="uk-UA" sz="2925" dirty="0"/>
              <a:t>                    </a:t>
            </a:r>
            <a:r>
              <a:rPr lang="uk-UA" sz="2925" dirty="0">
                <a:solidFill>
                  <a:srgbClr val="0070C0"/>
                </a:solidFill>
              </a:rPr>
              <a:t>Нас</a:t>
            </a:r>
            <a:r>
              <a:rPr lang="uk-UA" sz="2925" dirty="0"/>
              <a:t>-3ос.мн.Р.в.</a:t>
            </a:r>
            <a:endParaRPr lang="ru-RU" sz="2925" dirty="0"/>
          </a:p>
          <a:p>
            <a:pPr algn="l"/>
            <a:r>
              <a:rPr lang="uk-UA" sz="2925" dirty="0"/>
              <a:t>                    </a:t>
            </a:r>
            <a:r>
              <a:rPr lang="uk-UA" sz="2925" dirty="0">
                <a:solidFill>
                  <a:srgbClr val="0070C0"/>
                </a:solidFill>
              </a:rPr>
              <a:t>Ми</a:t>
            </a:r>
            <a:r>
              <a:rPr lang="uk-UA" sz="2925" dirty="0"/>
              <a:t>-1ос.мн.,Н.в.</a:t>
            </a:r>
            <a:endParaRPr lang="ru-RU" sz="2925" dirty="0"/>
          </a:p>
          <a:p>
            <a:pPr algn="l"/>
            <a:r>
              <a:rPr lang="uk-UA" sz="2925" dirty="0"/>
              <a:t>                    </a:t>
            </a:r>
            <a:r>
              <a:rPr lang="uk-UA" sz="2925" dirty="0">
                <a:solidFill>
                  <a:srgbClr val="0070C0"/>
                </a:solidFill>
              </a:rPr>
              <a:t>Вони</a:t>
            </a:r>
            <a:r>
              <a:rPr lang="uk-UA" sz="2925" dirty="0"/>
              <a:t>-3ос.,мн.,Н.в.</a:t>
            </a:r>
            <a:endParaRPr lang="ru-RU" sz="2925" dirty="0"/>
          </a:p>
          <a:p>
            <a:pPr algn="l"/>
            <a:r>
              <a:rPr lang="uk-UA" sz="2925" dirty="0"/>
              <a:t>                    </a:t>
            </a:r>
            <a:r>
              <a:rPr lang="uk-UA" sz="2925" dirty="0">
                <a:solidFill>
                  <a:srgbClr val="0070C0"/>
                </a:solidFill>
              </a:rPr>
              <a:t>Я</a:t>
            </a:r>
            <a:r>
              <a:rPr lang="uk-UA" sz="2925" dirty="0"/>
              <a:t>-1ос.,одн.,Н.в.</a:t>
            </a:r>
            <a:endParaRPr lang="ru-RU" sz="2925" dirty="0"/>
          </a:p>
          <a:p>
            <a:pPr algn="l"/>
            <a:r>
              <a:rPr lang="uk-UA" sz="2925" dirty="0"/>
              <a:t>                    </a:t>
            </a:r>
            <a:r>
              <a:rPr lang="uk-UA" sz="2925" dirty="0">
                <a:solidFill>
                  <a:srgbClr val="0070C0"/>
                </a:solidFill>
              </a:rPr>
              <a:t>Ви</a:t>
            </a:r>
            <a:r>
              <a:rPr lang="uk-UA" sz="2925" dirty="0"/>
              <a:t>-2ос.мн.,Н.в.</a:t>
            </a:r>
            <a:endParaRPr lang="ru-RU" sz="2925" dirty="0"/>
          </a:p>
          <a:p>
            <a:pPr algn="l"/>
            <a:endParaRPr lang="ru-RU" dirty="0"/>
          </a:p>
        </p:txBody>
      </p:sp>
      <p:pic>
        <p:nvPicPr>
          <p:cNvPr id="6" name="Picture 5" descr="53aa5621f34b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4100" y="2517385"/>
            <a:ext cx="2013485" cy="1636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42109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96980" y="3051305"/>
            <a:ext cx="6858000" cy="1790700"/>
          </a:xfrm>
        </p:spPr>
        <p:txBody>
          <a:bodyPr>
            <a:normAutofit fontScale="90000"/>
          </a:bodyPr>
          <a:lstStyle/>
          <a:p>
            <a:pPr algn="l"/>
            <a:r>
              <a:rPr lang="uk-UA" sz="3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Увага!</a:t>
            </a:r>
            <a:r>
              <a:rPr lang="uk-UA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uk-UA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uk-UA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uk-UA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uk-UA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uk-UA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uk-UA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uk-UA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uk-UA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uk-UA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uk-UA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uk-UA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uk-UA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uk-UA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uk-UA" sz="4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Ось </a:t>
            </a:r>
            <a:r>
              <a:rPr lang="uk-UA" sz="4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дзвінок нам дав </a:t>
            </a:r>
            <a:r>
              <a:rPr lang="uk-UA" sz="4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сигнал-</a:t>
            </a:r>
            <a:r>
              <a:rPr lang="ru-RU" sz="4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4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uk-UA" sz="4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Працювати </a:t>
            </a:r>
            <a:r>
              <a:rPr lang="uk-UA" sz="4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час настав.</a:t>
            </a:r>
            <a:r>
              <a:rPr lang="ru-RU" sz="4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4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uk-UA" sz="4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Тож ,і ми часу не гаймо,</a:t>
            </a:r>
            <a:r>
              <a:rPr lang="ru-RU" sz="4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4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uk-UA" sz="4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Урок мови починаймо.</a:t>
            </a:r>
            <a:r>
              <a:rPr lang="ru-RU" sz="4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4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44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792" y="986929"/>
            <a:ext cx="1352381" cy="1219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9366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1143002" y="1454560"/>
            <a:ext cx="4223183" cy="553065"/>
          </a:xfrm>
        </p:spPr>
        <p:txBody>
          <a:bodyPr>
            <a:noAutofit/>
          </a:bodyPr>
          <a:lstStyle/>
          <a:p>
            <a:r>
              <a:rPr lang="uk-UA" sz="3300" b="1" dirty="0">
                <a:solidFill>
                  <a:srgbClr val="00B050"/>
                </a:solidFill>
              </a:rPr>
              <a:t>Субота</a:t>
            </a:r>
            <a:r>
              <a:rPr lang="uk-UA" sz="3300" b="1" dirty="0">
                <a:solidFill>
                  <a:srgbClr val="C00000"/>
                </a:solidFill>
              </a:rPr>
              <a:t>- «Посиденьки»</a:t>
            </a:r>
            <a:endParaRPr lang="ru-RU" sz="3300" b="1" dirty="0">
              <a:solidFill>
                <a:srgbClr val="C00000"/>
              </a:solidFill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1586911" y="2205203"/>
            <a:ext cx="3779274" cy="2739329"/>
          </a:xfrm>
        </p:spPr>
        <p:txBody>
          <a:bodyPr>
            <a:noAutofit/>
          </a:bodyPr>
          <a:lstStyle/>
          <a:p>
            <a:pPr algn="l"/>
            <a:r>
              <a:rPr lang="uk-UA" sz="3000" dirty="0"/>
              <a:t>Цього дня молода невістка запрошує до себе на гостини усіх рідних та близьких, частує їх святковим  обідом.</a:t>
            </a:r>
            <a:endParaRPr lang="ru-RU" sz="30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6185" y="2044095"/>
            <a:ext cx="2959897" cy="1970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5980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1143000" y="1300816"/>
            <a:ext cx="6858000" cy="651502"/>
          </a:xfrm>
        </p:spPr>
        <p:txBody>
          <a:bodyPr>
            <a:normAutofit/>
          </a:bodyPr>
          <a:lstStyle/>
          <a:p>
            <a:pPr algn="l"/>
            <a:r>
              <a:rPr lang="uk-UA" sz="3300" b="1" dirty="0">
                <a:solidFill>
                  <a:srgbClr val="00B050"/>
                </a:solidFill>
              </a:rPr>
              <a:t>Неділя</a:t>
            </a:r>
            <a:r>
              <a:rPr lang="uk-UA" sz="3300" b="1" dirty="0">
                <a:solidFill>
                  <a:srgbClr val="C00000"/>
                </a:solidFill>
              </a:rPr>
              <a:t>- «Прощальна неділя»</a:t>
            </a:r>
            <a:endParaRPr lang="ru-RU" sz="3300" b="1" dirty="0">
              <a:solidFill>
                <a:srgbClr val="C00000"/>
              </a:solidFill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1419532" y="2054446"/>
            <a:ext cx="3480620" cy="1988459"/>
          </a:xfrm>
        </p:spPr>
        <p:txBody>
          <a:bodyPr>
            <a:normAutofit/>
          </a:bodyPr>
          <a:lstStyle/>
          <a:p>
            <a:pPr algn="l"/>
            <a:r>
              <a:rPr lang="uk-UA" sz="2700" dirty="0"/>
              <a:t>Масові гуляння. В цей день спалювали  символ зими та проводжали її до наступного року.</a:t>
            </a:r>
            <a:endParaRPr lang="ru-RU" sz="2700" dirty="0"/>
          </a:p>
          <a:p>
            <a:pPr algn="l"/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8359" y="2054442"/>
            <a:ext cx="2488791" cy="18317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0058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1000" b="-2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1143000" y="1190203"/>
            <a:ext cx="6858000" cy="673625"/>
          </a:xfrm>
        </p:spPr>
        <p:txBody>
          <a:bodyPr>
            <a:normAutofit/>
          </a:bodyPr>
          <a:lstStyle/>
          <a:p>
            <a:r>
              <a:rPr lang="uk-UA" sz="3300" b="1" dirty="0">
                <a:solidFill>
                  <a:srgbClr val="C00000"/>
                </a:solidFill>
              </a:rPr>
              <a:t>Продовж речення</a:t>
            </a:r>
            <a:endParaRPr lang="ru-RU" sz="3300" b="1" dirty="0">
              <a:solidFill>
                <a:srgbClr val="C00000"/>
              </a:solidFill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-257578" y="2140360"/>
            <a:ext cx="5161936" cy="2062931"/>
          </a:xfrm>
        </p:spPr>
        <p:txBody>
          <a:bodyPr>
            <a:noAutofit/>
          </a:bodyPr>
          <a:lstStyle/>
          <a:p>
            <a:r>
              <a:rPr lang="ru-RU" sz="2700" dirty="0"/>
              <a:t>                             </a:t>
            </a:r>
            <a:r>
              <a:rPr lang="uk-UA" sz="2700" dirty="0"/>
              <a:t>   </a:t>
            </a:r>
            <a:r>
              <a:rPr lang="uk-UA" sz="2700" dirty="0">
                <a:solidFill>
                  <a:srgbClr val="002060"/>
                </a:solidFill>
              </a:rPr>
              <a:t>-дізнався…</a:t>
            </a:r>
            <a:endParaRPr lang="ru-RU" sz="2700" dirty="0">
              <a:solidFill>
                <a:srgbClr val="002060"/>
              </a:solidFill>
            </a:endParaRPr>
          </a:p>
          <a:p>
            <a:r>
              <a:rPr lang="uk-UA" sz="2700" dirty="0"/>
              <a:t>                                 </a:t>
            </a:r>
            <a:r>
              <a:rPr lang="uk-UA" sz="2700" dirty="0">
                <a:solidFill>
                  <a:srgbClr val="002060"/>
                </a:solidFill>
              </a:rPr>
              <a:t>-зрозумів…</a:t>
            </a:r>
            <a:endParaRPr lang="ru-RU" sz="2700" dirty="0">
              <a:solidFill>
                <a:srgbClr val="002060"/>
              </a:solidFill>
            </a:endParaRPr>
          </a:p>
          <a:p>
            <a:r>
              <a:rPr lang="uk-UA" sz="2700" dirty="0"/>
              <a:t>                      </a:t>
            </a:r>
            <a:r>
              <a:rPr lang="uk-UA" sz="3000" dirty="0">
                <a:solidFill>
                  <a:srgbClr val="C00000"/>
                </a:solidFill>
              </a:rPr>
              <a:t>Я</a:t>
            </a:r>
            <a:r>
              <a:rPr lang="uk-UA" sz="2700" dirty="0"/>
              <a:t>        </a:t>
            </a:r>
            <a:r>
              <a:rPr lang="uk-UA" sz="2700" dirty="0">
                <a:solidFill>
                  <a:srgbClr val="002060"/>
                </a:solidFill>
              </a:rPr>
              <a:t>-навчився…</a:t>
            </a:r>
            <a:endParaRPr lang="ru-RU" sz="2700" dirty="0">
              <a:solidFill>
                <a:srgbClr val="002060"/>
              </a:solidFill>
            </a:endParaRPr>
          </a:p>
          <a:p>
            <a:r>
              <a:rPr lang="uk-UA" sz="2700" dirty="0"/>
              <a:t>                                     </a:t>
            </a:r>
            <a:r>
              <a:rPr lang="uk-UA" sz="2700" dirty="0">
                <a:solidFill>
                  <a:srgbClr val="002060"/>
                </a:solidFill>
              </a:rPr>
              <a:t>-запам’ятав…</a:t>
            </a:r>
            <a:endParaRPr lang="ru-RU" sz="2700" dirty="0">
              <a:solidFill>
                <a:srgbClr val="002060"/>
              </a:solidFill>
            </a:endParaRPr>
          </a:p>
          <a:p>
            <a:r>
              <a:rPr lang="uk-UA" sz="2700" dirty="0"/>
              <a:t>                                     </a:t>
            </a:r>
            <a:r>
              <a:rPr lang="uk-UA" sz="2700" dirty="0">
                <a:solidFill>
                  <a:srgbClr val="002060"/>
                </a:solidFill>
              </a:rPr>
              <a:t>-зацікавився…</a:t>
            </a:r>
            <a:endParaRPr lang="ru-RU" sz="2700" dirty="0">
              <a:solidFill>
                <a:srgbClr val="002060"/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2285" y="2140362"/>
            <a:ext cx="2507546" cy="29201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151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</p:spPr>
      </p:pic>
    </p:spTree>
    <p:extLst>
      <p:ext uri="{BB962C8B-B14F-4D97-AF65-F5344CB8AC3E}">
        <p14:creationId xmlns:p14="http://schemas.microsoft.com/office/powerpoint/2010/main" val="1024726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96663" y="1232300"/>
            <a:ext cx="7886700" cy="994172"/>
          </a:xfrm>
        </p:spPr>
        <p:txBody>
          <a:bodyPr/>
          <a:lstStyle/>
          <a:p>
            <a:r>
              <a:rPr lang="uk-UA" b="1" dirty="0">
                <a:solidFill>
                  <a:srgbClr val="C00000"/>
                </a:solidFill>
              </a:rPr>
              <a:t>Домашнє завдання 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16744" y="2226469"/>
            <a:ext cx="6515101" cy="3263504"/>
          </a:xfrm>
        </p:spPr>
        <p:txBody>
          <a:bodyPr/>
          <a:lstStyle/>
          <a:p>
            <a:pPr marL="0" indent="0">
              <a:buNone/>
            </a:pPr>
            <a:r>
              <a:rPr lang="uk-UA" dirty="0">
                <a:solidFill>
                  <a:srgbClr val="0070C0"/>
                </a:solidFill>
              </a:rPr>
              <a:t>І </a:t>
            </a:r>
            <a:r>
              <a:rPr lang="uk-UA" dirty="0" smtClean="0">
                <a:solidFill>
                  <a:srgbClr val="0070C0"/>
                </a:solidFill>
              </a:rPr>
              <a:t>варіант </a:t>
            </a:r>
            <a:r>
              <a:rPr lang="uk-UA" dirty="0" smtClean="0"/>
              <a:t>-</a:t>
            </a:r>
            <a:r>
              <a:rPr lang="uk-UA" dirty="0"/>
              <a:t>вправа 301,с.133.</a:t>
            </a:r>
            <a:endParaRPr lang="ru-RU" dirty="0"/>
          </a:p>
          <a:p>
            <a:pPr marL="0" indent="0">
              <a:buNone/>
            </a:pPr>
            <a:r>
              <a:rPr lang="uk-UA" dirty="0">
                <a:solidFill>
                  <a:srgbClr val="0070C0"/>
                </a:solidFill>
              </a:rPr>
              <a:t>ІІ </a:t>
            </a:r>
            <a:r>
              <a:rPr lang="uk-UA" dirty="0" smtClean="0">
                <a:solidFill>
                  <a:srgbClr val="0070C0"/>
                </a:solidFill>
              </a:rPr>
              <a:t>варіант </a:t>
            </a:r>
            <a:r>
              <a:rPr lang="uk-UA" dirty="0" smtClean="0"/>
              <a:t>-</a:t>
            </a:r>
            <a:r>
              <a:rPr lang="uk-UA" dirty="0"/>
              <a:t>вправа 298,с.132 скласти продовження  </a:t>
            </a:r>
            <a:r>
              <a:rPr lang="uk-UA" dirty="0" smtClean="0"/>
              <a:t>казки</a:t>
            </a:r>
            <a:r>
              <a:rPr lang="en-US" dirty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35826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905" y="857254"/>
            <a:ext cx="9144000" cy="514349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2940" y="2746045"/>
            <a:ext cx="7886700" cy="994172"/>
          </a:xfrm>
        </p:spPr>
        <p:txBody>
          <a:bodyPr>
            <a:normAutofit fontScale="90000"/>
          </a:bodyPr>
          <a:lstStyle/>
          <a:p>
            <a:r>
              <a:rPr lang="ru-RU" sz="7350" b="1" dirty="0" err="1">
                <a:solidFill>
                  <a:srgbClr val="FF0000"/>
                </a:solidFill>
                <a:latin typeface="Cambria" pitchFamily="18" charset="0"/>
              </a:rPr>
              <a:t>Дякую</a:t>
            </a:r>
            <a:r>
              <a:rPr lang="ru-RU" sz="7350" b="1" dirty="0">
                <a:solidFill>
                  <a:srgbClr val="FF0000"/>
                </a:solidFill>
                <a:latin typeface="Cambria" pitchFamily="18" charset="0"/>
              </a:rPr>
              <a:t> за у</a:t>
            </a:r>
            <a:r>
              <a:rPr lang="uk-UA" sz="7350" b="1" dirty="0">
                <a:solidFill>
                  <a:srgbClr val="FF0000"/>
                </a:solidFill>
                <a:latin typeface="Cambria" pitchFamily="18" charset="0"/>
              </a:rPr>
              <a:t>рок</a:t>
            </a:r>
            <a:r>
              <a:rPr lang="ru-RU" sz="7350" b="1" dirty="0">
                <a:solidFill>
                  <a:srgbClr val="FF0000"/>
                </a:solidFill>
                <a:latin typeface="Cambria" pitchFamily="18" charset="0"/>
              </a:rPr>
              <a:t>!</a:t>
            </a:r>
            <a:r>
              <a:rPr lang="ru-RU" b="1" dirty="0">
                <a:solidFill>
                  <a:srgbClr val="FF0000"/>
                </a:solidFill>
                <a:latin typeface="Cambria" pitchFamily="18" charset="0"/>
              </a:rPr>
              <a:t/>
            </a:r>
            <a:br>
              <a:rPr lang="ru-RU" b="1" dirty="0">
                <a:solidFill>
                  <a:srgbClr val="FF0000"/>
                </a:solidFill>
                <a:latin typeface="Cambria" pitchFamily="18" charset="0"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57316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92196" y="671346"/>
            <a:ext cx="7886700" cy="685801"/>
          </a:xfrm>
        </p:spPr>
        <p:txBody>
          <a:bodyPr>
            <a:normAutofit fontScale="90000"/>
          </a:bodyPr>
          <a:lstStyle/>
          <a:p>
            <a:r>
              <a:rPr lang="uk-UA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</a:t>
            </a:r>
            <a:br>
              <a:rPr lang="uk-UA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uk-UA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</a:t>
            </a:r>
            <a:r>
              <a:rPr lang="uk-UA" sz="2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Відгадайте!</a:t>
            </a:r>
            <a:r>
              <a:rPr lang="uk-UA" sz="18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uk-UA" sz="18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uk-UA" sz="18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                                                   </a:t>
            </a:r>
            <a:endParaRPr lang="ru-RU" sz="2200" b="1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52180" y="1538617"/>
            <a:ext cx="7886700" cy="31860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uk-UA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Є добрий друг  в  </a:t>
            </a:r>
            <a:r>
              <a:rPr lang="uk-UA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іменника</a:t>
            </a:r>
            <a:r>
              <a:rPr lang="uk-UA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uk-UA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Числівника й прикметника.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uk-UA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Як звуть його – секрет,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uk-UA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Така ось арифметика.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uk-UA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Як втомляться іменники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uk-UA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 реченнях стояти,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uk-UA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 себе звуть їх 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uk-UA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Від втоми рятувати.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46364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02027" y="1016000"/>
            <a:ext cx="7841974" cy="3860800"/>
          </a:xfrm>
        </p:spPr>
        <p:txBody>
          <a:bodyPr>
            <a:noAutofit/>
          </a:bodyPr>
          <a:lstStyle/>
          <a:p>
            <a:r>
              <a:rPr lang="uk-UA" sz="27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Увага!</a:t>
            </a:r>
            <a:r>
              <a:rPr lang="uk-UA" sz="27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uk-UA" sz="27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uk-UA" sz="27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Тема. </a:t>
            </a:r>
            <a:r>
              <a:rPr lang="uk-UA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Повторення і узагальнення вивченого про займенник.</a:t>
            </a:r>
            <a:br>
              <a:rPr lang="uk-UA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uk-UA" sz="27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Мета. </a:t>
            </a:r>
            <a:br>
              <a:rPr lang="uk-UA" sz="27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uk-UA" sz="1800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Поглибити</a:t>
            </a:r>
            <a:r>
              <a:rPr lang="uk-UA" sz="18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uk-UA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знання про займенник як частину   </a:t>
            </a:r>
            <a:r>
              <a:rPr lang="uk-UA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мови</a:t>
            </a:r>
            <a:r>
              <a:rPr lang="uk-UA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;</a:t>
            </a:r>
            <a:r>
              <a:rPr lang="ru-RU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uk-UA" sz="1800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Формувати</a:t>
            </a:r>
            <a:r>
              <a:rPr lang="uk-UA" sz="18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uk-UA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уміння розпізнавати займенники в </a:t>
            </a:r>
            <a:r>
              <a:rPr lang="uk-UA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uk-UA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реченнях, редагувати текст;</a:t>
            </a:r>
            <a:r>
              <a:rPr lang="ru-RU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uk-UA" sz="1800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Визначати</a:t>
            </a:r>
            <a:r>
              <a:rPr lang="uk-UA" sz="18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uk-UA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особу ,число і відмінок;</a:t>
            </a:r>
            <a:r>
              <a:rPr lang="ru-RU" sz="18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18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uk-UA" sz="1800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Розвивати</a:t>
            </a:r>
            <a:r>
              <a:rPr lang="uk-UA" sz="18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uk-UA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творчі здібності ,спостережливість </a:t>
            </a:r>
            <a:r>
              <a:rPr lang="uk-UA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,увагу </a:t>
            </a:r>
            <a:r>
              <a:rPr lang="uk-UA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,пам’ять.</a:t>
            </a:r>
            <a:r>
              <a:rPr lang="ru-RU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1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247309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6501072" y="1950091"/>
            <a:ext cx="1246031" cy="1255691"/>
          </a:xfrm>
          <a:prstGeom prst="ellipse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/>
          </a:p>
        </p:txBody>
      </p:sp>
      <p:sp>
        <p:nvSpPr>
          <p:cNvPr id="5" name="Овал 4"/>
          <p:cNvSpPr/>
          <p:nvPr/>
        </p:nvSpPr>
        <p:spPr>
          <a:xfrm>
            <a:off x="1711305" y="1920831"/>
            <a:ext cx="1246031" cy="1255691"/>
          </a:xfrm>
          <a:prstGeom prst="ellipse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/>
          </a:p>
        </p:txBody>
      </p:sp>
      <p:sp>
        <p:nvSpPr>
          <p:cNvPr id="6" name="Овал 5"/>
          <p:cNvSpPr/>
          <p:nvPr/>
        </p:nvSpPr>
        <p:spPr>
          <a:xfrm>
            <a:off x="4359334" y="3227791"/>
            <a:ext cx="1246031" cy="1255691"/>
          </a:xfrm>
          <a:prstGeom prst="ellipse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 flipV="1">
            <a:off x="2855916" y="1920831"/>
            <a:ext cx="758243" cy="396026"/>
          </a:xfrm>
          <a:prstGeom prst="line">
            <a:avLst/>
          </a:prstGeom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2872817" y="2910895"/>
            <a:ext cx="758244" cy="463640"/>
          </a:xfrm>
          <a:prstGeom prst="line">
            <a:avLst/>
          </a:prstGeom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1155905" y="1853619"/>
            <a:ext cx="656823" cy="453176"/>
          </a:xfrm>
          <a:prstGeom prst="line">
            <a:avLst/>
          </a:prstGeom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flipV="1">
            <a:off x="1155906" y="2978509"/>
            <a:ext cx="758243" cy="396026"/>
          </a:xfrm>
          <a:prstGeom prst="line">
            <a:avLst/>
          </a:prstGeom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flipH="1" flipV="1">
            <a:off x="2364505" y="3142717"/>
            <a:ext cx="19319" cy="734096"/>
          </a:xfrm>
          <a:prstGeom prst="line">
            <a:avLst/>
          </a:prstGeom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flipH="1" flipV="1">
            <a:off x="2298778" y="1186738"/>
            <a:ext cx="19319" cy="734096"/>
          </a:xfrm>
          <a:prstGeom prst="line">
            <a:avLst/>
          </a:prstGeom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sp>
        <p:nvSpPr>
          <p:cNvPr id="17" name="Овал 16"/>
          <p:cNvSpPr/>
          <p:nvPr/>
        </p:nvSpPr>
        <p:spPr>
          <a:xfrm>
            <a:off x="1992627" y="2306797"/>
            <a:ext cx="103836" cy="102629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/>
          </a:p>
        </p:txBody>
      </p:sp>
      <p:sp>
        <p:nvSpPr>
          <p:cNvPr id="18" name="Овал 17"/>
          <p:cNvSpPr/>
          <p:nvPr/>
        </p:nvSpPr>
        <p:spPr>
          <a:xfrm>
            <a:off x="2574592" y="2316859"/>
            <a:ext cx="103836" cy="102629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/>
          </a:p>
        </p:txBody>
      </p:sp>
      <p:sp>
        <p:nvSpPr>
          <p:cNvPr id="19" name="Овал 18"/>
          <p:cNvSpPr/>
          <p:nvPr/>
        </p:nvSpPr>
        <p:spPr>
          <a:xfrm>
            <a:off x="2226256" y="2525737"/>
            <a:ext cx="237858" cy="129191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/>
          </a:p>
        </p:txBody>
      </p:sp>
      <p:cxnSp>
        <p:nvCxnSpPr>
          <p:cNvPr id="21" name="Прямая соединительная линия 20"/>
          <p:cNvCxnSpPr/>
          <p:nvPr/>
        </p:nvCxnSpPr>
        <p:spPr>
          <a:xfrm>
            <a:off x="2113667" y="2870649"/>
            <a:ext cx="441305" cy="845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4" name="Дуга 23"/>
          <p:cNvSpPr/>
          <p:nvPr/>
        </p:nvSpPr>
        <p:spPr>
          <a:xfrm rot="19478898">
            <a:off x="2440241" y="2243359"/>
            <a:ext cx="381909" cy="345011"/>
          </a:xfrm>
          <a:prstGeom prst="arc">
            <a:avLst>
              <a:gd name="adj1" fmla="val 16200000"/>
              <a:gd name="adj2" fmla="val 20812710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sz="1350"/>
          </a:p>
        </p:txBody>
      </p:sp>
      <p:sp>
        <p:nvSpPr>
          <p:cNvPr id="25" name="Дуга 24"/>
          <p:cNvSpPr/>
          <p:nvPr/>
        </p:nvSpPr>
        <p:spPr>
          <a:xfrm rot="19478898">
            <a:off x="1850384" y="2243359"/>
            <a:ext cx="381909" cy="345011"/>
          </a:xfrm>
          <a:prstGeom prst="arc">
            <a:avLst>
              <a:gd name="adj1" fmla="val 16200000"/>
              <a:gd name="adj2" fmla="val 20812710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sz="1350"/>
          </a:p>
        </p:txBody>
      </p:sp>
      <p:sp>
        <p:nvSpPr>
          <p:cNvPr id="26" name="Дуга 25"/>
          <p:cNvSpPr/>
          <p:nvPr/>
        </p:nvSpPr>
        <p:spPr>
          <a:xfrm rot="8276061">
            <a:off x="4698972" y="3759847"/>
            <a:ext cx="637505" cy="502277"/>
          </a:xfrm>
          <a:prstGeom prst="arc">
            <a:avLst>
              <a:gd name="adj1" fmla="val 14716587"/>
              <a:gd name="adj2" fmla="val 1423085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sz="1350"/>
          </a:p>
        </p:txBody>
      </p:sp>
      <p:sp>
        <p:nvSpPr>
          <p:cNvPr id="27" name="Овал 26"/>
          <p:cNvSpPr/>
          <p:nvPr/>
        </p:nvSpPr>
        <p:spPr>
          <a:xfrm>
            <a:off x="4863418" y="3855637"/>
            <a:ext cx="237858" cy="129191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/>
          </a:p>
        </p:txBody>
      </p:sp>
      <p:sp>
        <p:nvSpPr>
          <p:cNvPr id="28" name="Овал 27"/>
          <p:cNvSpPr/>
          <p:nvPr/>
        </p:nvSpPr>
        <p:spPr>
          <a:xfrm>
            <a:off x="4657189" y="3610992"/>
            <a:ext cx="103836" cy="102629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/>
          </a:p>
        </p:txBody>
      </p:sp>
      <p:sp>
        <p:nvSpPr>
          <p:cNvPr id="29" name="Овал 28"/>
          <p:cNvSpPr/>
          <p:nvPr/>
        </p:nvSpPr>
        <p:spPr>
          <a:xfrm>
            <a:off x="5179959" y="3610992"/>
            <a:ext cx="103836" cy="102629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/>
          </a:p>
        </p:txBody>
      </p:sp>
      <p:sp>
        <p:nvSpPr>
          <p:cNvPr id="44" name="Дуга 43"/>
          <p:cNvSpPr/>
          <p:nvPr/>
        </p:nvSpPr>
        <p:spPr>
          <a:xfrm rot="21441083">
            <a:off x="5020466" y="3523037"/>
            <a:ext cx="381909" cy="345011"/>
          </a:xfrm>
          <a:prstGeom prst="arc">
            <a:avLst>
              <a:gd name="adj1" fmla="val 16200000"/>
              <a:gd name="adj2" fmla="val 20812710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sz="1350"/>
          </a:p>
        </p:txBody>
      </p:sp>
      <p:sp>
        <p:nvSpPr>
          <p:cNvPr id="45" name="Дуга 44"/>
          <p:cNvSpPr/>
          <p:nvPr/>
        </p:nvSpPr>
        <p:spPr>
          <a:xfrm rot="17460278">
            <a:off x="4494865" y="3523037"/>
            <a:ext cx="381909" cy="345011"/>
          </a:xfrm>
          <a:prstGeom prst="arc">
            <a:avLst>
              <a:gd name="adj1" fmla="val 16200000"/>
              <a:gd name="adj2" fmla="val 20812710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sz="1350"/>
          </a:p>
        </p:txBody>
      </p:sp>
      <p:cxnSp>
        <p:nvCxnSpPr>
          <p:cNvPr id="46" name="Прямая соединительная линия 45"/>
          <p:cNvCxnSpPr/>
          <p:nvPr/>
        </p:nvCxnSpPr>
        <p:spPr>
          <a:xfrm>
            <a:off x="5422616" y="4318205"/>
            <a:ext cx="758244" cy="463640"/>
          </a:xfrm>
          <a:prstGeom prst="line">
            <a:avLst/>
          </a:prstGeom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47" name="Прямая соединительная линия 46"/>
          <p:cNvCxnSpPr/>
          <p:nvPr/>
        </p:nvCxnSpPr>
        <p:spPr>
          <a:xfrm flipH="1" flipV="1">
            <a:off x="4946203" y="4483486"/>
            <a:ext cx="19319" cy="734096"/>
          </a:xfrm>
          <a:prstGeom prst="line">
            <a:avLst/>
          </a:prstGeom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48" name="Прямая соединительная линия 47"/>
          <p:cNvCxnSpPr/>
          <p:nvPr/>
        </p:nvCxnSpPr>
        <p:spPr>
          <a:xfrm flipV="1">
            <a:off x="3810230" y="4318205"/>
            <a:ext cx="758243" cy="396026"/>
          </a:xfrm>
          <a:prstGeom prst="line">
            <a:avLst/>
          </a:prstGeom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49" name="Прямая соединительная линия 48"/>
          <p:cNvCxnSpPr/>
          <p:nvPr/>
        </p:nvCxnSpPr>
        <p:spPr>
          <a:xfrm>
            <a:off x="3702776" y="3225180"/>
            <a:ext cx="656823" cy="453176"/>
          </a:xfrm>
          <a:prstGeom prst="line">
            <a:avLst/>
          </a:prstGeom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50" name="Прямая соединительная линия 49"/>
          <p:cNvCxnSpPr/>
          <p:nvPr/>
        </p:nvCxnSpPr>
        <p:spPr>
          <a:xfrm flipV="1">
            <a:off x="5605185" y="3340435"/>
            <a:ext cx="758243" cy="396026"/>
          </a:xfrm>
          <a:prstGeom prst="line">
            <a:avLst/>
          </a:prstGeom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51" name="Прямая соединительная линия 50"/>
          <p:cNvCxnSpPr/>
          <p:nvPr/>
        </p:nvCxnSpPr>
        <p:spPr>
          <a:xfrm flipH="1" flipV="1">
            <a:off x="4953414" y="2499713"/>
            <a:ext cx="19319" cy="734096"/>
          </a:xfrm>
          <a:prstGeom prst="line">
            <a:avLst/>
          </a:prstGeom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52" name="Прямая соединительная линия 51"/>
          <p:cNvCxnSpPr/>
          <p:nvPr/>
        </p:nvCxnSpPr>
        <p:spPr>
          <a:xfrm flipH="1" flipV="1">
            <a:off x="7104768" y="1215998"/>
            <a:ext cx="19319" cy="734096"/>
          </a:xfrm>
          <a:prstGeom prst="line">
            <a:avLst/>
          </a:prstGeom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53" name="Прямая соединительная линия 52"/>
          <p:cNvCxnSpPr/>
          <p:nvPr/>
        </p:nvCxnSpPr>
        <p:spPr>
          <a:xfrm>
            <a:off x="5897825" y="1882879"/>
            <a:ext cx="656823" cy="453176"/>
          </a:xfrm>
          <a:prstGeom prst="line">
            <a:avLst/>
          </a:prstGeom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54" name="Прямая соединительная линия 53"/>
          <p:cNvCxnSpPr/>
          <p:nvPr/>
        </p:nvCxnSpPr>
        <p:spPr>
          <a:xfrm flipV="1">
            <a:off x="7677700" y="1950091"/>
            <a:ext cx="758243" cy="396026"/>
          </a:xfrm>
          <a:prstGeom prst="line">
            <a:avLst/>
          </a:prstGeom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55" name="Прямая соединительная линия 54"/>
          <p:cNvCxnSpPr/>
          <p:nvPr/>
        </p:nvCxnSpPr>
        <p:spPr>
          <a:xfrm flipV="1">
            <a:off x="5849890" y="2940154"/>
            <a:ext cx="758243" cy="396026"/>
          </a:xfrm>
          <a:prstGeom prst="line">
            <a:avLst/>
          </a:prstGeom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56" name="Прямая соединительная линия 55"/>
          <p:cNvCxnSpPr/>
          <p:nvPr/>
        </p:nvCxnSpPr>
        <p:spPr>
          <a:xfrm>
            <a:off x="7677697" y="2916386"/>
            <a:ext cx="758244" cy="463640"/>
          </a:xfrm>
          <a:prstGeom prst="line">
            <a:avLst/>
          </a:prstGeom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57" name="Прямая соединительная линия 56"/>
          <p:cNvCxnSpPr/>
          <p:nvPr/>
        </p:nvCxnSpPr>
        <p:spPr>
          <a:xfrm flipH="1" flipV="1">
            <a:off x="7155480" y="3205783"/>
            <a:ext cx="19319" cy="734096"/>
          </a:xfrm>
          <a:prstGeom prst="line">
            <a:avLst/>
          </a:prstGeom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sp>
        <p:nvSpPr>
          <p:cNvPr id="58" name="Овал 57"/>
          <p:cNvSpPr/>
          <p:nvPr/>
        </p:nvSpPr>
        <p:spPr>
          <a:xfrm>
            <a:off x="6807484" y="2346119"/>
            <a:ext cx="103836" cy="102629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/>
          </a:p>
        </p:txBody>
      </p:sp>
      <p:sp>
        <p:nvSpPr>
          <p:cNvPr id="59" name="Овал 58"/>
          <p:cNvSpPr/>
          <p:nvPr/>
        </p:nvSpPr>
        <p:spPr>
          <a:xfrm>
            <a:off x="7348973" y="2346119"/>
            <a:ext cx="103836" cy="102629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/>
          </a:p>
        </p:txBody>
      </p:sp>
      <p:sp>
        <p:nvSpPr>
          <p:cNvPr id="60" name="Дуга 59"/>
          <p:cNvSpPr/>
          <p:nvPr/>
        </p:nvSpPr>
        <p:spPr>
          <a:xfrm rot="20879973">
            <a:off x="6668447" y="2252026"/>
            <a:ext cx="381909" cy="345011"/>
          </a:xfrm>
          <a:prstGeom prst="arc">
            <a:avLst>
              <a:gd name="adj1" fmla="val 16200000"/>
              <a:gd name="adj2" fmla="val 20812710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sz="1350"/>
          </a:p>
        </p:txBody>
      </p:sp>
      <p:sp>
        <p:nvSpPr>
          <p:cNvPr id="61" name="Дуга 60"/>
          <p:cNvSpPr/>
          <p:nvPr/>
        </p:nvSpPr>
        <p:spPr>
          <a:xfrm rot="18344119">
            <a:off x="7209937" y="2259781"/>
            <a:ext cx="381909" cy="345011"/>
          </a:xfrm>
          <a:prstGeom prst="arc">
            <a:avLst>
              <a:gd name="adj1" fmla="val 15734053"/>
              <a:gd name="adj2" fmla="val 20812710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sz="1350"/>
          </a:p>
        </p:txBody>
      </p:sp>
      <p:sp>
        <p:nvSpPr>
          <p:cNvPr id="62" name="Овал 61"/>
          <p:cNvSpPr/>
          <p:nvPr/>
        </p:nvSpPr>
        <p:spPr>
          <a:xfrm>
            <a:off x="7026406" y="2554996"/>
            <a:ext cx="237858" cy="129191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/>
          </a:p>
        </p:txBody>
      </p:sp>
      <p:sp>
        <p:nvSpPr>
          <p:cNvPr id="63" name="Дуга 62"/>
          <p:cNvSpPr/>
          <p:nvPr/>
        </p:nvSpPr>
        <p:spPr>
          <a:xfrm rot="18894485">
            <a:off x="6794518" y="2836102"/>
            <a:ext cx="637505" cy="502277"/>
          </a:xfrm>
          <a:prstGeom prst="arc">
            <a:avLst>
              <a:gd name="adj1" fmla="val 14716587"/>
              <a:gd name="adj2" fmla="val 1423085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sz="1350"/>
          </a:p>
        </p:txBody>
      </p:sp>
      <p:sp>
        <p:nvSpPr>
          <p:cNvPr id="64" name="Заголовок 63"/>
          <p:cNvSpPr>
            <a:spLocks noGrp="1"/>
          </p:cNvSpPr>
          <p:nvPr>
            <p:ph type="ctrTitle"/>
          </p:nvPr>
        </p:nvSpPr>
        <p:spPr>
          <a:xfrm>
            <a:off x="1484315" y="766139"/>
            <a:ext cx="6858000" cy="979151"/>
          </a:xfrm>
        </p:spPr>
        <p:txBody>
          <a:bodyPr>
            <a:normAutofit fontScale="90000"/>
          </a:bodyPr>
          <a:lstStyle/>
          <a:p>
            <a:r>
              <a:rPr lang="uk-UA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Оберіть настрій уроку</a:t>
            </a: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275275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857254"/>
            <a:ext cx="7886700" cy="994172"/>
          </a:xfrm>
        </p:spPr>
        <p:txBody>
          <a:bodyPr>
            <a:normAutofit/>
          </a:bodyPr>
          <a:lstStyle/>
          <a:p>
            <a:r>
              <a:rPr lang="uk-UA" sz="165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</a:t>
            </a:r>
            <a:r>
              <a:rPr lang="uk-UA" sz="27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План</a:t>
            </a:r>
            <a:r>
              <a:rPr lang="uk-UA" sz="165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uk-UA" sz="27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уроку</a:t>
            </a:r>
            <a:r>
              <a:rPr lang="uk-UA" sz="165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uk-UA" sz="165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uk-UA" sz="165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                                      </a:t>
            </a:r>
            <a:endParaRPr lang="ru-RU" sz="1650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0" y="1716511"/>
            <a:ext cx="7886700" cy="3263504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uk-UA" b="1" dirty="0" smtClean="0">
                <a:solidFill>
                  <a:srgbClr val="0070C0"/>
                </a:solidFill>
              </a:rPr>
              <a:t>Тиждень </a:t>
            </a:r>
            <a:r>
              <a:rPr lang="uk-UA" b="1" dirty="0">
                <a:solidFill>
                  <a:srgbClr val="0070C0"/>
                </a:solidFill>
              </a:rPr>
              <a:t>Масляна</a:t>
            </a:r>
            <a:endParaRPr lang="ru-RU" dirty="0">
              <a:solidFill>
                <a:srgbClr val="0070C0"/>
              </a:solidFill>
            </a:endParaRPr>
          </a:p>
          <a:p>
            <a:pPr marL="0" indent="0">
              <a:buNone/>
            </a:pPr>
            <a:r>
              <a:rPr lang="uk-UA" dirty="0" smtClean="0"/>
              <a:t>                             </a:t>
            </a:r>
            <a:r>
              <a:rPr lang="uk-UA" dirty="0" smtClean="0"/>
              <a:t> </a:t>
            </a:r>
            <a:r>
              <a:rPr lang="uk-UA" sz="2200" dirty="0" smtClean="0"/>
              <a:t>1.</a:t>
            </a:r>
            <a:r>
              <a:rPr lang="uk-UA" sz="2200" dirty="0" smtClean="0">
                <a:solidFill>
                  <a:srgbClr val="00B050"/>
                </a:solidFill>
              </a:rPr>
              <a:t>Понеділок-</a:t>
            </a:r>
            <a:r>
              <a:rPr lang="uk-UA" sz="2200" dirty="0" smtClean="0"/>
              <a:t> </a:t>
            </a:r>
            <a:r>
              <a:rPr lang="uk-UA" sz="2200" dirty="0"/>
              <a:t>«Зустріч</a:t>
            </a:r>
            <a:r>
              <a:rPr lang="uk-UA" sz="2200" dirty="0" smtClean="0"/>
              <a:t>»</a:t>
            </a:r>
            <a:endParaRPr lang="ru-RU" sz="2200" dirty="0"/>
          </a:p>
          <a:p>
            <a:pPr marL="0" indent="0">
              <a:buNone/>
            </a:pPr>
            <a:r>
              <a:rPr lang="uk-UA" sz="2200" dirty="0" smtClean="0"/>
              <a:t>                                       2.</a:t>
            </a:r>
            <a:r>
              <a:rPr lang="uk-UA" sz="2200" dirty="0" smtClean="0">
                <a:solidFill>
                  <a:srgbClr val="FF0000"/>
                </a:solidFill>
              </a:rPr>
              <a:t>Вівторок</a:t>
            </a:r>
            <a:r>
              <a:rPr lang="uk-UA" sz="2200" dirty="0" smtClean="0"/>
              <a:t>-</a:t>
            </a:r>
            <a:r>
              <a:rPr lang="uk-UA" sz="2200" dirty="0"/>
              <a:t>«Загравання</a:t>
            </a:r>
            <a:r>
              <a:rPr lang="uk-UA" sz="2200" dirty="0" smtClean="0"/>
              <a:t>»</a:t>
            </a:r>
            <a:endParaRPr lang="ru-RU" sz="2200" dirty="0"/>
          </a:p>
          <a:p>
            <a:pPr marL="0" indent="0">
              <a:buNone/>
            </a:pPr>
            <a:r>
              <a:rPr lang="uk-UA" sz="2200" dirty="0" smtClean="0"/>
              <a:t>                                       3.</a:t>
            </a:r>
            <a:r>
              <a:rPr lang="uk-UA" sz="2200" dirty="0" smtClean="0">
                <a:solidFill>
                  <a:srgbClr val="FFC000"/>
                </a:solidFill>
              </a:rPr>
              <a:t>Середа</a:t>
            </a:r>
            <a:r>
              <a:rPr lang="uk-UA" sz="2200" dirty="0" smtClean="0"/>
              <a:t>-</a:t>
            </a:r>
            <a:r>
              <a:rPr lang="uk-UA" sz="2200" dirty="0"/>
              <a:t>« Ласунка</a:t>
            </a:r>
            <a:r>
              <a:rPr lang="uk-UA" sz="2200" dirty="0" smtClean="0"/>
              <a:t>»</a:t>
            </a:r>
            <a:endParaRPr lang="ru-RU" sz="2200" dirty="0"/>
          </a:p>
          <a:p>
            <a:pPr marL="0" indent="0">
              <a:buNone/>
            </a:pPr>
            <a:r>
              <a:rPr lang="uk-UA" sz="2200" dirty="0" smtClean="0"/>
              <a:t>                                       4.</a:t>
            </a:r>
            <a:r>
              <a:rPr lang="uk-UA" sz="2200" dirty="0" smtClean="0">
                <a:solidFill>
                  <a:srgbClr val="92D050"/>
                </a:solidFill>
              </a:rPr>
              <a:t>Четвер</a:t>
            </a:r>
            <a:r>
              <a:rPr lang="uk-UA" sz="2200" dirty="0" smtClean="0"/>
              <a:t> </a:t>
            </a:r>
            <a:r>
              <a:rPr lang="uk-UA" sz="2200" dirty="0"/>
              <a:t>– «Розгул</a:t>
            </a:r>
            <a:r>
              <a:rPr lang="uk-UA" sz="2200" dirty="0" smtClean="0"/>
              <a:t>»</a:t>
            </a:r>
            <a:endParaRPr lang="ru-RU" sz="2200" dirty="0"/>
          </a:p>
          <a:p>
            <a:pPr marL="0" indent="0">
              <a:buNone/>
            </a:pPr>
            <a:r>
              <a:rPr lang="uk-UA" sz="2200" dirty="0" smtClean="0"/>
              <a:t>                                       5.</a:t>
            </a:r>
            <a:r>
              <a:rPr lang="uk-UA" sz="2200" dirty="0" smtClean="0">
                <a:solidFill>
                  <a:srgbClr val="00B0F0"/>
                </a:solidFill>
              </a:rPr>
              <a:t>П’ятниця</a:t>
            </a:r>
            <a:r>
              <a:rPr lang="uk-UA" sz="2200" dirty="0" smtClean="0"/>
              <a:t> </a:t>
            </a:r>
            <a:r>
              <a:rPr lang="uk-UA" sz="2200" dirty="0"/>
              <a:t>– «Бабусині млинці</a:t>
            </a:r>
            <a:r>
              <a:rPr lang="uk-UA" sz="2200" dirty="0" smtClean="0"/>
              <a:t>»</a:t>
            </a:r>
            <a:endParaRPr lang="ru-RU" sz="2200" dirty="0"/>
          </a:p>
          <a:p>
            <a:pPr marL="0" indent="0">
              <a:buNone/>
            </a:pPr>
            <a:r>
              <a:rPr lang="uk-UA" sz="2200" dirty="0" smtClean="0"/>
              <a:t>                                       6.</a:t>
            </a:r>
            <a:r>
              <a:rPr lang="uk-UA" sz="2200" dirty="0" smtClean="0">
                <a:solidFill>
                  <a:srgbClr val="002060"/>
                </a:solidFill>
              </a:rPr>
              <a:t>Субота</a:t>
            </a:r>
            <a:r>
              <a:rPr lang="uk-UA" sz="2200" dirty="0" smtClean="0"/>
              <a:t> </a:t>
            </a:r>
            <a:r>
              <a:rPr lang="uk-UA" sz="2200" dirty="0"/>
              <a:t>– «Посиденьки»</a:t>
            </a:r>
            <a:endParaRPr lang="ru-RU" sz="2200" dirty="0"/>
          </a:p>
          <a:p>
            <a:pPr marL="0" indent="0">
              <a:buNone/>
            </a:pPr>
            <a:r>
              <a:rPr lang="uk-UA" sz="2200" dirty="0" smtClean="0"/>
              <a:t>                                       7.</a:t>
            </a:r>
            <a:r>
              <a:rPr lang="uk-UA" sz="2200" dirty="0" smtClean="0">
                <a:solidFill>
                  <a:srgbClr val="7030A0"/>
                </a:solidFill>
              </a:rPr>
              <a:t>Неділя</a:t>
            </a:r>
            <a:r>
              <a:rPr lang="uk-UA" sz="2200" dirty="0" smtClean="0"/>
              <a:t> </a:t>
            </a:r>
            <a:r>
              <a:rPr lang="uk-UA" sz="2200" dirty="0"/>
              <a:t>–«Прощення</a:t>
            </a:r>
            <a:r>
              <a:rPr lang="uk-UA" sz="2600" dirty="0"/>
              <a:t>»</a:t>
            </a:r>
            <a:endParaRPr lang="ru-RU" sz="26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0195" y="1851426"/>
            <a:ext cx="1413989" cy="1564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8688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            </a:t>
            </a:r>
            <a:r>
              <a:rPr lang="uk-UA" b="1" dirty="0" smtClean="0">
                <a:solidFill>
                  <a:srgbClr val="00B050"/>
                </a:solidFill>
              </a:rPr>
              <a:t>Понеділок </a:t>
            </a:r>
            <a:r>
              <a:rPr lang="uk-UA" b="1" dirty="0" smtClean="0">
                <a:solidFill>
                  <a:srgbClr val="C00000"/>
                </a:solidFill>
              </a:rPr>
              <a:t>- «</a:t>
            </a:r>
            <a:r>
              <a:rPr lang="uk-UA" b="1" dirty="0">
                <a:solidFill>
                  <a:srgbClr val="C00000"/>
                </a:solidFill>
              </a:rPr>
              <a:t>З</a:t>
            </a:r>
            <a:r>
              <a:rPr lang="uk-UA" b="1" dirty="0" smtClean="0">
                <a:solidFill>
                  <a:srgbClr val="C00000"/>
                </a:solidFill>
              </a:rPr>
              <a:t>устріч»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47243" y="1991116"/>
            <a:ext cx="5465227" cy="3263504"/>
          </a:xfrm>
        </p:spPr>
        <p:txBody>
          <a:bodyPr/>
          <a:lstStyle/>
          <a:p>
            <a:pPr marL="0" indent="0">
              <a:buNone/>
            </a:pPr>
            <a:r>
              <a:rPr lang="uk-UA" sz="2700" dirty="0"/>
              <a:t>У цей день гостей вітають млинцями та оладками .</a:t>
            </a:r>
          </a:p>
          <a:p>
            <a:pPr marL="0" indent="0">
              <a:buNone/>
            </a:pPr>
            <a:r>
              <a:rPr lang="uk-UA" sz="2700" dirty="0"/>
              <a:t>До речі, першим млинцем у Масничний понеділок здавна прийнято пригощати батьків .</a:t>
            </a:r>
            <a:endParaRPr lang="ru-RU" dirty="0"/>
          </a:p>
        </p:txBody>
      </p:sp>
      <p:pic>
        <p:nvPicPr>
          <p:cNvPr id="4" name="Picture 5" descr="mirdat2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427" y="1995344"/>
            <a:ext cx="2399925" cy="25045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71935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2178756" y="1589622"/>
            <a:ext cx="7673650" cy="316491"/>
          </a:xfrm>
        </p:spPr>
        <p:txBody>
          <a:bodyPr>
            <a:noAutofit/>
          </a:bodyPr>
          <a:lstStyle/>
          <a:p>
            <a:pPr algn="l"/>
            <a:r>
              <a:rPr lang="uk-UA" sz="33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Хвилинка каліграфії</a:t>
            </a:r>
            <a:endParaRPr lang="ru-RU" sz="33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1678658" y="1906113"/>
            <a:ext cx="7247805" cy="1241822"/>
          </a:xfrm>
        </p:spPr>
        <p:txBody>
          <a:bodyPr>
            <a:normAutofit fontScale="25000" lnSpcReduction="20000"/>
          </a:bodyPr>
          <a:lstStyle/>
          <a:p>
            <a:r>
              <a:rPr lang="uk-UA" dirty="0"/>
              <a:t> </a:t>
            </a:r>
            <a:endParaRPr lang="ru-RU" dirty="0"/>
          </a:p>
          <a:p>
            <a:pPr lvl="0" algn="l"/>
            <a:r>
              <a:rPr lang="uk-UA" sz="8400" dirty="0"/>
              <a:t>1)Складіть і запишіть слова ,які б починалися такими складами.</a:t>
            </a:r>
            <a:endParaRPr lang="ru-RU" sz="8400" dirty="0"/>
          </a:p>
          <a:p>
            <a:pPr algn="l"/>
            <a:r>
              <a:rPr lang="uk-UA" sz="10800" i="1" dirty="0">
                <a:solidFill>
                  <a:srgbClr val="0070C0"/>
                </a:solidFill>
              </a:rPr>
              <a:t>Ви  </a:t>
            </a:r>
            <a:r>
              <a:rPr lang="uk-UA" sz="10800" i="1" dirty="0" err="1">
                <a:solidFill>
                  <a:srgbClr val="0070C0"/>
                </a:solidFill>
              </a:rPr>
              <a:t>ив</a:t>
            </a:r>
            <a:r>
              <a:rPr lang="uk-UA" sz="10800" i="1" dirty="0">
                <a:solidFill>
                  <a:srgbClr val="0070C0"/>
                </a:solidFill>
              </a:rPr>
              <a:t>  ми  </a:t>
            </a:r>
            <a:r>
              <a:rPr lang="uk-UA" sz="10800" i="1" dirty="0" err="1">
                <a:solidFill>
                  <a:srgbClr val="0070C0"/>
                </a:solidFill>
              </a:rPr>
              <a:t>им</a:t>
            </a:r>
            <a:r>
              <a:rPr lang="uk-UA" sz="10800" i="1" dirty="0">
                <a:solidFill>
                  <a:srgbClr val="0070C0"/>
                </a:solidFill>
              </a:rPr>
              <a:t>  ти  </a:t>
            </a:r>
            <a:r>
              <a:rPr lang="uk-UA" sz="10800" i="1" dirty="0" err="1">
                <a:solidFill>
                  <a:srgbClr val="0070C0"/>
                </a:solidFill>
              </a:rPr>
              <a:t>ит</a:t>
            </a:r>
            <a:endParaRPr lang="ru-RU" sz="10800" i="1" dirty="0">
              <a:solidFill>
                <a:srgbClr val="0070C0"/>
              </a:solidFill>
            </a:endParaRPr>
          </a:p>
          <a:p>
            <a:pPr lvl="0" algn="l"/>
            <a:endParaRPr lang="uk-UA" sz="8400" dirty="0" smtClean="0"/>
          </a:p>
          <a:p>
            <a:pPr lvl="0" algn="l"/>
            <a:r>
              <a:rPr lang="uk-UA" sz="8400" dirty="0" smtClean="0"/>
              <a:t>2)Запишіть </a:t>
            </a:r>
            <a:r>
              <a:rPr lang="uk-UA" sz="8400" dirty="0"/>
              <a:t>і поясніть прислів’я, підкресліть займенники.</a:t>
            </a:r>
            <a:endParaRPr lang="ru-RU" sz="8400" dirty="0"/>
          </a:p>
          <a:p>
            <a:pPr algn="l"/>
            <a:r>
              <a:rPr lang="uk-UA" sz="10800" i="1" dirty="0">
                <a:solidFill>
                  <a:srgbClr val="0070C0"/>
                </a:solidFill>
              </a:rPr>
              <a:t>Масляна, Масляна, яка ти мала—якби тебе      сім  неділь ,а посту одна.</a:t>
            </a:r>
            <a:endParaRPr lang="ru-RU" sz="10800" dirty="0">
              <a:solidFill>
                <a:srgbClr val="0070C0"/>
              </a:solidFill>
            </a:endParaRPr>
          </a:p>
          <a:p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5581" y="702202"/>
            <a:ext cx="2341307" cy="12039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2805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1253613" y="857250"/>
            <a:ext cx="6858000" cy="1360539"/>
          </a:xfrm>
        </p:spPr>
        <p:txBody>
          <a:bodyPr>
            <a:normAutofit/>
          </a:bodyPr>
          <a:lstStyle/>
          <a:p>
            <a:r>
              <a:rPr lang="uk-UA" sz="3300" b="1" dirty="0">
                <a:solidFill>
                  <a:srgbClr val="C00000"/>
                </a:solidFill>
              </a:rPr>
              <a:t>Гра «Мозковий штурм»</a:t>
            </a:r>
            <a:r>
              <a:rPr lang="ru-RU" sz="3300" dirty="0"/>
              <a:t/>
            </a:r>
            <a:br>
              <a:rPr lang="ru-RU" sz="3300" dirty="0"/>
            </a:br>
            <a:endParaRPr lang="ru-RU" sz="33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4972" y="1954661"/>
            <a:ext cx="3335287" cy="25014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0918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6178</TotalTime>
  <Words>539</Words>
  <Application>Microsoft Office PowerPoint</Application>
  <PresentationFormat>Экран (4:3)</PresentationFormat>
  <Paragraphs>101</Paragraphs>
  <Slides>25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31" baseType="lpstr">
      <vt:lpstr>Arial</vt:lpstr>
      <vt:lpstr>Calibri</vt:lpstr>
      <vt:lpstr>Calibri Light</vt:lpstr>
      <vt:lpstr>Cambria</vt:lpstr>
      <vt:lpstr>Times New Roman</vt:lpstr>
      <vt:lpstr>Тема Office</vt:lpstr>
      <vt:lpstr>Презентация PowerPoint</vt:lpstr>
      <vt:lpstr>         Увага!       Ось дзвінок нам дав сигнал- Працювати час настав. Тож ,і ми часу не гаймо, Урок мови починаймо. </vt:lpstr>
      <vt:lpstr>               Відгадайте!                                                                                </vt:lpstr>
      <vt:lpstr>Увага! Тема. Повторення і узагальнення вивченого про займенник. Мета.  Поглибити знання про займенник як частину   мови; Формувати уміння розпізнавати займенники в  реченнях, редагувати текст; Визначати особу ,число і відмінок; Розвивати творчі здібності ,спостережливість ,увагу ,пам’ять.  </vt:lpstr>
      <vt:lpstr>Оберіть настрій уроку</vt:lpstr>
      <vt:lpstr>                    План уроку                                                                   </vt:lpstr>
      <vt:lpstr>            Понеділок - «Зустріч»</vt:lpstr>
      <vt:lpstr>Хвилинка каліграфії</vt:lpstr>
      <vt:lpstr>Гра «Мозковий штурм» </vt:lpstr>
      <vt:lpstr>Узагальніть !</vt:lpstr>
      <vt:lpstr>Вівторок- «Загравання» </vt:lpstr>
      <vt:lpstr>Завдання </vt:lpstr>
      <vt:lpstr>Середа- «Ласунка» </vt:lpstr>
      <vt:lpstr>Робота з фразеологізмами</vt:lpstr>
      <vt:lpstr>Перевірте  себе!</vt:lpstr>
      <vt:lpstr>Робота з підручником</vt:lpstr>
      <vt:lpstr>Четвер – «Розгул» </vt:lpstr>
      <vt:lpstr>П’ятниця – «Тещині вечори»</vt:lpstr>
      <vt:lpstr>Перевірте  себе!</vt:lpstr>
      <vt:lpstr>Субота- «Посиденьки»</vt:lpstr>
      <vt:lpstr>Неділя- «Прощальна неділя»</vt:lpstr>
      <vt:lpstr>Продовж речення</vt:lpstr>
      <vt:lpstr>Презентация PowerPoint</vt:lpstr>
      <vt:lpstr>Домашнє завдання </vt:lpstr>
      <vt:lpstr>Дякую за урок! </vt:lpstr>
    </vt:vector>
  </TitlesOfParts>
  <Company>diakov.net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Iryna</dc:creator>
  <cp:lastModifiedBy>Ірина</cp:lastModifiedBy>
  <cp:revision>63</cp:revision>
  <dcterms:created xsi:type="dcterms:W3CDTF">2016-02-08T14:27:39Z</dcterms:created>
  <dcterms:modified xsi:type="dcterms:W3CDTF">2018-01-09T19:14:39Z</dcterms:modified>
</cp:coreProperties>
</file>