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6" r:id="rId4"/>
    <p:sldId id="258" r:id="rId5"/>
    <p:sldId id="267" r:id="rId6"/>
    <p:sldId id="275" r:id="rId7"/>
    <p:sldId id="259" r:id="rId8"/>
    <p:sldId id="261" r:id="rId9"/>
    <p:sldId id="262" r:id="rId10"/>
    <p:sldId id="263" r:id="rId11"/>
    <p:sldId id="264" r:id="rId12"/>
    <p:sldId id="269" r:id="rId13"/>
    <p:sldId id="274" r:id="rId14"/>
    <p:sldId id="270" r:id="rId15"/>
    <p:sldId id="271" r:id="rId16"/>
    <p:sldId id="272" r:id="rId17"/>
    <p:sldId id="273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89A41-E174-4896-97B4-1270092D1603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F49B8-04E5-4601-A220-B30C4BD1E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05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F49B8-04E5-4601-A220-B30C4BD1E77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516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2DA20-E78B-4645-B579-8702437BCAC6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34198-015F-455F-8B9C-34CB32852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723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1" y="1428736"/>
            <a:ext cx="635798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Урок-свято</a:t>
            </a:r>
          </a:p>
          <a:p>
            <a:pPr algn="ctr"/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357166"/>
            <a:ext cx="7072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866" y="1124744"/>
            <a:ext cx="2622205" cy="447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6016" y="2060848"/>
            <a:ext cx="3384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chemeClr val="accent6">
                    <a:lumMod val="50000"/>
                  </a:schemeClr>
                </a:solidFill>
              </a:rPr>
              <a:t>Робота в парах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206" y="15489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642918"/>
            <a:ext cx="7227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42" y="47421"/>
            <a:ext cx="17430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1340768"/>
            <a:ext cx="54324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>
                <a:solidFill>
                  <a:srgbClr val="00B050"/>
                </a:solidFill>
              </a:rPr>
              <a:t>Телеграми від казкових героїв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426" y="3692683"/>
            <a:ext cx="1495755" cy="160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Картинки по запросу картинки курочки рябы из сказ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89" y="1925543"/>
            <a:ext cx="1810234" cy="159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картинки курочки рябы из сказк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071" y="1999917"/>
            <a:ext cx="2232248" cy="151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картинки дед из сказки рукавич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345" y="3789040"/>
            <a:ext cx="1594006" cy="140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ивасик телесик картинки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791" y="3789040"/>
            <a:ext cx="16954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девочка из сказки гуси лебеди картинк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457" y="3734761"/>
            <a:ext cx="1483035" cy="172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артинки по запросу дед и баба  из сказки репка картинки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67" y="1999917"/>
            <a:ext cx="2325718" cy="140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937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3024336" cy="169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2204864"/>
            <a:ext cx="3171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/>
              <a:t>Скількі</a:t>
            </a:r>
            <a:r>
              <a:rPr lang="uk-UA" dirty="0"/>
              <a:t> звірів зустрів Колобок?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00069" y="2668270"/>
            <a:ext cx="342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Кого спіймав </a:t>
            </a:r>
            <a:r>
              <a:rPr lang="uk-UA" dirty="0" err="1"/>
              <a:t>Солом</a:t>
            </a:r>
            <a:r>
              <a:rPr lang="uk-UA" dirty="0"/>
              <a:t> </a:t>
            </a:r>
            <a:r>
              <a:rPr lang="uk-UA" dirty="0" err="1"/>
              <a:t>яний</a:t>
            </a:r>
            <a:r>
              <a:rPr lang="uk-UA" dirty="0"/>
              <a:t> Бичок?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99079" y="3098729"/>
            <a:ext cx="2888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Скільки тварин тягло ріпку?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00069" y="3587422"/>
            <a:ext cx="3515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Скільки тварин жило у рукавичці?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4149080"/>
            <a:ext cx="5652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Хто вимагав від Кози-дерези покинути </a:t>
            </a:r>
            <a:r>
              <a:rPr lang="uk-UA" dirty="0" err="1" smtClean="0"/>
              <a:t>зайчикову</a:t>
            </a:r>
            <a:r>
              <a:rPr lang="uk-UA" dirty="0" smtClean="0"/>
              <a:t> </a:t>
            </a:r>
            <a:r>
              <a:rPr lang="uk-UA" dirty="0"/>
              <a:t>хатку?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556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Картинки по запросу картинка півника для дете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6632"/>
            <a:ext cx="374441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4365104"/>
            <a:ext cx="43924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Робота в групах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36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2060848"/>
            <a:ext cx="655272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2"/>
                </a:solidFill>
              </a:rPr>
              <a:t>1).</a:t>
            </a:r>
            <a:r>
              <a:rPr lang="ru-RU" sz="2000" dirty="0" err="1">
                <a:solidFill>
                  <a:schemeClr val="accent2"/>
                </a:solidFill>
              </a:rPr>
              <a:t>Поєднайте</a:t>
            </a:r>
            <a:r>
              <a:rPr lang="ru-RU" sz="2000" dirty="0">
                <a:solidFill>
                  <a:schemeClr val="accent2"/>
                </a:solidFill>
              </a:rPr>
              <a:t> першу </a:t>
            </a:r>
            <a:r>
              <a:rPr lang="ru-RU" sz="2000" dirty="0" err="1">
                <a:solidFill>
                  <a:schemeClr val="accent2"/>
                </a:solidFill>
              </a:rPr>
              <a:t>частину</a:t>
            </a:r>
            <a:r>
              <a:rPr lang="ru-RU" sz="2000" dirty="0">
                <a:solidFill>
                  <a:schemeClr val="accent2"/>
                </a:solidFill>
              </a:rPr>
              <a:t> </a:t>
            </a:r>
            <a:r>
              <a:rPr lang="ru-RU" sz="2000" dirty="0" err="1">
                <a:solidFill>
                  <a:schemeClr val="accent2"/>
                </a:solidFill>
              </a:rPr>
              <a:t>повір’я</a:t>
            </a:r>
            <a:r>
              <a:rPr lang="ru-RU" sz="2000" dirty="0">
                <a:solidFill>
                  <a:schemeClr val="accent2"/>
                </a:solidFill>
              </a:rPr>
              <a:t> з другою.</a:t>
            </a:r>
          </a:p>
          <a:p>
            <a:endParaRPr lang="en-US" dirty="0"/>
          </a:p>
          <a:p>
            <a:r>
              <a:rPr lang="ru-RU" dirty="0"/>
              <a:t>1. Як </a:t>
            </a:r>
            <a:r>
              <a:rPr lang="ru-RU" dirty="0" err="1"/>
              <a:t>кіт</a:t>
            </a:r>
            <a:r>
              <a:rPr lang="ru-RU" dirty="0"/>
              <a:t> </a:t>
            </a:r>
            <a:r>
              <a:rPr lang="ru-RU" dirty="0" err="1"/>
              <a:t>умивається</a:t>
            </a:r>
            <a:r>
              <a:rPr lang="ru-RU" dirty="0"/>
              <a:t> </a:t>
            </a:r>
            <a:r>
              <a:rPr lang="ru-RU" dirty="0" err="1"/>
              <a:t>лапкою</a:t>
            </a:r>
            <a:r>
              <a:rPr lang="ru-RU" dirty="0"/>
              <a:t>…..                                 за </a:t>
            </a:r>
            <a:r>
              <a:rPr lang="ru-RU" dirty="0" err="1"/>
              <a:t>очі</a:t>
            </a:r>
            <a:r>
              <a:rPr lang="ru-RU" dirty="0"/>
              <a:t> </a:t>
            </a:r>
            <a:r>
              <a:rPr lang="ru-RU" dirty="0" err="1"/>
              <a:t>вовчицею</a:t>
            </a:r>
            <a:r>
              <a:rPr lang="ru-RU" dirty="0"/>
              <a:t>.</a:t>
            </a:r>
            <a:endParaRPr lang="en-US" dirty="0"/>
          </a:p>
          <a:p>
            <a:r>
              <a:rPr lang="ru-RU" dirty="0"/>
              <a:t>                </a:t>
            </a:r>
          </a:p>
          <a:p>
            <a:r>
              <a:rPr lang="ru-RU" dirty="0"/>
              <a:t>2. Як </a:t>
            </a:r>
            <a:r>
              <a:rPr lang="ru-RU" dirty="0" err="1"/>
              <a:t>чорний</a:t>
            </a:r>
            <a:r>
              <a:rPr lang="ru-RU" dirty="0"/>
              <a:t> </a:t>
            </a:r>
            <a:r>
              <a:rPr lang="ru-RU" dirty="0" err="1"/>
              <a:t>кіт</a:t>
            </a:r>
            <a:r>
              <a:rPr lang="ru-RU" dirty="0"/>
              <a:t> </a:t>
            </a:r>
            <a:r>
              <a:rPr lang="ru-RU" dirty="0" err="1"/>
              <a:t>перебіжить</a:t>
            </a:r>
            <a:r>
              <a:rPr lang="ru-RU" dirty="0"/>
              <a:t> вам дорогу….            </a:t>
            </a:r>
            <a:r>
              <a:rPr lang="ru-RU" dirty="0" err="1"/>
              <a:t>будуть</a:t>
            </a:r>
            <a:r>
              <a:rPr lang="ru-RU" dirty="0"/>
              <a:t> </a:t>
            </a:r>
            <a:r>
              <a:rPr lang="ru-RU" dirty="0" err="1"/>
              <a:t>гості</a:t>
            </a:r>
            <a:r>
              <a:rPr lang="ru-RU" dirty="0"/>
              <a:t>.</a:t>
            </a:r>
            <a:endParaRPr lang="en-US" dirty="0"/>
          </a:p>
          <a:p>
            <a:endParaRPr lang="ru-RU" dirty="0"/>
          </a:p>
          <a:p>
            <a:r>
              <a:rPr lang="ru-RU" dirty="0"/>
              <a:t>3. У </a:t>
            </a:r>
            <a:r>
              <a:rPr lang="ru-RU" dirty="0" err="1"/>
              <a:t>нову</a:t>
            </a:r>
            <a:r>
              <a:rPr lang="ru-RU" dirty="0"/>
              <a:t> квартиру першим…                                    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увійти</a:t>
            </a:r>
            <a:r>
              <a:rPr lang="ru-RU" dirty="0"/>
              <a:t> </a:t>
            </a:r>
            <a:r>
              <a:rPr lang="ru-RU" dirty="0" err="1"/>
              <a:t>кіт</a:t>
            </a:r>
            <a:r>
              <a:rPr lang="ru-RU" dirty="0"/>
              <a:t>.</a:t>
            </a:r>
            <a:endParaRPr lang="en-US" dirty="0"/>
          </a:p>
          <a:p>
            <a:endParaRPr lang="ru-RU" dirty="0"/>
          </a:p>
          <a:p>
            <a:r>
              <a:rPr lang="ru-RU" dirty="0"/>
              <a:t>4. В </a:t>
            </a:r>
            <a:r>
              <a:rPr lang="ru-RU" dirty="0" err="1"/>
              <a:t>очі</a:t>
            </a:r>
            <a:r>
              <a:rPr lang="ru-RU" dirty="0"/>
              <a:t> </a:t>
            </a:r>
            <a:r>
              <a:rPr lang="ru-RU" dirty="0" err="1"/>
              <a:t>лисицею,а</a:t>
            </a:r>
            <a:r>
              <a:rPr lang="ru-RU" dirty="0"/>
              <a:t>…                                                      буде </a:t>
            </a:r>
            <a:r>
              <a:rPr lang="ru-RU" dirty="0" err="1"/>
              <a:t>невдача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57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676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6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39751" y="295488"/>
            <a:ext cx="45365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Уявіть, що відому вам казку розповідає один із казкових героїв. </a:t>
            </a:r>
            <a:r>
              <a:rPr lang="ru-RU" dirty="0"/>
              <a:t>Вам </a:t>
            </a:r>
            <a:r>
              <a:rPr lang="ru-RU" dirty="0" err="1"/>
              <a:t>потрібно</a:t>
            </a:r>
            <a:r>
              <a:rPr lang="ru-RU" dirty="0"/>
              <a:t> </a:t>
            </a:r>
            <a:r>
              <a:rPr lang="ru-RU" dirty="0" err="1"/>
              <a:t>назвати</a:t>
            </a:r>
            <a:r>
              <a:rPr lang="ru-RU" dirty="0"/>
              <a:t> героя </a:t>
            </a:r>
            <a:r>
              <a:rPr lang="ru-RU" dirty="0" err="1"/>
              <a:t>казки</a:t>
            </a:r>
            <a:r>
              <a:rPr lang="ru-RU" dirty="0"/>
              <a:t>,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імені</a:t>
            </a:r>
            <a:r>
              <a:rPr lang="ru-RU" dirty="0"/>
              <a:t> </a:t>
            </a:r>
            <a:r>
              <a:rPr lang="ru-RU" dirty="0" err="1"/>
              <a:t>якого</a:t>
            </a:r>
            <a:r>
              <a:rPr lang="ru-RU" dirty="0"/>
              <a:t> </a:t>
            </a:r>
            <a:r>
              <a:rPr lang="ru-RU" dirty="0" err="1"/>
              <a:t>ведеться</a:t>
            </a:r>
            <a:r>
              <a:rPr lang="ru-RU" dirty="0"/>
              <a:t> </a:t>
            </a:r>
            <a:r>
              <a:rPr lang="ru-RU" dirty="0" err="1"/>
              <a:t>розповідь</a:t>
            </a:r>
            <a:r>
              <a:rPr lang="uk-UA" dirty="0"/>
              <a:t>,</a:t>
            </a:r>
            <a:r>
              <a:rPr lang="ru-RU" dirty="0"/>
              <a:t> </a:t>
            </a:r>
            <a:r>
              <a:rPr lang="ru-RU" dirty="0" err="1"/>
              <a:t>назву</a:t>
            </a:r>
            <a:r>
              <a:rPr lang="ru-RU" dirty="0"/>
              <a:t> </a:t>
            </a:r>
            <a:r>
              <a:rPr lang="ru-RU" dirty="0" err="1"/>
              <a:t>казки</a:t>
            </a:r>
            <a:r>
              <a:rPr lang="ru-RU" dirty="0"/>
              <a:t> </a:t>
            </a:r>
            <a:r>
              <a:rPr lang="uk-UA" dirty="0"/>
              <a:t>та вказати народна це казка чи літературна</a:t>
            </a:r>
            <a:r>
              <a:rPr lang="uk-UA" i="1" dirty="0"/>
              <a:t>.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34299" y="1475186"/>
            <a:ext cx="58326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Казка 1</a:t>
            </a:r>
            <a:r>
              <a:rPr lang="ru-RU" dirty="0">
                <a:solidFill>
                  <a:srgbClr val="0070C0"/>
                </a:solidFill>
              </a:rPr>
              <a:t> 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«Я </a:t>
            </a:r>
            <a:r>
              <a:rPr lang="ru-RU" dirty="0" err="1">
                <a:solidFill>
                  <a:srgbClr val="0070C0"/>
                </a:solidFill>
              </a:rPr>
              <a:t>вирішив</a:t>
            </a:r>
            <a:r>
              <a:rPr lang="ru-RU" dirty="0">
                <a:solidFill>
                  <a:srgbClr val="0070C0"/>
                </a:solidFill>
              </a:rPr>
              <a:t> просто </a:t>
            </a:r>
            <a:r>
              <a:rPr lang="ru-RU" dirty="0" err="1">
                <a:solidFill>
                  <a:srgbClr val="0070C0"/>
                </a:solidFill>
              </a:rPr>
              <a:t>подорожувати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світом</a:t>
            </a:r>
            <a:r>
              <a:rPr lang="ru-RU" dirty="0">
                <a:solidFill>
                  <a:srgbClr val="0070C0"/>
                </a:solidFill>
              </a:rPr>
              <a:t> і не знав, </a:t>
            </a:r>
            <a:r>
              <a:rPr lang="ru-RU" dirty="0" err="1">
                <a:solidFill>
                  <a:srgbClr val="0070C0"/>
                </a:solidFill>
              </a:rPr>
              <a:t>що</a:t>
            </a:r>
            <a:r>
              <a:rPr lang="ru-RU" dirty="0">
                <a:solidFill>
                  <a:srgbClr val="0070C0"/>
                </a:solidFill>
              </a:rPr>
              <a:t> все так </a:t>
            </a:r>
            <a:r>
              <a:rPr lang="ru-RU" dirty="0" err="1">
                <a:solidFill>
                  <a:srgbClr val="0070C0"/>
                </a:solidFill>
              </a:rPr>
              <a:t>станеться</a:t>
            </a:r>
            <a:r>
              <a:rPr lang="ru-RU" dirty="0">
                <a:solidFill>
                  <a:srgbClr val="0070C0"/>
                </a:solidFill>
              </a:rPr>
              <a:t>. Я гадав, </a:t>
            </a:r>
            <a:r>
              <a:rPr lang="ru-RU" dirty="0" err="1">
                <a:solidFill>
                  <a:srgbClr val="0070C0"/>
                </a:solidFill>
              </a:rPr>
              <a:t>що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всі</a:t>
            </a:r>
            <a:r>
              <a:rPr lang="ru-RU" dirty="0">
                <a:solidFill>
                  <a:srgbClr val="0070C0"/>
                </a:solidFill>
              </a:rPr>
              <a:t> так само </a:t>
            </a:r>
            <a:r>
              <a:rPr lang="ru-RU" dirty="0" err="1">
                <a:solidFill>
                  <a:srgbClr val="0070C0"/>
                </a:solidFill>
              </a:rPr>
              <a:t>добрі</a:t>
            </a:r>
            <a:r>
              <a:rPr lang="ru-RU" dirty="0">
                <a:solidFill>
                  <a:srgbClr val="0070C0"/>
                </a:solidFill>
              </a:rPr>
              <a:t>, як </a:t>
            </a:r>
            <a:r>
              <a:rPr lang="ru-RU" dirty="0" err="1">
                <a:solidFill>
                  <a:srgbClr val="0070C0"/>
                </a:solidFill>
              </a:rPr>
              <a:t>мої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Дідусь</a:t>
            </a:r>
            <a:r>
              <a:rPr lang="ru-RU" dirty="0">
                <a:solidFill>
                  <a:srgbClr val="0070C0"/>
                </a:solidFill>
              </a:rPr>
              <a:t> та Бабуся. Але </a:t>
            </a:r>
            <a:r>
              <a:rPr lang="ru-RU" dirty="0" err="1">
                <a:solidFill>
                  <a:srgbClr val="0070C0"/>
                </a:solidFill>
              </a:rPr>
              <a:t>виявилося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що</a:t>
            </a:r>
            <a:r>
              <a:rPr lang="ru-RU" dirty="0">
                <a:solidFill>
                  <a:srgbClr val="0070C0"/>
                </a:solidFill>
              </a:rPr>
              <a:t> у </a:t>
            </a:r>
            <a:r>
              <a:rPr lang="ru-RU" dirty="0" err="1">
                <a:solidFill>
                  <a:srgbClr val="0070C0"/>
                </a:solidFill>
              </a:rPr>
              <a:t>цьому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світі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мешкають</a:t>
            </a:r>
            <a:r>
              <a:rPr lang="ru-RU" dirty="0">
                <a:solidFill>
                  <a:srgbClr val="0070C0"/>
                </a:solidFill>
              </a:rPr>
              <a:t> і </a:t>
            </a:r>
            <a:r>
              <a:rPr lang="ru-RU" dirty="0" err="1">
                <a:solidFill>
                  <a:srgbClr val="0070C0"/>
                </a:solidFill>
              </a:rPr>
              <a:t>злі</a:t>
            </a:r>
            <a:r>
              <a:rPr lang="ru-RU" dirty="0">
                <a:solidFill>
                  <a:srgbClr val="0070C0"/>
                </a:solidFill>
              </a:rPr>
              <a:t>, і </a:t>
            </a:r>
            <a:r>
              <a:rPr lang="ru-RU" dirty="0" err="1">
                <a:solidFill>
                  <a:srgbClr val="0070C0"/>
                </a:solidFill>
              </a:rPr>
              <a:t>жорстокі</a:t>
            </a:r>
            <a:r>
              <a:rPr lang="ru-RU" dirty="0">
                <a:solidFill>
                  <a:srgbClr val="0070C0"/>
                </a:solidFill>
              </a:rPr>
              <a:t>, і </a:t>
            </a:r>
            <a:r>
              <a:rPr lang="ru-RU" dirty="0" err="1">
                <a:solidFill>
                  <a:srgbClr val="0070C0"/>
                </a:solidFill>
              </a:rPr>
              <a:t>хитрі</a:t>
            </a:r>
            <a:r>
              <a:rPr lang="ru-RU" dirty="0">
                <a:solidFill>
                  <a:srgbClr val="0070C0"/>
                </a:solidFill>
              </a:rPr>
              <a:t>…»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7624" y="3127901"/>
            <a:ext cx="5688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7030A0"/>
                </a:solidFill>
              </a:rPr>
              <a:t>Казка 2</a:t>
            </a:r>
            <a:r>
              <a:rPr lang="ru-RU" dirty="0">
                <a:solidFill>
                  <a:srgbClr val="7030A0"/>
                </a:solidFill>
              </a:rPr>
              <a:t> 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«</a:t>
            </a:r>
            <a:r>
              <a:rPr lang="ru-RU" dirty="0" err="1">
                <a:solidFill>
                  <a:srgbClr val="7030A0"/>
                </a:solidFill>
              </a:rPr>
              <a:t>Оце</a:t>
            </a:r>
            <a:r>
              <a:rPr lang="ru-RU" dirty="0">
                <a:solidFill>
                  <a:srgbClr val="7030A0"/>
                </a:solidFill>
              </a:rPr>
              <a:t> так </a:t>
            </a:r>
            <a:r>
              <a:rPr lang="ru-RU" dirty="0" err="1">
                <a:solidFill>
                  <a:srgbClr val="7030A0"/>
                </a:solidFill>
              </a:rPr>
              <a:t>хвіст</a:t>
            </a:r>
            <a:r>
              <a:rPr lang="ru-RU" dirty="0">
                <a:solidFill>
                  <a:srgbClr val="7030A0"/>
                </a:solidFill>
              </a:rPr>
              <a:t> у </a:t>
            </a:r>
            <a:r>
              <a:rPr lang="ru-RU" dirty="0" err="1">
                <a:solidFill>
                  <a:srgbClr val="7030A0"/>
                </a:solidFill>
              </a:rPr>
              <a:t>цієї</a:t>
            </a:r>
            <a:r>
              <a:rPr lang="ru-RU" dirty="0">
                <a:solidFill>
                  <a:srgbClr val="7030A0"/>
                </a:solidFill>
              </a:rPr>
              <a:t> Мишки! Не </a:t>
            </a:r>
            <a:r>
              <a:rPr lang="ru-RU" dirty="0" err="1">
                <a:solidFill>
                  <a:srgbClr val="7030A0"/>
                </a:solidFill>
              </a:rPr>
              <a:t>зрівняти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його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ані</a:t>
            </a:r>
            <a:r>
              <a:rPr lang="ru-RU" dirty="0">
                <a:solidFill>
                  <a:srgbClr val="7030A0"/>
                </a:solidFill>
              </a:rPr>
              <a:t> з кулаком  </a:t>
            </a:r>
            <a:r>
              <a:rPr lang="ru-RU" dirty="0" err="1">
                <a:solidFill>
                  <a:srgbClr val="7030A0"/>
                </a:solidFill>
              </a:rPr>
              <a:t>Дідуся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dirty="0" err="1">
                <a:solidFill>
                  <a:srgbClr val="7030A0"/>
                </a:solidFill>
              </a:rPr>
              <a:t>ні</a:t>
            </a:r>
            <a:r>
              <a:rPr lang="ru-RU" dirty="0">
                <a:solidFill>
                  <a:srgbClr val="7030A0"/>
                </a:solidFill>
              </a:rPr>
              <a:t> з кулаком </a:t>
            </a:r>
            <a:r>
              <a:rPr lang="ru-RU" dirty="0" err="1">
                <a:solidFill>
                  <a:srgbClr val="7030A0"/>
                </a:solidFill>
              </a:rPr>
              <a:t>Бабусі</a:t>
            </a:r>
            <a:r>
              <a:rPr lang="ru-RU" dirty="0">
                <a:solidFill>
                  <a:srgbClr val="7030A0"/>
                </a:solidFill>
              </a:rPr>
              <a:t>. Й треба ж </a:t>
            </a:r>
            <a:r>
              <a:rPr lang="ru-RU" dirty="0" err="1">
                <a:solidFill>
                  <a:srgbClr val="7030A0"/>
                </a:solidFill>
              </a:rPr>
              <a:t>було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цій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Мишці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вибігти</a:t>
            </a:r>
            <a:r>
              <a:rPr lang="ru-RU" dirty="0">
                <a:solidFill>
                  <a:srgbClr val="7030A0"/>
                </a:solidFill>
              </a:rPr>
              <a:t> у </a:t>
            </a:r>
            <a:r>
              <a:rPr lang="ru-RU" dirty="0" err="1">
                <a:solidFill>
                  <a:srgbClr val="7030A0"/>
                </a:solidFill>
              </a:rPr>
              <a:t>найнеслушніший</a:t>
            </a:r>
            <a:r>
              <a:rPr lang="ru-RU" dirty="0">
                <a:solidFill>
                  <a:srgbClr val="7030A0"/>
                </a:solidFill>
              </a:rPr>
              <a:t> момент. Зараз </a:t>
            </a:r>
            <a:r>
              <a:rPr lang="ru-RU" dirty="0" err="1">
                <a:solidFill>
                  <a:srgbClr val="7030A0"/>
                </a:solidFill>
              </a:rPr>
              <a:t>би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усі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дивувалися</a:t>
            </a:r>
            <a:r>
              <a:rPr lang="ru-RU" dirty="0">
                <a:solidFill>
                  <a:srgbClr val="7030A0"/>
                </a:solidFill>
              </a:rPr>
              <a:t> з мене. Лежало б я на </a:t>
            </a:r>
            <a:r>
              <a:rPr lang="ru-RU" dirty="0" err="1">
                <a:solidFill>
                  <a:srgbClr val="7030A0"/>
                </a:solidFill>
              </a:rPr>
              <a:t>видноті</a:t>
            </a:r>
            <a:r>
              <a:rPr lang="ru-RU" dirty="0">
                <a:solidFill>
                  <a:srgbClr val="7030A0"/>
                </a:solidFill>
              </a:rPr>
              <a:t>… » </a:t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11401" y="4005064"/>
            <a:ext cx="6480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                                                                                               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39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66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1394848"/>
            <a:ext cx="67687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rgbClr val="7030A0"/>
                </a:solidFill>
              </a:rPr>
              <a:t>3)Які чотири казки переплуталися?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uk-UA" dirty="0">
                <a:solidFill>
                  <a:srgbClr val="7030A0"/>
                </a:solidFill>
              </a:rPr>
              <a:t> 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uk-UA" dirty="0">
                <a:solidFill>
                  <a:srgbClr val="7030A0"/>
                </a:solidFill>
              </a:rPr>
              <a:t>Жили собі Дід та Баба</a:t>
            </a:r>
            <a:r>
              <a:rPr lang="uk-UA" dirty="0" smtClean="0">
                <a:solidFill>
                  <a:srgbClr val="7030A0"/>
                </a:solidFill>
              </a:rPr>
              <a:t>.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uk-UA" dirty="0" smtClean="0">
                <a:solidFill>
                  <a:srgbClr val="7030A0"/>
                </a:solidFill>
              </a:rPr>
              <a:t>І </a:t>
            </a:r>
            <a:r>
              <a:rPr lang="uk-UA" dirty="0">
                <a:solidFill>
                  <a:srgbClr val="7030A0"/>
                </a:solidFill>
              </a:rPr>
              <a:t>була у них Баба. Попросив якось Дід Бабу: «Знеси мені яєчко.» І Баба спекла Дідові Колобка. Поклала його на вікно погрітися. А Курочка бігла хвостиком махнула Колобок упав і розбився. Дід плаче а Баба його просить :«Зроби мені </a:t>
            </a:r>
            <a:r>
              <a:rPr lang="uk-UA" dirty="0" err="1" smtClean="0">
                <a:solidFill>
                  <a:srgbClr val="7030A0"/>
                </a:solidFill>
              </a:rPr>
              <a:t>Солом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яного</a:t>
            </a: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>
                <a:solidFill>
                  <a:srgbClr val="7030A0"/>
                </a:solidFill>
              </a:rPr>
              <a:t>Бичка А я його буду пасти.» Дід зробив</a:t>
            </a:r>
            <a:r>
              <a:rPr lang="uk-UA" dirty="0" smtClean="0">
                <a:solidFill>
                  <a:srgbClr val="7030A0"/>
                </a:solidFill>
              </a:rPr>
              <a:t>.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uk-UA" dirty="0" smtClean="0">
                <a:solidFill>
                  <a:srgbClr val="7030A0"/>
                </a:solidFill>
              </a:rPr>
              <a:t>Сіла </a:t>
            </a:r>
            <a:r>
              <a:rPr lang="uk-UA" dirty="0">
                <a:solidFill>
                  <a:srgbClr val="7030A0"/>
                </a:solidFill>
              </a:rPr>
              <a:t>Баба пасти Курочку Рябу. Раптом вибігає з лісу Зайчик</a:t>
            </a:r>
            <a:r>
              <a:rPr lang="uk-UA" dirty="0" smtClean="0">
                <a:solidFill>
                  <a:srgbClr val="7030A0"/>
                </a:solidFill>
              </a:rPr>
              <a:t>.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uk-UA" dirty="0" smtClean="0">
                <a:solidFill>
                  <a:srgbClr val="7030A0"/>
                </a:solidFill>
              </a:rPr>
              <a:t>Схопив </a:t>
            </a:r>
            <a:r>
              <a:rPr lang="uk-UA" dirty="0">
                <a:solidFill>
                  <a:srgbClr val="7030A0"/>
                </a:solidFill>
              </a:rPr>
              <a:t>зубами Бичка потяг у хащі</a:t>
            </a:r>
            <a:r>
              <a:rPr lang="uk-UA" dirty="0" smtClean="0">
                <a:solidFill>
                  <a:srgbClr val="7030A0"/>
                </a:solidFill>
              </a:rPr>
              <a:t>.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uk-UA" dirty="0" smtClean="0">
                <a:solidFill>
                  <a:srgbClr val="7030A0"/>
                </a:solidFill>
              </a:rPr>
              <a:t>Дивиться </a:t>
            </a:r>
            <a:r>
              <a:rPr lang="uk-UA" dirty="0">
                <a:solidFill>
                  <a:srgbClr val="7030A0"/>
                </a:solidFill>
              </a:rPr>
              <a:t>Баба немає Бичка</a:t>
            </a:r>
            <a:r>
              <a:rPr lang="uk-UA" dirty="0" smtClean="0">
                <a:solidFill>
                  <a:srgbClr val="7030A0"/>
                </a:solidFill>
              </a:rPr>
              <a:t>.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uk-UA" dirty="0" smtClean="0">
                <a:solidFill>
                  <a:srgbClr val="7030A0"/>
                </a:solidFill>
              </a:rPr>
              <a:t>Стала </a:t>
            </a:r>
            <a:r>
              <a:rPr lang="uk-UA" dirty="0">
                <a:solidFill>
                  <a:srgbClr val="7030A0"/>
                </a:solidFill>
              </a:rPr>
              <a:t>його кликати: «</a:t>
            </a:r>
            <a:r>
              <a:rPr lang="uk-UA" dirty="0" err="1">
                <a:solidFill>
                  <a:srgbClr val="7030A0"/>
                </a:solidFill>
              </a:rPr>
              <a:t>Івасику-Телесику</a:t>
            </a:r>
            <a:r>
              <a:rPr lang="uk-UA" dirty="0">
                <a:solidFill>
                  <a:srgbClr val="7030A0"/>
                </a:solidFill>
              </a:rPr>
              <a:t> приплинь </a:t>
            </a:r>
            <a:r>
              <a:rPr lang="uk-UA" dirty="0" err="1">
                <a:solidFill>
                  <a:srgbClr val="7030A0"/>
                </a:solidFill>
              </a:rPr>
              <a:t>приплинь</a:t>
            </a:r>
            <a:r>
              <a:rPr lang="uk-UA" dirty="0">
                <a:solidFill>
                  <a:srgbClr val="7030A0"/>
                </a:solidFill>
              </a:rPr>
              <a:t> до бережка.»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86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1916832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C000"/>
                </a:solidFill>
              </a:rPr>
              <a:t>Казка веселить і заставляє</a:t>
            </a:r>
            <a:r>
              <a:rPr lang="en-US" sz="3200" dirty="0">
                <a:solidFill>
                  <a:srgbClr val="FFC000"/>
                </a:solidFill>
              </a:rPr>
              <a:t> </a:t>
            </a:r>
            <a:r>
              <a:rPr lang="uk-UA" sz="3200" dirty="0">
                <a:solidFill>
                  <a:srgbClr val="FFC000"/>
                </a:solidFill>
              </a:rPr>
              <a:t>думати про свою поведінку. Вона допомагає бачити зло і боротися з ним. Отож, не забувайте казки і читайте їх! </a:t>
            </a:r>
            <a:r>
              <a:rPr lang="uk-UA" sz="3200" dirty="0"/>
              <a:t> 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5874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074" name="Picture 2" descr="C:\Users\Компьютер\Downloads\qO-tmJTy6a8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0" y="2613105"/>
            <a:ext cx="3131975" cy="25792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14546" y="1412776"/>
            <a:ext cx="4664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>
                <a:solidFill>
                  <a:schemeClr val="accent3">
                    <a:lumMod val="75000"/>
                  </a:schemeClr>
                </a:solidFill>
              </a:rPr>
              <a:t>Молодці</a:t>
            </a:r>
            <a:endParaRPr lang="ru-RU" sz="7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52" y="1285860"/>
            <a:ext cx="700092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4000" b="1" i="1" dirty="0" err="1">
                <a:latin typeface="Times New Roman" pitchFamily="18" charset="0"/>
                <a:cs typeface="Times New Roman" pitchFamily="18" charset="0"/>
              </a:rPr>
              <a:t>Чистомовки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Ок-ок-ок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покликав нас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дзвінок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Ову-ову-ову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– у подорож казкову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Яти-яти-яти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– щоб мудрість передати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Ати-ати-ати – і добрими нам стати</a:t>
            </a:r>
          </a:p>
          <a:p>
            <a:pPr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6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1124744"/>
            <a:ext cx="50405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Ок-</a:t>
            </a:r>
            <a:r>
              <a:rPr lang="ru-RU" sz="2800" dirty="0" err="1"/>
              <a:t>ок</a:t>
            </a:r>
            <a:r>
              <a:rPr lang="ru-RU" sz="2800" dirty="0"/>
              <a:t>-</a:t>
            </a:r>
            <a:r>
              <a:rPr lang="ru-RU" sz="2800" dirty="0" err="1"/>
              <a:t>ок</a:t>
            </a:r>
            <a:r>
              <a:rPr lang="ru-RU" sz="2800" dirty="0"/>
              <a:t> – </a:t>
            </a:r>
            <a:r>
              <a:rPr lang="ru-RU" sz="2800" dirty="0" err="1"/>
              <a:t>прикотився</a:t>
            </a:r>
            <a:r>
              <a:rPr lang="ru-RU" sz="2800" dirty="0"/>
              <a:t> …</a:t>
            </a:r>
          </a:p>
          <a:p>
            <a:r>
              <a:rPr lang="uk-UA" sz="2800" dirty="0" err="1"/>
              <a:t>Ша-ша-ша</a:t>
            </a:r>
            <a:r>
              <a:rPr lang="uk-UA" sz="2800" dirty="0"/>
              <a:t> – мишка в гості … </a:t>
            </a:r>
            <a:endParaRPr lang="ru-RU" sz="2800" dirty="0"/>
          </a:p>
          <a:p>
            <a:r>
              <a:rPr lang="ru-RU" sz="2800" dirty="0"/>
              <a:t>Ель-ель-ель – </a:t>
            </a:r>
            <a:r>
              <a:rPr lang="ru-RU" sz="2800" dirty="0" err="1"/>
              <a:t>йде</a:t>
            </a:r>
            <a:r>
              <a:rPr lang="ru-RU" sz="2800" dirty="0"/>
              <a:t> у </a:t>
            </a:r>
            <a:r>
              <a:rPr lang="ru-RU" sz="2800" dirty="0" err="1"/>
              <a:t>гості</a:t>
            </a:r>
            <a:r>
              <a:rPr lang="ru-RU" sz="2800" dirty="0"/>
              <a:t> …</a:t>
            </a:r>
          </a:p>
          <a:p>
            <a:r>
              <a:rPr lang="ru-RU" sz="2800" dirty="0" err="1"/>
              <a:t>Иця-иця-иця</a:t>
            </a:r>
            <a:r>
              <a:rPr lang="ru-RU" sz="2800" dirty="0"/>
              <a:t> – хитра … </a:t>
            </a:r>
          </a:p>
          <a:p>
            <a:r>
              <a:rPr lang="uk-UA" sz="2800" dirty="0"/>
              <a:t>Та-та-та – рибка …</a:t>
            </a:r>
            <a:endParaRPr lang="ru-RU" sz="2800" dirty="0"/>
          </a:p>
          <a:p>
            <a:r>
              <a:rPr lang="uk-UA" sz="2800" dirty="0" err="1"/>
              <a:t>Ус-ус-ус</a:t>
            </a:r>
            <a:r>
              <a:rPr lang="uk-UA" sz="2800" dirty="0"/>
              <a:t> – в діда сивий …</a:t>
            </a:r>
            <a:endParaRPr lang="ru-RU" sz="2800" dirty="0"/>
          </a:p>
          <a:p>
            <a:r>
              <a:rPr lang="uk-UA" sz="2800" dirty="0" err="1"/>
              <a:t>Она-она-она</a:t>
            </a:r>
            <a:r>
              <a:rPr lang="uk-UA" sz="2800" dirty="0"/>
              <a:t>  - шапочка …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6528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00232" y="357166"/>
            <a:ext cx="563259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  </a:t>
            </a:r>
            <a:r>
              <a:rPr lang="ru-RU" sz="4400" b="1" i="1" dirty="0" err="1">
                <a:latin typeface="Times New Roman" pitchFamily="18" charset="0"/>
                <a:cs typeface="Times New Roman" pitchFamily="18" charset="0"/>
              </a:rPr>
              <a:t>Скоромовка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Колобок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біжить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до гаю:</a:t>
            </a:r>
          </a:p>
          <a:p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-Усіх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звірів налякаю!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Та не страшно там нікому.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Краще ти біжи додому,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Бо в гаю лисичка ласа –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Любить м’ясо та ковбаси.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А найбільше любить пані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Колобочка у сметані!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65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9553B04-0136-4801-906E-7F57FC5F8F48}"/>
              </a:ext>
            </a:extLst>
          </p:cNvPr>
          <p:cNvSpPr/>
          <p:nvPr/>
        </p:nvSpPr>
        <p:spPr>
          <a:xfrm>
            <a:off x="2994773" y="280419"/>
            <a:ext cx="3154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Кросворд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CE4CBC16-F4A0-43CA-B1A1-8128249F490B}"/>
              </a:ext>
            </a:extLst>
          </p:cNvPr>
          <p:cNvSpPr/>
          <p:nvPr/>
        </p:nvSpPr>
        <p:spPr>
          <a:xfrm>
            <a:off x="1220597" y="1242244"/>
            <a:ext cx="630621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1.«Баба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діда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за сорочку, дочка бабу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торочку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478F2B7-0529-487E-BB70-DB20B90F002D}"/>
              </a:ext>
            </a:extLst>
          </p:cNvPr>
          <p:cNvSpPr/>
          <p:nvPr/>
        </p:nvSpPr>
        <p:spPr>
          <a:xfrm>
            <a:off x="1187235" y="2310170"/>
            <a:ext cx="68254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2.«Уліз і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ведмідь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стало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семеро…»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67E527BC-8ACA-4019-B347-E02B89270283}"/>
              </a:ext>
            </a:extLst>
          </p:cNvPr>
          <p:cNvSpPr/>
          <p:nvPr/>
        </p:nvSpPr>
        <p:spPr>
          <a:xfrm>
            <a:off x="1159907" y="2728015"/>
            <a:ext cx="796622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3.«Я не пила, я не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їла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бігла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через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місточок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вхопила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кленовий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листочок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BCD19346-7FC7-49A8-A654-CE5579980425}"/>
              </a:ext>
            </a:extLst>
          </p:cNvPr>
          <p:cNvSpPr/>
          <p:nvPr/>
        </p:nvSpPr>
        <p:spPr>
          <a:xfrm>
            <a:off x="1187235" y="3786650"/>
            <a:ext cx="757258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4.«А лисичка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гам! Та й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проковтнула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012ACDF3-121D-4755-A51F-6D4C37ADE3C1}"/>
              </a:ext>
            </a:extLst>
          </p:cNvPr>
          <p:cNvSpPr/>
          <p:nvPr/>
        </p:nvSpPr>
        <p:spPr>
          <a:xfrm>
            <a:off x="1220597" y="4296101"/>
            <a:ext cx="690862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5.«А мишка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бігла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хвостиком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зачепила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розбила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яєчко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6300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855" y="0"/>
            <a:ext cx="9143999" cy="6858000"/>
          </a:xfrm>
          <a:prstGeom prst="rect">
            <a:avLst/>
          </a:prstGeom>
          <a:noFill/>
        </p:spPr>
      </p:pic>
      <p:pic>
        <p:nvPicPr>
          <p:cNvPr id="9" name="Picture 2" descr="C:\Users\Компьютер\Downloads\MirNasekPrintMi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678" y="74890"/>
            <a:ext cx="9143999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837854" y="799010"/>
            <a:ext cx="5374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Просимо казку в гості до себе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83785"/>
            <a:ext cx="6311008" cy="424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90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14414" y="571480"/>
            <a:ext cx="64294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4000" b="1" i="1" dirty="0" err="1">
                <a:latin typeface="Times New Roman" pitchFamily="18" charset="0"/>
                <a:cs typeface="Times New Roman" pitchFamily="18" charset="0"/>
              </a:rPr>
              <a:t>Пригадай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-Як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художній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обов’язково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щось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чарівне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незвичайне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фантастичне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нереальне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існують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казок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-Чим вони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відрізняються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одна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одної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казок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вивчали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головні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герої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казок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Як вони себе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поводять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казках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642918"/>
            <a:ext cx="671517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sz="4400" b="1" i="1" dirty="0">
                <a:latin typeface="Times New Roman" pitchFamily="18" charset="0"/>
                <a:cs typeface="Times New Roman" pitchFamily="18" charset="0"/>
              </a:rPr>
              <a:t>Завдання від …</a:t>
            </a:r>
          </a:p>
          <a:p>
            <a:pPr algn="ctr"/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омпьютер\Downloads\394927_3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428736"/>
            <a:ext cx="392909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Компьютер\Downloads\MirNasekPrint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9468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571479"/>
            <a:ext cx="61676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uk-UA" i="1" dirty="0"/>
          </a:p>
          <a:p>
            <a:pPr fontAlgn="base"/>
            <a:r>
              <a:rPr lang="uk-UA" sz="2400" i="1" dirty="0">
                <a:solidFill>
                  <a:srgbClr val="0070C0"/>
                </a:solidFill>
              </a:rPr>
              <a:t>Прочитати слова з максимальною швидкістю в порядку зростання номерів.</a:t>
            </a:r>
          </a:p>
          <a:p>
            <a:pPr fontAlgn="base"/>
            <a:endParaRPr lang="uk-UA" i="1" dirty="0"/>
          </a:p>
          <a:p>
            <a:pPr fontAlgn="base"/>
            <a:endParaRPr lang="ru-RU" dirty="0"/>
          </a:p>
          <a:p>
            <a:r>
              <a:rPr lang="uk-UA" sz="2400" dirty="0">
                <a:solidFill>
                  <a:srgbClr val="C00000"/>
                </a:solidFill>
              </a:rPr>
              <a:t>3 </a:t>
            </a:r>
            <a:r>
              <a:rPr lang="uk-UA" sz="2400" dirty="0" err="1">
                <a:solidFill>
                  <a:srgbClr val="C00000"/>
                </a:solidFill>
              </a:rPr>
              <a:t>та      </a:t>
            </a:r>
            <a:r>
              <a:rPr lang="uk-UA" sz="2400" dirty="0">
                <a:solidFill>
                  <a:srgbClr val="C00000"/>
                </a:solidFill>
              </a:rPr>
              <a:t>  4 в         1 казка </a:t>
            </a:r>
            <a:r>
              <a:rPr lang="uk-UA" sz="2400" dirty="0" err="1">
                <a:solidFill>
                  <a:srgbClr val="C00000"/>
                </a:solidFill>
              </a:rPr>
              <a:t>     5</a:t>
            </a:r>
            <a:r>
              <a:rPr lang="uk-UA" sz="2400" dirty="0">
                <a:solidFill>
                  <a:srgbClr val="C00000"/>
                </a:solidFill>
              </a:rPr>
              <a:t> ній</a:t>
            </a:r>
            <a:r>
              <a:rPr lang="en-US" sz="2400" dirty="0">
                <a:solidFill>
                  <a:srgbClr val="C00000"/>
                </a:solidFill>
              </a:rPr>
              <a:t>    </a:t>
            </a:r>
            <a:r>
              <a:rPr lang="uk-UA" sz="2400" dirty="0">
                <a:solidFill>
                  <a:srgbClr val="C00000"/>
                </a:solidFill>
              </a:rPr>
              <a:t>2вигадка        </a:t>
            </a:r>
            <a:endParaRPr lang="en-US" sz="2400" dirty="0">
              <a:solidFill>
                <a:srgbClr val="C00000"/>
              </a:solidFill>
            </a:endParaRPr>
          </a:p>
          <a:p>
            <a:endParaRPr lang="en-US" sz="2400" dirty="0">
              <a:solidFill>
                <a:srgbClr val="C00000"/>
              </a:solidFill>
            </a:endParaRPr>
          </a:p>
          <a:p>
            <a:endParaRPr lang="en-US" sz="2400" dirty="0">
              <a:solidFill>
                <a:srgbClr val="C00000"/>
              </a:solidFill>
            </a:endParaRPr>
          </a:p>
          <a:p>
            <a:r>
              <a:rPr lang="uk-UA" sz="2400" dirty="0">
                <a:solidFill>
                  <a:srgbClr val="C00000"/>
                </a:solidFill>
              </a:rPr>
              <a:t> 6 щось          8 зрозумій          7 повчальне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1778" y="4077072"/>
            <a:ext cx="67215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Казка вигадка </a:t>
            </a:r>
            <a:r>
              <a:rPr lang="uk-UA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</a:t>
            </a:r>
            <a:r>
              <a:rPr lang="uk-UA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 в ній щось повчальне зрозумій.</a:t>
            </a:r>
            <a:endParaRPr lang="ru-RU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385</Words>
  <Application>Microsoft Office PowerPoint</Application>
  <PresentationFormat>Экран (4:3)</PresentationFormat>
  <Paragraphs>78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Компьютер</dc:creator>
  <cp:lastModifiedBy>user</cp:lastModifiedBy>
  <cp:revision>59</cp:revision>
  <dcterms:created xsi:type="dcterms:W3CDTF">2014-11-30T16:27:34Z</dcterms:created>
  <dcterms:modified xsi:type="dcterms:W3CDTF">2017-11-29T08:06:35Z</dcterms:modified>
</cp:coreProperties>
</file>