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70" r:id="rId15"/>
    <p:sldId id="272" r:id="rId16"/>
    <p:sldId id="274" r:id="rId17"/>
    <p:sldId id="277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739BC2E-BCB3-451A-9B2D-B97687ADAC61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2B48350-2C54-46E7-BF3E-13C488F5FCE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848872" cy="3024336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Літературне читання </a:t>
            </a:r>
            <a:br>
              <a:rPr lang="uk-UA" sz="6600" b="1" dirty="0" smtClean="0">
                <a:solidFill>
                  <a:srgbClr val="C00000"/>
                </a:solidFill>
              </a:rPr>
            </a:br>
            <a:r>
              <a:rPr lang="uk-UA" sz="6600" b="1" dirty="0" smtClean="0">
                <a:solidFill>
                  <a:srgbClr val="C00000"/>
                </a:solidFill>
              </a:rPr>
              <a:t>4 клас 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36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338328"/>
            <a:ext cx="4248472" cy="3250712"/>
          </a:xfrm>
        </p:spPr>
        <p:txBody>
          <a:bodyPr>
            <a:normAutofit/>
          </a:bodyPr>
          <a:lstStyle/>
          <a:p>
            <a:r>
              <a:rPr lang="uk-UA" dirty="0" smtClean="0"/>
              <a:t>       </a:t>
            </a:r>
            <a:r>
              <a:rPr lang="uk-UA" b="1" dirty="0" smtClean="0">
                <a:solidFill>
                  <a:srgbClr val="FF0000"/>
                </a:solidFill>
              </a:rPr>
              <a:t>Г. Тютюнник «Ласочка»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4464496" cy="57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95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8352927" cy="47133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4400" b="1" dirty="0" err="1" smtClean="0">
                <a:solidFill>
                  <a:srgbClr val="FF0000"/>
                </a:solidFill>
              </a:rPr>
              <a:t>Туркували</a:t>
            </a:r>
            <a:r>
              <a:rPr lang="uk-UA" sz="4400" b="1" dirty="0" smtClean="0">
                <a:solidFill>
                  <a:srgbClr val="FF0000"/>
                </a:solidFill>
              </a:rPr>
              <a:t> припутні –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воркували лісові </a:t>
            </a:r>
          </a:p>
          <a:p>
            <a:pPr marL="0" indent="0">
              <a:buNone/>
            </a:pPr>
            <a:r>
              <a:rPr lang="uk-UA" sz="4400" b="1" dirty="0">
                <a:solidFill>
                  <a:srgbClr val="FF0000"/>
                </a:solidFill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</a:rPr>
              <a:t>голуби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Вепри з виводками – 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дикі кабани зі своїми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малятами</a:t>
            </a:r>
          </a:p>
          <a:p>
            <a:pPr marL="0" indent="0">
              <a:buNone/>
            </a:pP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Словникова робота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96752"/>
            <a:ext cx="296835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33056"/>
            <a:ext cx="3240359" cy="262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045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404664"/>
            <a:ext cx="8496943" cy="62646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4800" b="1" i="1" dirty="0" smtClean="0">
                <a:solidFill>
                  <a:srgbClr val="92D050"/>
                </a:solidFill>
              </a:rPr>
              <a:t>Нажива</a:t>
            </a:r>
            <a:r>
              <a:rPr lang="uk-UA" sz="4800" b="1" i="1" dirty="0" smtClean="0">
                <a:solidFill>
                  <a:srgbClr val="002060"/>
                </a:solidFill>
              </a:rPr>
              <a:t> </a:t>
            </a:r>
            <a:r>
              <a:rPr lang="uk-UA" sz="4800" b="1" dirty="0" smtClean="0">
                <a:solidFill>
                  <a:srgbClr val="002060"/>
                </a:solidFill>
              </a:rPr>
              <a:t>– принада для ловіння риби</a:t>
            </a:r>
          </a:p>
          <a:p>
            <a:pPr marL="0" indent="0" algn="ctr">
              <a:buNone/>
            </a:pPr>
            <a:r>
              <a:rPr lang="uk-UA" sz="4800" b="1" i="1" dirty="0" smtClean="0">
                <a:solidFill>
                  <a:srgbClr val="00B050"/>
                </a:solidFill>
              </a:rPr>
              <a:t>Дзяволить</a:t>
            </a:r>
            <a:r>
              <a:rPr lang="uk-UA" sz="4800" b="1" dirty="0" smtClean="0">
                <a:solidFill>
                  <a:srgbClr val="002060"/>
                </a:solidFill>
              </a:rPr>
              <a:t> – попискує,          підвиває</a:t>
            </a:r>
          </a:p>
          <a:p>
            <a:pPr marL="0" indent="0" algn="ctr">
              <a:buNone/>
            </a:pPr>
            <a:r>
              <a:rPr lang="uk-UA" sz="4800" b="1" i="1" dirty="0" smtClean="0">
                <a:solidFill>
                  <a:srgbClr val="00B050"/>
                </a:solidFill>
              </a:rPr>
              <a:t>Дрібушить</a:t>
            </a:r>
            <a:r>
              <a:rPr lang="uk-UA" sz="4800" b="1" dirty="0" smtClean="0">
                <a:solidFill>
                  <a:srgbClr val="002060"/>
                </a:solidFill>
              </a:rPr>
              <a:t> – швидко перебирає лапами</a:t>
            </a:r>
          </a:p>
          <a:p>
            <a:pPr marL="0" indent="0" algn="ctr">
              <a:buNone/>
            </a:pPr>
            <a:r>
              <a:rPr lang="uk-UA" sz="4800" b="1" i="1" dirty="0" smtClean="0">
                <a:solidFill>
                  <a:srgbClr val="00B050"/>
                </a:solidFill>
              </a:rPr>
              <a:t>Вухами пряде </a:t>
            </a:r>
            <a:r>
              <a:rPr lang="uk-UA" sz="4800" b="1" dirty="0" smtClean="0">
                <a:solidFill>
                  <a:srgbClr val="002060"/>
                </a:solidFill>
              </a:rPr>
              <a:t>– ворушить вухами 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91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 smtClean="0"/>
              <a:t>Фізкультхвилинка</a:t>
            </a:r>
            <a:r>
              <a:rPr lang="uk-UA" b="1" dirty="0" smtClean="0"/>
              <a:t/>
            </a:r>
            <a:br>
              <a:rPr lang="uk-UA" b="1" dirty="0" smtClean="0"/>
            </a:br>
            <a:endParaRPr lang="ru-RU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70485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31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628800"/>
            <a:ext cx="8424936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6000" b="1" dirty="0" smtClean="0">
                <a:solidFill>
                  <a:srgbClr val="FF0000"/>
                </a:solidFill>
              </a:rPr>
              <a:t>  Арсен                 Ласочка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Характеристика героїв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736" y="2780928"/>
            <a:ext cx="309634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295232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8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Робота в групах </a:t>
            </a:r>
            <a:endParaRPr lang="ru-RU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684076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37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8256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C000"/>
                </a:solidFill>
              </a:rPr>
              <a:t>Колективна творча справа</a:t>
            </a:r>
            <a:r>
              <a:rPr lang="uk-UA" dirty="0" smtClean="0">
                <a:solidFill>
                  <a:srgbClr val="FFC000"/>
                </a:solidFill>
              </a:rPr>
              <a:t/>
            </a:r>
            <a:br>
              <a:rPr lang="uk-UA" dirty="0" smtClean="0">
                <a:solidFill>
                  <a:srgbClr val="FFC000"/>
                </a:solidFill>
              </a:rPr>
            </a:br>
            <a:r>
              <a:rPr lang="uk-UA" dirty="0" smtClean="0">
                <a:solidFill>
                  <a:srgbClr val="FFC000"/>
                </a:solidFill>
              </a:rPr>
              <a:t/>
            </a:r>
            <a:br>
              <a:rPr lang="uk-UA" dirty="0" smtClean="0">
                <a:solidFill>
                  <a:srgbClr val="FFC000"/>
                </a:solidFill>
              </a:rPr>
            </a:br>
            <a:r>
              <a:rPr lang="uk-UA" b="1" dirty="0" smtClean="0">
                <a:solidFill>
                  <a:srgbClr val="7030A0"/>
                </a:solidFill>
              </a:rPr>
              <a:t>Робота за інструкцією</a:t>
            </a:r>
            <a:br>
              <a:rPr lang="uk-UA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23928" y="2472003"/>
            <a:ext cx="2850801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</a:p>
          <a:p>
            <a:pPr algn="ctr"/>
            <a:r>
              <a:rPr lang="ru-RU" sz="3200" b="1" dirty="0" err="1" smtClean="0">
                <a:solidFill>
                  <a:srgbClr val="FFFF00"/>
                </a:solidFill>
              </a:rPr>
              <a:t>Скульптори</a:t>
            </a:r>
            <a:r>
              <a:rPr lang="ru-RU" sz="3200" b="1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7" y="5445224"/>
            <a:ext cx="2808313" cy="8165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2"/>
                </a:solidFill>
              </a:rPr>
              <a:t>Умільці</a:t>
            </a:r>
            <a:endParaRPr lang="ru-RU" sz="3200" b="1" dirty="0" smtClean="0">
              <a:solidFill>
                <a:schemeClr val="tx2"/>
              </a:solidFill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5709483"/>
            <a:ext cx="2448272" cy="8280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7030A0"/>
                </a:solidFill>
              </a:rPr>
              <a:t>Вигадники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49328" y="3501008"/>
            <a:ext cx="3102869" cy="7537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Художники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12369" y="4581821"/>
            <a:ext cx="2670782" cy="7676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3200" b="1" dirty="0" err="1">
                <a:solidFill>
                  <a:srgbClr val="FFC000"/>
                </a:solidFill>
              </a:rPr>
              <a:t>М</a:t>
            </a:r>
            <a:r>
              <a:rPr lang="ru-RU" sz="3200" b="1" dirty="0" err="1" smtClean="0">
                <a:solidFill>
                  <a:srgbClr val="FFC000"/>
                </a:solidFill>
              </a:rPr>
              <a:t>айстри</a:t>
            </a:r>
            <a:r>
              <a:rPr lang="ru-RU" sz="3200" b="1" dirty="0" smtClean="0">
                <a:solidFill>
                  <a:srgbClr val="FFC000"/>
                </a:solidFill>
              </a:rPr>
              <a:t> </a:t>
            </a:r>
          </a:p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79311"/>
            <a:ext cx="3312369" cy="2556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60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Робота за ілюстрацією  </a:t>
            </a:r>
            <a:endParaRPr lang="ru-RU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44824"/>
            <a:ext cx="3960440" cy="4672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22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772816"/>
            <a:ext cx="7848872" cy="45365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600" b="1" dirty="0" smtClean="0">
                <a:solidFill>
                  <a:srgbClr val="00B050"/>
                </a:solidFill>
              </a:rPr>
              <a:t>Я зрозумів…</a:t>
            </a:r>
          </a:p>
          <a:p>
            <a:pPr marL="0" indent="0" algn="ctr">
              <a:buNone/>
            </a:pPr>
            <a:r>
              <a:rPr lang="uk-UA" sz="6600" b="1" dirty="0" smtClean="0">
                <a:solidFill>
                  <a:srgbClr val="00B050"/>
                </a:solidFill>
              </a:rPr>
              <a:t>Мені захотілося…</a:t>
            </a:r>
          </a:p>
          <a:p>
            <a:pPr marL="0" indent="0" algn="ctr">
              <a:buNone/>
            </a:pPr>
            <a:r>
              <a:rPr lang="uk-UA" sz="6600" b="1" dirty="0" smtClean="0">
                <a:solidFill>
                  <a:srgbClr val="00B050"/>
                </a:solidFill>
              </a:rPr>
              <a:t>Мені було важко (легко)…?</a:t>
            </a:r>
            <a:endParaRPr lang="ru-RU" sz="6600" b="1" dirty="0">
              <a:solidFill>
                <a:srgbClr val="00B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Гра «Продовж речення»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11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39"/>
            <a:ext cx="3672408" cy="4104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4664"/>
            <a:ext cx="3240360" cy="3172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1048"/>
            <a:ext cx="295232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84168" y="4797152"/>
            <a:ext cx="1296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0070C0"/>
                </a:solidFill>
              </a:rPr>
              <a:t> ?</a:t>
            </a:r>
            <a:endParaRPr lang="ru-RU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88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280920" cy="518457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Не </a:t>
            </a:r>
            <a:r>
              <a:rPr lang="ru-RU" sz="4800" b="1" dirty="0">
                <a:solidFill>
                  <a:srgbClr val="FF0000"/>
                </a:solidFill>
              </a:rPr>
              <a:t>просто </a:t>
            </a:r>
            <a:r>
              <a:rPr lang="ru-RU" sz="4800" b="1" dirty="0" err="1">
                <a:solidFill>
                  <a:srgbClr val="FF0000"/>
                </a:solidFill>
              </a:rPr>
              <a:t>слухати</a:t>
            </a:r>
            <a:r>
              <a:rPr lang="ru-RU" sz="4800" b="1" dirty="0">
                <a:solidFill>
                  <a:srgbClr val="FF0000"/>
                </a:solidFill>
              </a:rPr>
              <a:t>, а </a:t>
            </a:r>
            <a:r>
              <a:rPr lang="ru-RU" sz="4800" b="1" dirty="0" err="1">
                <a:solidFill>
                  <a:srgbClr val="FF0000"/>
                </a:solidFill>
              </a:rPr>
              <a:t>чути</a:t>
            </a:r>
            <a:r>
              <a:rPr lang="ru-RU" sz="4800" b="1" dirty="0">
                <a:solidFill>
                  <a:srgbClr val="FF0000"/>
                </a:solidFill>
              </a:rPr>
              <a:t>,</a:t>
            </a:r>
          </a:p>
          <a:p>
            <a:pPr marL="68580" indent="0">
              <a:buNone/>
            </a:pPr>
            <a:r>
              <a:rPr lang="ru-RU" sz="4800" b="1" dirty="0">
                <a:solidFill>
                  <a:srgbClr val="FF0000"/>
                </a:solidFill>
              </a:rPr>
              <a:t>Не просто </a:t>
            </a:r>
            <a:r>
              <a:rPr lang="ru-RU" sz="4800" b="1" dirty="0" err="1">
                <a:solidFill>
                  <a:srgbClr val="FF0000"/>
                </a:solidFill>
              </a:rPr>
              <a:t>дивитися</a:t>
            </a:r>
            <a:r>
              <a:rPr lang="ru-RU" sz="4800" b="1" dirty="0">
                <a:solidFill>
                  <a:srgbClr val="FF0000"/>
                </a:solidFill>
              </a:rPr>
              <a:t>, а </a:t>
            </a:r>
            <a:r>
              <a:rPr lang="ru-RU" sz="4800" b="1" dirty="0" err="1">
                <a:solidFill>
                  <a:srgbClr val="FF0000"/>
                </a:solidFill>
              </a:rPr>
              <a:t>бачити</a:t>
            </a:r>
            <a:r>
              <a:rPr lang="ru-RU" sz="4800" b="1" dirty="0">
                <a:solidFill>
                  <a:srgbClr val="FF0000"/>
                </a:solidFill>
              </a:rPr>
              <a:t>,</a:t>
            </a:r>
          </a:p>
          <a:p>
            <a:pPr marL="68580" indent="0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Не просто </a:t>
            </a:r>
            <a:r>
              <a:rPr lang="ru-RU" sz="4800" b="1" dirty="0" err="1" smtClean="0">
                <a:solidFill>
                  <a:srgbClr val="FF0000"/>
                </a:solidFill>
              </a:rPr>
              <a:t>відповідати</a:t>
            </a:r>
            <a:r>
              <a:rPr lang="ru-RU" sz="4800" b="1" dirty="0" smtClean="0">
                <a:solidFill>
                  <a:srgbClr val="FF0000"/>
                </a:solidFill>
              </a:rPr>
              <a:t>, а </a:t>
            </a:r>
            <a:r>
              <a:rPr lang="ru-RU" sz="4800" b="1" dirty="0" err="1" smtClean="0">
                <a:solidFill>
                  <a:srgbClr val="FF0000"/>
                </a:solidFill>
              </a:rPr>
              <a:t>міркувати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</a:p>
          <a:p>
            <a:pPr marL="68580" indent="0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Дружно і </a:t>
            </a:r>
            <a:r>
              <a:rPr lang="ru-RU" sz="4800" b="1" dirty="0" err="1" smtClean="0">
                <a:solidFill>
                  <a:srgbClr val="FF0000"/>
                </a:solidFill>
              </a:rPr>
              <a:t>творчо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працювати</a:t>
            </a:r>
            <a:r>
              <a:rPr lang="ru-RU" sz="4800" b="1" dirty="0" smtClean="0">
                <a:solidFill>
                  <a:srgbClr val="FF0000"/>
                </a:solidFill>
              </a:rPr>
              <a:t>!</a:t>
            </a:r>
          </a:p>
          <a:p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8792" cy="1080120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FFC000"/>
                </a:solidFill>
              </a:rPr>
              <a:t>Девіз </a:t>
            </a:r>
            <a:r>
              <a:rPr lang="uk-UA" b="1" dirty="0" err="1" smtClean="0">
                <a:solidFill>
                  <a:srgbClr val="FFC000"/>
                </a:solidFill>
              </a:rPr>
              <a:t>урока</a:t>
            </a:r>
            <a:r>
              <a:rPr lang="uk-UA" b="1" dirty="0" smtClean="0">
                <a:solidFill>
                  <a:srgbClr val="FFC000"/>
                </a:solidFill>
              </a:rPr>
              <a:t> </a:t>
            </a:r>
            <a:endParaRPr lang="ru-RU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2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08912" cy="4752528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5400" b="1" dirty="0" smtClean="0">
                <a:solidFill>
                  <a:srgbClr val="0070C0"/>
                </a:solidFill>
              </a:rPr>
              <a:t>    </a:t>
            </a:r>
            <a:r>
              <a:rPr lang="ru-RU" sz="5400" b="1" dirty="0" smtClean="0">
                <a:solidFill>
                  <a:srgbClr val="FF0000"/>
                </a:solidFill>
              </a:rPr>
              <a:t>мак               сад </a:t>
            </a:r>
          </a:p>
          <a:p>
            <a:pPr marL="6858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    гак                лад  </a:t>
            </a:r>
          </a:p>
          <a:p>
            <a:pPr marL="6858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    рак               </a:t>
            </a:r>
            <a:r>
              <a:rPr lang="ru-RU" sz="5400" b="1" dirty="0" err="1" smtClean="0">
                <a:solidFill>
                  <a:srgbClr val="FF0000"/>
                </a:solidFill>
              </a:rPr>
              <a:t>лід</a:t>
            </a:r>
            <a:r>
              <a:rPr lang="ru-RU" sz="5400" b="1" dirty="0" smtClean="0">
                <a:solidFill>
                  <a:srgbClr val="FF0000"/>
                </a:solidFill>
              </a:rPr>
              <a:t>  </a:t>
            </a:r>
          </a:p>
          <a:p>
            <a:pPr marL="6858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    </a:t>
            </a:r>
            <a:r>
              <a:rPr lang="ru-RU" sz="5400" b="1" dirty="0" err="1" smtClean="0">
                <a:solidFill>
                  <a:srgbClr val="FF0000"/>
                </a:solidFill>
              </a:rPr>
              <a:t>рік</a:t>
            </a:r>
            <a:r>
              <a:rPr lang="ru-RU" sz="5400" b="1" dirty="0" smtClean="0">
                <a:solidFill>
                  <a:srgbClr val="FF0000"/>
                </a:solidFill>
              </a:rPr>
              <a:t>                </a:t>
            </a:r>
            <a:r>
              <a:rPr lang="ru-RU" sz="5400" b="1" dirty="0" err="1" smtClean="0">
                <a:solidFill>
                  <a:srgbClr val="FF0000"/>
                </a:solidFill>
              </a:rPr>
              <a:t>ліс</a:t>
            </a:r>
            <a:r>
              <a:rPr lang="ru-RU" sz="5400" b="1" dirty="0" smtClean="0">
                <a:solidFill>
                  <a:srgbClr val="FF0000"/>
                </a:solidFill>
              </a:rPr>
              <a:t> </a:t>
            </a:r>
          </a:p>
          <a:p>
            <a:pPr marL="68580" indent="0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    </a:t>
            </a:r>
            <a:r>
              <a:rPr lang="ru-RU" sz="5400" b="1" dirty="0" err="1" smtClean="0">
                <a:solidFill>
                  <a:srgbClr val="FF0000"/>
                </a:solidFill>
              </a:rPr>
              <a:t>сік</a:t>
            </a:r>
            <a:r>
              <a:rPr lang="ru-RU" sz="5400" b="1" dirty="0" smtClean="0">
                <a:solidFill>
                  <a:srgbClr val="FF0000"/>
                </a:solidFill>
              </a:rPr>
              <a:t>                лис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024626" cy="108012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FFC000"/>
                </a:solidFill>
              </a:rPr>
              <a:t>Читай швидко</a:t>
            </a:r>
            <a:endParaRPr lang="ru-RU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5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5112568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5400" b="1" dirty="0" err="1" smtClean="0">
                <a:solidFill>
                  <a:srgbClr val="FF0000"/>
                </a:solidFill>
              </a:rPr>
              <a:t>Дві</a:t>
            </a:r>
            <a:r>
              <a:rPr lang="ru-RU" sz="5400" b="1" dirty="0" smtClean="0">
                <a:solidFill>
                  <a:srgbClr val="FF0000"/>
                </a:solidFill>
              </a:rPr>
              <a:t>  </a:t>
            </a:r>
            <a:r>
              <a:rPr lang="ru-RU" sz="5400" b="1" dirty="0">
                <a:solidFill>
                  <a:srgbClr val="FF0000"/>
                </a:solidFill>
              </a:rPr>
              <a:t>лисички, </a:t>
            </a:r>
            <a:r>
              <a:rPr lang="ru-RU" sz="5400" b="1" dirty="0" err="1">
                <a:solidFill>
                  <a:srgbClr val="FF0000"/>
                </a:solidFill>
              </a:rPr>
              <a:t>дві</a:t>
            </a:r>
            <a:r>
              <a:rPr lang="ru-RU" sz="5400" b="1" dirty="0">
                <a:solidFill>
                  <a:srgbClr val="FF0000"/>
                </a:solidFill>
              </a:rPr>
              <a:t> сестрички </a:t>
            </a:r>
            <a:r>
              <a:rPr lang="ru-RU" sz="5400" b="1" dirty="0" err="1">
                <a:solidFill>
                  <a:srgbClr val="FF0000"/>
                </a:solidFill>
              </a:rPr>
              <a:t>миють</a:t>
            </a:r>
            <a:r>
              <a:rPr lang="ru-RU" sz="5400" b="1" dirty="0">
                <a:solidFill>
                  <a:srgbClr val="FF0000"/>
                </a:solidFill>
              </a:rPr>
              <a:t> лапки, </a:t>
            </a:r>
            <a:r>
              <a:rPr lang="ru-RU" sz="5400" b="1" dirty="0" err="1">
                <a:solidFill>
                  <a:srgbClr val="FF0000"/>
                </a:solidFill>
              </a:rPr>
              <a:t>миють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личка</a:t>
            </a:r>
            <a:r>
              <a:rPr lang="ru-RU" sz="5400" b="1" dirty="0">
                <a:solidFill>
                  <a:srgbClr val="FF0000"/>
                </a:solidFill>
              </a:rPr>
              <a:t>. Не </a:t>
            </a:r>
            <a:r>
              <a:rPr lang="ru-RU" sz="5400" b="1" dirty="0" err="1">
                <a:solidFill>
                  <a:srgbClr val="FF0000"/>
                </a:solidFill>
              </a:rPr>
              <a:t>виводить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тато</a:t>
            </a:r>
            <a:r>
              <a:rPr lang="ru-RU" sz="5400" b="1" dirty="0">
                <a:solidFill>
                  <a:srgbClr val="FF0000"/>
                </a:solidFill>
              </a:rPr>
              <a:t>-лис </a:t>
            </a:r>
            <a:r>
              <a:rPr lang="ru-RU" sz="5400" b="1" dirty="0" err="1">
                <a:solidFill>
                  <a:srgbClr val="FF0000"/>
                </a:solidFill>
              </a:rPr>
              <a:t>їх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невмитими</a:t>
            </a:r>
            <a:r>
              <a:rPr lang="ru-RU" sz="5400" b="1" dirty="0">
                <a:solidFill>
                  <a:srgbClr val="FF0000"/>
                </a:solidFill>
              </a:rPr>
              <a:t> у </a:t>
            </a:r>
            <a:r>
              <a:rPr lang="ru-RU" sz="5400" b="1" dirty="0" err="1" smtClean="0">
                <a:solidFill>
                  <a:srgbClr val="FF0000"/>
                </a:solidFill>
              </a:rPr>
              <a:t>ліс</a:t>
            </a:r>
            <a:r>
              <a:rPr lang="ru-RU" sz="5400" b="1" dirty="0" smtClean="0">
                <a:solidFill>
                  <a:srgbClr val="FF0000"/>
                </a:solidFill>
              </a:rPr>
              <a:t>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684076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err="1" smtClean="0">
                <a:solidFill>
                  <a:schemeClr val="accent5"/>
                </a:solidFill>
              </a:rPr>
              <a:t>Скоромовка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085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2204864"/>
            <a:ext cx="7452816" cy="392129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endParaRPr lang="ru-RU" sz="4800" b="1" dirty="0" smtClean="0">
              <a:solidFill>
                <a:srgbClr val="7030A0"/>
              </a:solidFill>
            </a:endParaRPr>
          </a:p>
          <a:p>
            <a:pPr marL="68580" indent="0" algn="ctr"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Дружба </a:t>
            </a:r>
            <a:r>
              <a:rPr lang="ru-RU" sz="5400" b="1" dirty="0">
                <a:solidFill>
                  <a:srgbClr val="C00000"/>
                </a:solidFill>
              </a:rPr>
              <a:t>– </a:t>
            </a:r>
            <a:r>
              <a:rPr lang="ru-RU" sz="5400" b="1" dirty="0" err="1">
                <a:solidFill>
                  <a:srgbClr val="C00000"/>
                </a:solidFill>
              </a:rPr>
              <a:t>найбільше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</a:rPr>
              <a:t>багатство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>
                <a:solidFill>
                  <a:schemeClr val="accent5"/>
                </a:solidFill>
              </a:rPr>
              <a:t>Поясни</a:t>
            </a:r>
            <a:endParaRPr lang="ru-RU" sz="48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72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uk-UA" sz="5400" b="1" dirty="0" smtClean="0">
                <a:solidFill>
                  <a:srgbClr val="FF0000"/>
                </a:solidFill>
              </a:rPr>
              <a:t>Тварини – </a:t>
            </a:r>
          </a:p>
          <a:p>
            <a:pPr marL="68580" indent="0" algn="ctr">
              <a:buNone/>
            </a:pPr>
            <a:r>
              <a:rPr lang="uk-UA" sz="5400" b="1" dirty="0" smtClean="0">
                <a:solidFill>
                  <a:srgbClr val="FF0000"/>
                </a:solidFill>
              </a:rPr>
              <a:t>наші вірні друзі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rgbClr val="FFFF00"/>
                </a:solidFill>
              </a:rPr>
              <a:t>Тема уроку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77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20080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и природ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60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338328"/>
            <a:ext cx="5760640" cy="1002440"/>
          </a:xfrm>
        </p:spPr>
        <p:txBody>
          <a:bodyPr/>
          <a:lstStyle/>
          <a:p>
            <a:r>
              <a:rPr lang="uk-UA" b="1" i="1" dirty="0" smtClean="0">
                <a:solidFill>
                  <a:srgbClr val="FFFF00"/>
                </a:solidFill>
              </a:rPr>
              <a:t>Григір Тютюнник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352839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4506">
            <a:off x="4139952" y="1284806"/>
            <a:ext cx="2184162" cy="2863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2582">
            <a:off x="4104968" y="3989878"/>
            <a:ext cx="2239145" cy="2879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7825">
            <a:off x="6444207" y="1114044"/>
            <a:ext cx="237626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717032"/>
            <a:ext cx="2330299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32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615" y="3111557"/>
            <a:ext cx="489654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385733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47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233</TotalTime>
  <Words>169</Words>
  <Application>Microsoft Office PowerPoint</Application>
  <PresentationFormat>Экран (4:3)</PresentationFormat>
  <Paragraphs>53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Літературне читання  4 клас </vt:lpstr>
      <vt:lpstr>Девіз урока </vt:lpstr>
      <vt:lpstr>Читай швидко</vt:lpstr>
      <vt:lpstr>Скоромовка </vt:lpstr>
      <vt:lpstr>Поясни</vt:lpstr>
      <vt:lpstr>Тема уроку</vt:lpstr>
      <vt:lpstr>Презентация PowerPoint</vt:lpstr>
      <vt:lpstr>Григір Тютюнник</vt:lpstr>
      <vt:lpstr>Презентация PowerPoint</vt:lpstr>
      <vt:lpstr>       Г. Тютюнник «Ласочка» </vt:lpstr>
      <vt:lpstr>Словникова робота</vt:lpstr>
      <vt:lpstr>Презентация PowerPoint</vt:lpstr>
      <vt:lpstr>Фізкультхвилинка </vt:lpstr>
      <vt:lpstr>Характеристика героїв</vt:lpstr>
      <vt:lpstr>Робота в групах </vt:lpstr>
      <vt:lpstr> Колективна творча справа  Робота за інструкцією </vt:lpstr>
      <vt:lpstr>Робота за ілюстрацією  </vt:lpstr>
      <vt:lpstr>Гра «Продовж речення»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Літературне читання  4 клас</dc:title>
  <dc:creator>рома</dc:creator>
  <cp:lastModifiedBy>рома</cp:lastModifiedBy>
  <cp:revision>17</cp:revision>
  <dcterms:created xsi:type="dcterms:W3CDTF">2016-12-04T16:19:54Z</dcterms:created>
  <dcterms:modified xsi:type="dcterms:W3CDTF">2016-12-04T20:13:52Z</dcterms:modified>
</cp:coreProperties>
</file>