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0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90" r:id="rId3"/>
    <p:sldMasterId id="2147483702" r:id="rId4"/>
    <p:sldMasterId id="2147483714" r:id="rId5"/>
    <p:sldMasterId id="2147483728" r:id="rId6"/>
    <p:sldMasterId id="2147483742" r:id="rId7"/>
    <p:sldMasterId id="2147483754" r:id="rId8"/>
    <p:sldMasterId id="2147483766" r:id="rId9"/>
    <p:sldMasterId id="2147483778" r:id="rId10"/>
    <p:sldMasterId id="2147483790" r:id="rId11"/>
  </p:sldMasterIdLst>
  <p:notesMasterIdLst>
    <p:notesMasterId r:id="rId25"/>
  </p:notesMasterIdLst>
  <p:sldIdLst>
    <p:sldId id="257" r:id="rId12"/>
    <p:sldId id="260" r:id="rId13"/>
    <p:sldId id="262" r:id="rId14"/>
    <p:sldId id="258" r:id="rId15"/>
    <p:sldId id="263" r:id="rId16"/>
    <p:sldId id="264" r:id="rId17"/>
    <p:sldId id="265" r:id="rId18"/>
    <p:sldId id="266" r:id="rId19"/>
    <p:sldId id="268" r:id="rId20"/>
    <p:sldId id="269" r:id="rId21"/>
    <p:sldId id="259" r:id="rId22"/>
    <p:sldId id="267" r:id="rId23"/>
    <p:sldId id="26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B6B24-78D8-4C7B-BB3C-09444AEC36AA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A1C3A-C87F-4C6F-8E70-B19A4752C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438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AF398-7034-42C6-B07D-EA7223E88FEC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452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97C1D-1525-4E76-9953-D858F083A8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248363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EAB89-6558-4C3D-962B-DEC9B400E4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550090"/>
      </p:ext>
    </p:extLst>
  </p:cSld>
  <p:clrMapOvr>
    <a:masterClrMapping/>
  </p:clrMapOvr>
  <p:transition spd="med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86923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96478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1883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3085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2329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6580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81551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46163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09715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050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732C5-8C29-48D0-B573-702CA61273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253910"/>
      </p:ext>
    </p:extLst>
  </p:cSld>
  <p:clrMapOvr>
    <a:masterClrMapping/>
  </p:clrMapOvr>
  <p:transition spd="med"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25442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70656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90664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41827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1966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72375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55500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8589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69847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203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D83EB-66DF-4B8D-8172-383D3546599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359681"/>
      </p:ext>
    </p:extLst>
  </p:cSld>
  <p:clrMapOvr>
    <a:masterClrMapping/>
  </p:clrMapOvr>
  <p:transition spd="med"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23041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91827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63742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12379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25159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51298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34902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0609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57881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229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67E36-F032-4A8C-B74E-A8C12F39A9F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50705"/>
      </p:ext>
    </p:extLst>
  </p:cSld>
  <p:clrMapOvr>
    <a:masterClrMapping/>
  </p:clrMapOvr>
  <p:transition spd="med"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75991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354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8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79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56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956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5214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69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49B50-22BA-4396-8876-E897769D31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729987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6009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514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9732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8049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3974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557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9103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834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0416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293AB-96FC-411A-B845-F06CC989D2F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02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CBF4E-D1EB-4B01-A1E8-5AD4782E12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13205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0AF62-8320-42F0-97EB-D9E57F9F5A5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9523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F4366-A994-4B4A-9BC9-222A16FB006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0810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41BDF-D21B-4FA0-A666-70A2B90DB4C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7899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06A24-B609-403E-A7A0-B5C0E4323D6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0336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0F3F9-50BA-4FF8-A937-F8813F7BC84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608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15A50-2AB3-42DD-AB61-B37753F151F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0965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C1CC6-50E6-4D68-AED5-B03A4BD5DE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3022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F55C5-17E5-407C-945E-4EC1FA13739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7918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13564-2C3F-4BA2-B2D7-D065F502661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523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DC681-F461-428B-B96C-4C724054F93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093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10A1D-EE28-421A-AD55-A025EA6E98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638553"/>
      </p:ext>
    </p:extLst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293AB-96FC-411A-B845-F06CC989D2F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299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0AF62-8320-42F0-97EB-D9E57F9F5A5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2066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F4366-A994-4B4A-9BC9-222A16FB006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648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41BDF-D21B-4FA0-A666-70A2B90DB4C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1961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06A24-B609-403E-A7A0-B5C0E4323D6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453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0F3F9-50BA-4FF8-A937-F8813F7BC84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7053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15A50-2AB3-42DD-AB61-B37753F151F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7557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C1CC6-50E6-4D68-AED5-B03A4BD5DE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637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F55C5-17E5-407C-945E-4EC1FA13739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8160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13564-2C3F-4BA2-B2D7-D065F502661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91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77515-37BE-466C-90D3-41BE76B962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081531"/>
      </p:ext>
    </p:extLst>
  </p:cSld>
  <p:clrMapOvr>
    <a:masterClrMapping/>
  </p:clrMapOvr>
  <p:transition spd="med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DC681-F461-428B-B96C-4C724054F93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28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47B8E-3010-4BEE-B752-A122E49470E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37559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DA75D-2841-420D-BC35-1FA87BF02EE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34534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C420F-346F-460F-B8F4-277CD4CAEC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746761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31EF0-C291-4F0B-97BF-F6F6B0FBC6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082286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FA8D7-3ED7-403E-AA84-EC67B22FE9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759418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AED6B-A23B-40C9-9E4B-084C6FDA91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18795"/>
      </p:ext>
    </p:extLst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63CC9-11BD-4615-BE3A-6E2992FEDC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163633"/>
      </p:ext>
    </p:extLst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77BFB-DFF0-4AEE-8261-185905F9D63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528817"/>
      </p:ext>
    </p:extLst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B428B-B59A-42C0-96D4-F273251B40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5832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A686A-828F-43C2-BCE8-87E150F638B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318409"/>
      </p:ext>
    </p:extLst>
  </p:cSld>
  <p:clrMapOvr>
    <a:masterClrMapping/>
  </p:clrMapOvr>
  <p:transition spd="med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F688-20ED-41B7-80C6-3E6ECCACB08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984504"/>
      </p:ext>
    </p:extLst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8A028-33D3-41BA-9123-F30AC168C2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586498"/>
      </p:ext>
    </p:extLst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7E885-094B-41D9-96DF-D0981A0A026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244421"/>
      </p:ext>
    </p:extLst>
  </p:cSld>
  <p:clrMapOvr>
    <a:masterClrMapping/>
  </p:clrMapOvr>
  <p:transition spd="med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152D1-D3E1-4432-9614-B5088AD847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62646"/>
      </p:ext>
    </p:extLst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47B8E-3010-4BEE-B752-A122E49470E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77223"/>
      </p:ext>
    </p:extLst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DA75D-2841-420D-BC35-1FA87BF02EE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57506"/>
      </p:ext>
    </p:extLst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C420F-346F-460F-B8F4-277CD4CAEC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086954"/>
      </p:ext>
    </p:extLst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31EF0-C291-4F0B-97BF-F6F6B0FBC6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656711"/>
      </p:ext>
    </p:extLst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FA8D7-3ED7-403E-AA84-EC67B22FE9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626035"/>
      </p:ext>
    </p:extLst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AED6B-A23B-40C9-9E4B-084C6FDA91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31205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2FA9C-6D6A-4CB4-9F72-41AF969624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669244"/>
      </p:ext>
    </p:extLst>
  </p:cSld>
  <p:clrMapOvr>
    <a:masterClrMapping/>
  </p:clrMapOvr>
  <p:transition spd="med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63CC9-11BD-4615-BE3A-6E2992FEDC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78744"/>
      </p:ext>
    </p:extLst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77BFB-DFF0-4AEE-8261-185905F9D63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91057"/>
      </p:ext>
    </p:extLst>
  </p:cSld>
  <p:clrMapOvr>
    <a:masterClrMapping/>
  </p:clrMapOvr>
  <p:transition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B428B-B59A-42C0-96D4-F273251B40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109553"/>
      </p:ext>
    </p:extLst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F688-20ED-41B7-80C6-3E6ECCACB08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00198"/>
      </p:ext>
    </p:extLst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8A028-33D3-41BA-9123-F30AC168C2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96760"/>
      </p:ext>
    </p:extLst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7E885-094B-41D9-96DF-D0981A0A026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193829"/>
      </p:ext>
    </p:extLst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152D1-D3E1-4432-9614-B5088AD847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377103"/>
      </p:ext>
    </p:extLst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IMP007 Impress Background tIT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ea typeface="+mn-ea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861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РАБОТА\презентации\Шаблоны для презентаций\Новые\Исправленные\EverSla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17401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18687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AE3F3-8E8B-498C-B6D1-19B0DFC8A7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250196"/>
      </p:ext>
    </p:extLst>
  </p:cSld>
  <p:clrMapOvr>
    <a:masterClrMapping/>
  </p:clrMapOvr>
  <p:transition spd="med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950" y="908050"/>
            <a:ext cx="4405313" cy="5454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65663" y="908050"/>
            <a:ext cx="4405312" cy="5454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121830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886059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91358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212833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665552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962930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39590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31013" y="188913"/>
            <a:ext cx="2239962" cy="6173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7950" y="188913"/>
            <a:ext cx="6570663" cy="6173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96258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C69CDA-23C7-44D6-9EC4-E34B40EBADE0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400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A7A35A-77D3-4514-86BF-F4370F235B11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26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33058-ACB5-4FD7-A57E-8E40435903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491014"/>
      </p:ext>
    </p:extLst>
  </p:cSld>
  <p:clrMapOvr>
    <a:masterClrMapping/>
  </p:clrMapOvr>
  <p:transition spd="med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6D5491-25D6-48CE-A3B6-3B9E879A316B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964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94083B-9F15-43FD-B354-14801C5A246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20986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2CBB48-CFBC-4E3C-A228-8F10E892156A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9233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6D1233-3931-4910-9711-147DB464215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539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17F4EA-3432-410B-A000-C27A3E6AE66B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3282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0F4C71-3479-4EB5-9C51-AA39738F2A8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75765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68D2BF9B-B47C-41A4-837A-8E128AF61F3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78465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FD5FD8-86B1-45BB-84F4-108777254134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70735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EE2A91-90D9-433D-892E-628CDD82854A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7358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56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image" Target="../media/image6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55299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000000"/>
              </a:solidFill>
            </a:endParaRPr>
          </a:p>
        </p:txBody>
      </p:sp>
      <p:pic>
        <p:nvPicPr>
          <p:cNvPr id="1028" name="Picture 4" descr="minispi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minispi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53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53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53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E7E7AD-D2F3-40B8-872B-3D6EBF0639A7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74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364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2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096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D79D29-77F7-4451-B91B-F523ACBEE184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7784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D79D29-77F7-4451-B91B-F523ACBEE184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8497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55299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000000"/>
              </a:solidFill>
            </a:endParaRPr>
          </a:p>
        </p:txBody>
      </p:sp>
      <p:pic>
        <p:nvPicPr>
          <p:cNvPr id="1028" name="Picture 4" descr="minispi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minispi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53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53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53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6DDB1A-E9BB-4787-B94B-9C5D4C15E27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6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55299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000000"/>
              </a:solidFill>
            </a:endParaRPr>
          </a:p>
        </p:txBody>
      </p:sp>
      <p:pic>
        <p:nvPicPr>
          <p:cNvPr id="1028" name="Picture 4" descr="minispi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minispi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53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53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53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6DDB1A-E9BB-4787-B94B-9C5D4C15E27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920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IMP007 Impress Background clean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04888" y="188913"/>
            <a:ext cx="71278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7950" y="908050"/>
            <a:ext cx="8963025" cy="545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950" y="6454775"/>
            <a:ext cx="1905000" cy="250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74875" y="6454775"/>
            <a:ext cx="4829175" cy="250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ea typeface="Arial Unicode MS" pitchFamily="34" charset="-128"/>
                <a:cs typeface="Arial Unicode MS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5975" y="6454775"/>
            <a:ext cx="1905000" cy="250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ea typeface="Arial Unicode MS" pitchFamily="34" charset="-128"/>
                <a:cs typeface="Arial Unicode MS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032" name="Picture 2" descr="E:\РАБОТА\презентации\Шаблоны для презентаций\Новые\Исправленные\EverSlaid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52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  <a:ea typeface="ＭＳ Ｐゴシック"/>
          <a:cs typeface="ＭＳ Ｐゴシック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  <a:ea typeface="ＭＳ Ｐゴシック"/>
          <a:cs typeface="ＭＳ Ｐゴシック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  <a:ea typeface="ＭＳ Ｐゴシック"/>
          <a:cs typeface="ＭＳ Ｐゴシック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  <a:ea typeface="ＭＳ Ｐゴシック"/>
          <a:cs typeface="ＭＳ Ｐゴシック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  <a:ea typeface="ＭＳ Ｐゴシック"/>
          <a:cs typeface="ＭＳ Ｐゴシック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  <a:ea typeface="ＭＳ Ｐゴシック"/>
          <a:cs typeface="ＭＳ Ｐゴシック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  <a:ea typeface="ＭＳ Ｐゴシック"/>
          <a:cs typeface="ＭＳ Ｐゴシック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  <a:ea typeface="ＭＳ Ｐゴシック"/>
          <a:cs typeface="ＭＳ Ｐゴシック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EDFBE5-E5B0-490B-B7FF-788E8C54F183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7573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784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2.xml"/><Relationship Id="rId4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gi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357290" y="5072074"/>
            <a:ext cx="2714644" cy="120032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b="1" smtClean="0">
              <a:solidFill>
                <a:srgbClr val="000000"/>
              </a:solidFill>
              <a:latin typeface="Georgia" pitchFamily="18" charset="0"/>
              <a:ea typeface="MS Mincho" pitchFamily="49" charset="-128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Georgia" pitchFamily="18" charset="0"/>
              <a:ea typeface="MS Mincho" pitchFamily="49" charset="-128"/>
              <a:cs typeface="Times New Roman" pitchFamily="18" charset="0"/>
            </a:endParaRPr>
          </a:p>
        </p:txBody>
      </p:sp>
      <p:pic>
        <p:nvPicPr>
          <p:cNvPr id="5126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5803" r="36607" b="15178"/>
          <a:stretch>
            <a:fillRect/>
          </a:stretch>
        </p:blipFill>
        <p:spPr bwMode="auto">
          <a:xfrm rot="671365">
            <a:off x="4356100" y="692150"/>
            <a:ext cx="4246563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1" name="WordArt 11" descr="Белый мрамор"/>
          <p:cNvSpPr>
            <a:spLocks noChangeArrowheads="1" noChangeShapeType="1" noTextEdit="1"/>
          </p:cNvSpPr>
          <p:nvPr/>
        </p:nvSpPr>
        <p:spPr bwMode="auto">
          <a:xfrm>
            <a:off x="971550" y="404813"/>
            <a:ext cx="2087563" cy="1047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miter lim="800000"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Тема</a:t>
            </a:r>
          </a:p>
        </p:txBody>
      </p:sp>
      <p:sp>
        <p:nvSpPr>
          <p:cNvPr id="5132" name="WordArt 12" descr="Белый мрамор"/>
          <p:cNvSpPr>
            <a:spLocks noChangeArrowheads="1" noChangeShapeType="1" noTextEdit="1"/>
          </p:cNvSpPr>
          <p:nvPr/>
        </p:nvSpPr>
        <p:spPr bwMode="auto">
          <a:xfrm>
            <a:off x="2051050" y="1700213"/>
            <a:ext cx="2520950" cy="6492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9525">
                  <a:miter lim="800000"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уроку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 rot="748976">
            <a:off x="4929097" y="1172304"/>
            <a:ext cx="3721286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3200" dirty="0"/>
              <a:t>Закріплення  букви ”є”,  позначення нею сполучення звуків </a:t>
            </a:r>
            <a:r>
              <a:rPr lang="ru-RU" sz="3200" dirty="0"/>
              <a:t>[</a:t>
            </a:r>
            <a:r>
              <a:rPr lang="uk-UA" sz="3200" dirty="0" err="1"/>
              <a:t>йе</a:t>
            </a:r>
            <a:r>
              <a:rPr lang="ru-RU" sz="3200" dirty="0"/>
              <a:t>]</a:t>
            </a:r>
            <a:r>
              <a:rPr lang="uk-UA" sz="3200" dirty="0"/>
              <a:t>. </a:t>
            </a:r>
            <a:r>
              <a:rPr lang="uk-UA" sz="3200" dirty="0" smtClean="0"/>
              <a:t>Читання   </a:t>
            </a:r>
            <a:r>
              <a:rPr lang="uk-UA" sz="3200" dirty="0"/>
              <a:t>в</a:t>
            </a:r>
            <a:r>
              <a:rPr lang="uk-UA" sz="3200" dirty="0" smtClean="0"/>
              <a:t>ірша </a:t>
            </a:r>
            <a:r>
              <a:rPr lang="uk-UA" sz="3200" dirty="0"/>
              <a:t>А.</a:t>
            </a:r>
            <a:r>
              <a:rPr lang="uk-UA" sz="3200" dirty="0" err="1"/>
              <a:t>Камінчука</a:t>
            </a:r>
            <a:r>
              <a:rPr lang="uk-UA" sz="3200" dirty="0"/>
              <a:t> </a:t>
            </a:r>
            <a:r>
              <a:rPr lang="uk-UA" sz="3200" dirty="0" smtClean="0"/>
              <a:t>     </a:t>
            </a:r>
          </a:p>
          <a:p>
            <a:r>
              <a:rPr lang="uk-UA" sz="3200" dirty="0"/>
              <a:t> </a:t>
            </a:r>
            <a:r>
              <a:rPr lang="uk-UA" sz="3200" dirty="0" smtClean="0"/>
              <a:t>       «</a:t>
            </a:r>
            <a:r>
              <a:rPr lang="uk-UA" sz="3200" dirty="0"/>
              <a:t>Єноти».</a:t>
            </a:r>
            <a:endParaRPr lang="ru-RU" sz="3200" dirty="0"/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3200" b="1" i="1" dirty="0" smtClean="0">
              <a:solidFill>
                <a:srgbClr val="0033CC"/>
              </a:solidFill>
            </a:endParaRP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1450484" y="5050540"/>
            <a:ext cx="252825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 sz="2400" b="1" dirty="0"/>
              <a:t>Українська мова</a:t>
            </a:r>
            <a:endParaRPr lang="ru-RU" sz="2400" dirty="0"/>
          </a:p>
          <a:p>
            <a:r>
              <a:rPr lang="uk-UA" sz="2400" b="1" dirty="0" smtClean="0"/>
              <a:t>          1 клас</a:t>
            </a:r>
            <a:endParaRPr lang="ru-RU" sz="2400" dirty="0"/>
          </a:p>
        </p:txBody>
      </p:sp>
      <p:pic>
        <p:nvPicPr>
          <p:cNvPr id="9" name="Рисунок 14" descr="6a3f66f6b416c169a419622cb044bbe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33888" y="2336568"/>
            <a:ext cx="2196579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6913939"/>
      </p:ext>
    </p:extLst>
  </p:cSld>
  <p:clrMapOvr>
    <a:masterClrMapping/>
  </p:clrMapOvr>
  <p:transition spd="med" advClick="0" advTm="23657">
    <p:pull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428604"/>
            <a:ext cx="842968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Гра «Так чи Ні</a:t>
            </a:r>
            <a:r>
              <a:rPr lang="uk-UA" sz="5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»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6387" name="Picture 3" descr="C:\Documents and Settings\Svetka-koketka2007\Рабочий стол\школа\school10-0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97152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520" y="1374048"/>
            <a:ext cx="896448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У слові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„ сніг</a:t>
            </a: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” чуємо голосний звук [і]? (так)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Звук [а] у слові „ шуба”  чуємо на початку слова? (ні)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У слові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„ лід </a:t>
            </a: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”– три звуки? (так)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У слові „ ковзани ” наголос падає на третій склад? (так)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У слові „ Євгенко ” буква  „є ” позначає два звуки? (так)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У слові «єнот» буква «є» позначає один звук? (ні)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У слові «єдиноріг» буква «є» стоїть на початку слова?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(так</a:t>
            </a: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У слові «Євгенія» буква «є» стоїть в кінці слова? (ні)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6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Рисунок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769" y="4875097"/>
            <a:ext cx="2449909" cy="186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8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24136"/>
          </a:xfrm>
        </p:spPr>
        <p:txBody>
          <a:bodyPr>
            <a:normAutofit/>
          </a:bodyPr>
          <a:lstStyle/>
          <a:p>
            <a:pPr lvl="0"/>
            <a:r>
              <a:rPr lang="uk-UA" b="1" i="1" dirty="0" smtClean="0"/>
              <a:t>Кросворд.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891948"/>
              </p:ext>
            </p:extLst>
          </p:nvPr>
        </p:nvGraphicFramePr>
        <p:xfrm>
          <a:off x="2555776" y="1556792"/>
          <a:ext cx="4392488" cy="3456384"/>
        </p:xfrm>
        <a:graphic>
          <a:graphicData uri="http://schemas.openxmlformats.org/drawingml/2006/table">
            <a:tbl>
              <a:tblPr/>
              <a:tblGrid>
                <a:gridCol w="933331"/>
                <a:gridCol w="877914"/>
                <a:gridCol w="831247"/>
                <a:gridCol w="831247"/>
                <a:gridCol w="918749"/>
              </a:tblGrid>
              <a:tr h="761945"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2000" dirty="0" smtClean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3200" dirty="0" smtClean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531"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20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943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7477"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8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54425" indent="-225425" algn="l" defTabSz="914400" rtl="0" eaLnBrk="1" fontAlgn="auto" latinLnBrk="0" hangingPunct="1">
                        <a:lnSpc>
                          <a:spcPts val="24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79705" algn="l"/>
                        </a:tabLst>
                        <a:defRPr/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 smtClean="0"/>
                    </a:p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54425" indent="-225425" algn="l">
                        <a:lnSpc>
                          <a:spcPts val="2425"/>
                        </a:lnSpc>
                        <a:spcAft>
                          <a:spcPts val="0"/>
                        </a:spcAft>
                        <a:tabLst>
                          <a:tab pos="179705" algn="l"/>
                        </a:tabLst>
                      </a:pPr>
                      <a:r>
                        <a:rPr lang="uk-UA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15816" y="1595055"/>
            <a:ext cx="624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Є</a:t>
            </a:r>
            <a:endParaRPr lang="ru-RU" sz="3200" dirty="0"/>
          </a:p>
        </p:txBody>
      </p:sp>
      <p:sp>
        <p:nvSpPr>
          <p:cNvPr id="9" name="Улыбающееся лицо 8"/>
          <p:cNvSpPr>
            <a:spLocks noChangeArrowheads="1"/>
          </p:cNvSpPr>
          <p:nvPr/>
        </p:nvSpPr>
        <p:spPr bwMode="auto">
          <a:xfrm>
            <a:off x="2771108" y="1655140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730731" y="1712201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Н</a:t>
            </a:r>
            <a:endParaRPr lang="ru-RU" sz="2400" dirty="0"/>
          </a:p>
        </p:txBody>
      </p:sp>
      <p:sp>
        <p:nvSpPr>
          <p:cNvPr id="11" name="Улыбающееся лицо 10"/>
          <p:cNvSpPr>
            <a:spLocks noChangeArrowheads="1"/>
          </p:cNvSpPr>
          <p:nvPr/>
        </p:nvSpPr>
        <p:spPr bwMode="auto">
          <a:xfrm>
            <a:off x="3540800" y="1595055"/>
            <a:ext cx="682900" cy="64486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512274" y="1718165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О</a:t>
            </a:r>
            <a:endParaRPr lang="ru-RU" sz="2400" dirty="0"/>
          </a:p>
        </p:txBody>
      </p:sp>
      <p:sp>
        <p:nvSpPr>
          <p:cNvPr id="13" name="Улыбающееся лицо 12"/>
          <p:cNvSpPr>
            <a:spLocks noChangeArrowheads="1"/>
          </p:cNvSpPr>
          <p:nvPr/>
        </p:nvSpPr>
        <p:spPr bwMode="auto">
          <a:xfrm>
            <a:off x="4379174" y="1650645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58083" y="174604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/>
              <a:t>Т</a:t>
            </a:r>
            <a:endParaRPr lang="ru-RU" sz="2400" dirty="0"/>
          </a:p>
        </p:txBody>
      </p:sp>
      <p:sp>
        <p:nvSpPr>
          <p:cNvPr id="15" name="Улыбающееся лицо 14"/>
          <p:cNvSpPr>
            <a:spLocks noChangeArrowheads="1"/>
          </p:cNvSpPr>
          <p:nvPr/>
        </p:nvSpPr>
        <p:spPr bwMode="auto">
          <a:xfrm>
            <a:off x="5219810" y="1712201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801911" y="2550095"/>
            <a:ext cx="587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Н</a:t>
            </a:r>
            <a:endParaRPr lang="ru-RU" sz="2400" dirty="0"/>
          </a:p>
        </p:txBody>
      </p:sp>
      <p:sp>
        <p:nvSpPr>
          <p:cNvPr id="18" name="Улыбающееся лицо 17"/>
          <p:cNvSpPr>
            <a:spLocks noChangeArrowheads="1"/>
          </p:cNvSpPr>
          <p:nvPr/>
        </p:nvSpPr>
        <p:spPr bwMode="auto">
          <a:xfrm>
            <a:off x="2664771" y="2504695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795710" y="2549373"/>
            <a:ext cx="492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І</a:t>
            </a:r>
            <a:endParaRPr lang="ru-RU" sz="2400" dirty="0"/>
          </a:p>
        </p:txBody>
      </p:sp>
      <p:sp>
        <p:nvSpPr>
          <p:cNvPr id="20" name="Улыбающееся лицо 19"/>
          <p:cNvSpPr>
            <a:spLocks noChangeArrowheads="1"/>
          </p:cNvSpPr>
          <p:nvPr/>
        </p:nvSpPr>
        <p:spPr bwMode="auto">
          <a:xfrm>
            <a:off x="3574936" y="2448008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512274" y="2504695"/>
            <a:ext cx="576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Ч</a:t>
            </a:r>
            <a:endParaRPr lang="ru-RU" sz="2400" dirty="0"/>
          </a:p>
        </p:txBody>
      </p:sp>
      <p:sp>
        <p:nvSpPr>
          <p:cNvPr id="24" name="Улыбающееся лицо 23"/>
          <p:cNvSpPr>
            <a:spLocks noChangeArrowheads="1"/>
          </p:cNvSpPr>
          <p:nvPr/>
        </p:nvSpPr>
        <p:spPr bwMode="auto">
          <a:xfrm>
            <a:off x="4425762" y="2459295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pic>
        <p:nvPicPr>
          <p:cNvPr id="25" name="Picture 5" descr="ANTN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968397" cy="165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9947" y="3406783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/>
              <a:t>О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9915" y="3437560"/>
            <a:ext cx="42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Л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03857" y="3449833"/>
            <a:ext cx="358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Е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52769" y="3437560"/>
            <a:ext cx="500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Н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373670" y="3437560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Ь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900565" y="43926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Т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795710" y="4422302"/>
            <a:ext cx="304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І</a:t>
            </a:r>
            <a:endParaRPr lang="ru-RU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571122" y="4392601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Н</a:t>
            </a:r>
            <a:endParaRPr lang="ru-RU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435136" y="4392601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Ь</a:t>
            </a:r>
            <a:endParaRPr lang="ru-RU" sz="2400" b="1" dirty="0"/>
          </a:p>
        </p:txBody>
      </p:sp>
      <p:sp>
        <p:nvSpPr>
          <p:cNvPr id="28" name="Улыбающееся лицо 27"/>
          <p:cNvSpPr>
            <a:spLocks noChangeArrowheads="1"/>
          </p:cNvSpPr>
          <p:nvPr/>
        </p:nvSpPr>
        <p:spPr bwMode="auto">
          <a:xfrm>
            <a:off x="2730925" y="3394461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29" name="Улыбающееся лицо 28"/>
          <p:cNvSpPr>
            <a:spLocks noChangeArrowheads="1"/>
          </p:cNvSpPr>
          <p:nvPr/>
        </p:nvSpPr>
        <p:spPr bwMode="auto">
          <a:xfrm>
            <a:off x="3574936" y="3376004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0" name="Улыбающееся лицо 29"/>
          <p:cNvSpPr>
            <a:spLocks noChangeArrowheads="1"/>
          </p:cNvSpPr>
          <p:nvPr/>
        </p:nvSpPr>
        <p:spPr bwMode="auto">
          <a:xfrm>
            <a:off x="4469071" y="3406783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1" name="Улыбающееся лицо 30"/>
          <p:cNvSpPr>
            <a:spLocks noChangeArrowheads="1"/>
          </p:cNvSpPr>
          <p:nvPr/>
        </p:nvSpPr>
        <p:spPr bwMode="auto">
          <a:xfrm>
            <a:off x="5345787" y="3345228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2" name="Улыбающееся лицо 31"/>
          <p:cNvSpPr>
            <a:spLocks noChangeArrowheads="1"/>
          </p:cNvSpPr>
          <p:nvPr/>
        </p:nvSpPr>
        <p:spPr bwMode="auto">
          <a:xfrm>
            <a:off x="6243412" y="3376005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3" name="Улыбающееся лицо 32"/>
          <p:cNvSpPr>
            <a:spLocks noChangeArrowheads="1"/>
          </p:cNvSpPr>
          <p:nvPr/>
        </p:nvSpPr>
        <p:spPr bwMode="auto">
          <a:xfrm>
            <a:off x="2781629" y="4287487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4" name="Улыбающееся лицо 33"/>
          <p:cNvSpPr>
            <a:spLocks noChangeArrowheads="1"/>
          </p:cNvSpPr>
          <p:nvPr/>
        </p:nvSpPr>
        <p:spPr bwMode="auto">
          <a:xfrm>
            <a:off x="3642975" y="4342905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5" name="Улыбающееся лицо 34"/>
          <p:cNvSpPr>
            <a:spLocks noChangeArrowheads="1"/>
          </p:cNvSpPr>
          <p:nvPr/>
        </p:nvSpPr>
        <p:spPr bwMode="auto">
          <a:xfrm>
            <a:off x="4476054" y="4323070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6" name="Улыбающееся лицо 35"/>
          <p:cNvSpPr>
            <a:spLocks noChangeArrowheads="1"/>
          </p:cNvSpPr>
          <p:nvPr/>
        </p:nvSpPr>
        <p:spPr bwMode="auto">
          <a:xfrm>
            <a:off x="5219810" y="4331044"/>
            <a:ext cx="648764" cy="5847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59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8" grpId="0" animBg="1"/>
      <p:bldP spid="20" grpId="0" animBg="1"/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 descr="H:\школа\school10-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8485" y="2889650"/>
            <a:ext cx="2592288" cy="382778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4104" name="Picture 8" descr="C:\Documents and Settings\Svetka-koketka2007\Рабочий стол\конкурс\shool\baa91c67ab3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8143" y="3353544"/>
            <a:ext cx="3295857" cy="350445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979712" y="43934"/>
            <a:ext cx="54768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Сьогодні</a:t>
            </a: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на </a:t>
            </a:r>
            <a:r>
              <a:rPr lang="ru-RU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уроці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1124744"/>
            <a:ext cx="7038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- Що цікавого ми дізналися  на уроці?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-  Про яку букву говорили на уроці?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- Скільки звуків вона позначає?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- Коли вона позначає два звуки?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- Що найбільше сподобалось?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72060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Мои документы\Мои рисунки\Zuma\dzunj-dzun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1219200"/>
            <a:ext cx="4376519" cy="1569660"/>
          </a:xfrm>
          <a:prstGeom prst="rect">
            <a:avLst/>
          </a:prstGeom>
          <a:noFill/>
        </p:spPr>
        <p:txBody>
          <a:bodyPr spcFirstLastPara="1" wrap="none">
            <a:prstTxWarp prst="textCircl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Дякую за урок!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зустрічі.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1746" name="Picture 2" descr="D:\wallpapers\Картинки\7487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124200"/>
            <a:ext cx="457200" cy="76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D:\wallpapers\Картинки\7487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590800"/>
            <a:ext cx="381000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Рисунок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812360" y="2694863"/>
            <a:ext cx="1273476" cy="1468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282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2" descr="D:\wallpapers\Картинки\Lito\Bukivezj_Pechizh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650" y="1804988"/>
            <a:ext cx="4329113" cy="324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5" descr="D:\wallpapers\Картинки\Изображение\Изображение 7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Box 61"/>
          <p:cNvSpPr txBox="1">
            <a:spLocks noChangeArrowheads="1"/>
          </p:cNvSpPr>
          <p:nvPr/>
        </p:nvSpPr>
        <p:spPr bwMode="auto">
          <a:xfrm>
            <a:off x="1981200" y="21336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</a:endParaRPr>
          </a:p>
        </p:txBody>
      </p:sp>
      <p:pic>
        <p:nvPicPr>
          <p:cNvPr id="4156" name="Picture 60" descr="D:\wallpapers\Картинки\a99-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188640"/>
            <a:ext cx="144780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07493" y="548829"/>
            <a:ext cx="6001386" cy="35394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Миле вранці привітання –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це від серця побажання.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Хай тобі цей день сміється,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добре вчитеся вдається,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хай живуть між нас забави,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гарні вчинки, добрі справи!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1" name="Рисунок 15" descr="53e802b579113cd2f04312ccd121405e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06650" y="4653136"/>
            <a:ext cx="2067123" cy="1854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8055909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642918"/>
            <a:ext cx="7286676" cy="83099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indent="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i="1" dirty="0" err="1">
                <a:solidFill>
                  <a:srgbClr val="FF0000"/>
                </a:solidFill>
              </a:rPr>
              <a:t>Ч</a:t>
            </a:r>
            <a:r>
              <a:rPr lang="uk-UA" sz="4800" b="1" i="1" dirty="0" err="1" smtClean="0">
                <a:solidFill>
                  <a:srgbClr val="FF0000"/>
                </a:solidFill>
              </a:rPr>
              <a:t>истомовки</a:t>
            </a:r>
            <a:endParaRPr lang="ru-RU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412853" y="1916832"/>
            <a:ext cx="6929486" cy="61522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>
            <a:lvl1pPr indent="84138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uk-UA" b="1" i="1" dirty="0" err="1"/>
              <a:t>Ить</a:t>
            </a:r>
            <a:r>
              <a:rPr lang="uk-UA" b="1" i="1" dirty="0"/>
              <a:t> - </a:t>
            </a:r>
            <a:r>
              <a:rPr lang="uk-UA" b="1" i="1" dirty="0" err="1"/>
              <a:t>ить</a:t>
            </a:r>
            <a:r>
              <a:rPr lang="uk-UA" b="1" i="1" dirty="0"/>
              <a:t> - </a:t>
            </a:r>
            <a:r>
              <a:rPr lang="uk-UA" b="1" i="1" dirty="0" err="1"/>
              <a:t>ить</a:t>
            </a:r>
            <a:r>
              <a:rPr lang="uk-UA" b="1" i="1" dirty="0"/>
              <a:t> - в небі </a:t>
            </a:r>
            <a:r>
              <a:rPr lang="uk-UA" b="1" i="1" dirty="0" err="1"/>
              <a:t>синяя</a:t>
            </a:r>
            <a:r>
              <a:rPr lang="uk-UA" b="1" i="1" dirty="0"/>
              <a:t> блакить.</a:t>
            </a:r>
            <a:endParaRPr lang="ru-RU" b="1" i="1" dirty="0"/>
          </a:p>
          <a:p>
            <a:pPr indent="0" fontAlgn="base">
              <a:spcBef>
                <a:spcPct val="0"/>
              </a:spcBef>
              <a:spcAft>
                <a:spcPct val="0"/>
              </a:spcAft>
            </a:pPr>
            <a:r>
              <a:rPr lang="uk-UA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	 </a:t>
            </a:r>
            <a:endParaRPr lang="ru-RU" sz="18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409227" y="2827330"/>
            <a:ext cx="6929486" cy="60167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>
            <a:lvl1pPr indent="84138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uk-UA" b="1" i="1" dirty="0" err="1"/>
              <a:t>Ає</a:t>
            </a:r>
            <a:r>
              <a:rPr lang="uk-UA" b="1" i="1" dirty="0"/>
              <a:t> - </a:t>
            </a:r>
            <a:r>
              <a:rPr lang="uk-UA" b="1" i="1" dirty="0" err="1"/>
              <a:t>ає</a:t>
            </a:r>
            <a:r>
              <a:rPr lang="uk-UA" b="1" i="1" dirty="0"/>
              <a:t> - </a:t>
            </a:r>
            <a:r>
              <a:rPr lang="uk-UA" b="1" i="1" dirty="0" err="1"/>
              <a:t>ає</a:t>
            </a:r>
            <a:r>
              <a:rPr lang="uk-UA" b="1" i="1" dirty="0"/>
              <a:t> - вже весною повіває</a:t>
            </a:r>
            <a:r>
              <a:rPr lang="uk-UA" sz="2000" dirty="0"/>
              <a:t>.</a:t>
            </a:r>
            <a:endParaRPr lang="ru-RU" sz="2000" dirty="0"/>
          </a:p>
          <a:p>
            <a:pPr indent="0" fontAlgn="base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412853" y="3645024"/>
            <a:ext cx="6929486" cy="644082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>
            <a:lvl1pPr indent="84138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>
              <a:buFont typeface="Wingdings" pitchFamily="2" charset="2"/>
              <a:buChar char="ü"/>
            </a:pPr>
            <a:r>
              <a:rPr lang="uk-UA" b="1" i="1" dirty="0" err="1"/>
              <a:t>І</a:t>
            </a:r>
            <a:r>
              <a:rPr lang="uk-UA" b="1" i="1" dirty="0" err="1" smtClean="0"/>
              <a:t>сть</a:t>
            </a:r>
            <a:r>
              <a:rPr lang="uk-UA" b="1" i="1" dirty="0" smtClean="0"/>
              <a:t> </a:t>
            </a:r>
            <a:r>
              <a:rPr lang="uk-UA" b="1" i="1" dirty="0"/>
              <a:t>- </a:t>
            </a:r>
            <a:r>
              <a:rPr lang="uk-UA" b="1" i="1" dirty="0" err="1"/>
              <a:t>ість</a:t>
            </a:r>
            <a:r>
              <a:rPr lang="uk-UA" b="1" i="1" dirty="0"/>
              <a:t> - </a:t>
            </a:r>
            <a:r>
              <a:rPr lang="uk-UA" b="1" i="1" dirty="0" err="1"/>
              <a:t>ість</a:t>
            </a:r>
            <a:r>
              <a:rPr lang="uk-UA" b="1" i="1" dirty="0"/>
              <a:t> - вже з'явився перший гість.</a:t>
            </a:r>
            <a:endParaRPr lang="ru-RU" b="1" i="1" dirty="0"/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412853" y="4562976"/>
            <a:ext cx="6929486" cy="635527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>
            <a:lvl1pPr indent="84138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uk-UA" b="1" i="1" dirty="0" err="1"/>
              <a:t>Ок</a:t>
            </a:r>
            <a:r>
              <a:rPr lang="uk-UA" b="1" i="1" dirty="0"/>
              <a:t> - </a:t>
            </a:r>
            <a:r>
              <a:rPr lang="uk-UA" b="1" i="1" dirty="0" err="1"/>
              <a:t>ок</a:t>
            </a:r>
            <a:r>
              <a:rPr lang="uk-UA" b="1" i="1" dirty="0"/>
              <a:t> - </a:t>
            </a:r>
            <a:r>
              <a:rPr lang="uk-UA" b="1" i="1" dirty="0" err="1"/>
              <a:t>ок</a:t>
            </a:r>
            <a:r>
              <a:rPr lang="uk-UA" b="1" i="1" dirty="0"/>
              <a:t> - голубіє пролісок.</a:t>
            </a:r>
            <a:endParaRPr lang="ru-RU" b="1" i="1" dirty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uk-UA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Times New Roman" pitchFamily="18" charset="0"/>
            </a:endParaRPr>
          </a:p>
        </p:txBody>
      </p:sp>
      <p:sp>
        <p:nvSpPr>
          <p:cNvPr id="9248" name="Rectangle 32"/>
          <p:cNvSpPr>
            <a:spLocks noChangeArrowheads="1"/>
          </p:cNvSpPr>
          <p:nvPr/>
        </p:nvSpPr>
        <p:spPr bwMode="auto">
          <a:xfrm>
            <a:off x="0" y="3213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400" b="1" smtClean="0">
              <a:solidFill>
                <a:srgbClr val="000000"/>
              </a:solidFill>
            </a:endParaRPr>
          </a:p>
        </p:txBody>
      </p:sp>
      <p:graphicFrame>
        <p:nvGraphicFramePr>
          <p:cNvPr id="9247" name="Object 31"/>
          <p:cNvGraphicFramePr>
            <a:graphicFrameLocks noChangeAspect="1"/>
          </p:cNvGraphicFramePr>
          <p:nvPr/>
        </p:nvGraphicFramePr>
        <p:xfrm>
          <a:off x="0" y="3233738"/>
          <a:ext cx="1524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Формула" r:id="rId3" imgW="152334" imgH="393529" progId="Equation.3">
                  <p:embed/>
                </p:oleObj>
              </mc:Choice>
              <mc:Fallback>
                <p:oleObj name="Формула" r:id="rId3" imgW="152334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33738"/>
                        <a:ext cx="152400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50" name="Rectangle 34"/>
          <p:cNvSpPr>
            <a:spLocks noChangeArrowheads="1"/>
          </p:cNvSpPr>
          <p:nvPr/>
        </p:nvSpPr>
        <p:spPr bwMode="auto">
          <a:xfrm>
            <a:off x="0" y="3213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400" b="1" smtClean="0">
              <a:solidFill>
                <a:srgbClr val="000000"/>
              </a:solidFill>
            </a:endParaRPr>
          </a:p>
        </p:txBody>
      </p:sp>
      <p:graphicFrame>
        <p:nvGraphicFramePr>
          <p:cNvPr id="9249" name="Object 33"/>
          <p:cNvGraphicFramePr>
            <a:graphicFrameLocks noChangeAspect="1"/>
          </p:cNvGraphicFramePr>
          <p:nvPr/>
        </p:nvGraphicFramePr>
        <p:xfrm>
          <a:off x="0" y="3233738"/>
          <a:ext cx="1524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Формула" r:id="rId5" imgW="152334" imgH="393529" progId="Equation.3">
                  <p:embed/>
                </p:oleObj>
              </mc:Choice>
              <mc:Fallback>
                <p:oleObj name="Формула" r:id="rId5" imgW="152334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33738"/>
                        <a:ext cx="152400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62" name="Picture 14" descr="I:\wallpapers\0_5cf63_2091f4f7_L.gif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227" y="5198503"/>
            <a:ext cx="6619157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754442"/>
      </p:ext>
    </p:extLst>
  </p:cSld>
  <p:clrMapOvr>
    <a:masterClrMapping/>
  </p:clrMapOvr>
  <p:transition spd="med" advClick="0" advTm="25219"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rot="21104606">
            <a:off x="4769906" y="1253696"/>
            <a:ext cx="3505485" cy="25823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400" i="1" dirty="0"/>
              <a:t>Смужка темна, хвіст пухнастий, </a:t>
            </a:r>
            <a:endParaRPr lang="ru-RU" sz="2400" i="1" dirty="0"/>
          </a:p>
          <a:p>
            <a:pPr marL="0" indent="0">
              <a:buNone/>
            </a:pPr>
            <a:r>
              <a:rPr lang="uk-UA" sz="2400" i="1" dirty="0"/>
              <a:t>любить їжу полоскати </a:t>
            </a:r>
            <a:endParaRPr lang="ru-RU" sz="2400" i="1" dirty="0"/>
          </a:p>
          <a:p>
            <a:pPr marL="0" indent="0">
              <a:buNone/>
            </a:pPr>
            <a:r>
              <a:rPr lang="uk-UA" sz="2400" i="1" dirty="0"/>
              <a:t>перед тим, як з'їсти має. </a:t>
            </a:r>
            <a:endParaRPr lang="ru-RU" sz="2400" i="1" dirty="0"/>
          </a:p>
          <a:p>
            <a:pPr marL="0" indent="0">
              <a:buNone/>
            </a:pPr>
            <a:r>
              <a:rPr lang="uk-UA" sz="2400" i="1" dirty="0"/>
              <a:t>Ну і хто його впізнає? </a:t>
            </a:r>
            <a:endParaRPr lang="ru-RU" sz="2400" i="1" dirty="0"/>
          </a:p>
          <a:p>
            <a:pPr marL="0" indent="0">
              <a:buNone/>
            </a:pPr>
            <a:r>
              <a:rPr lang="uk-UA" sz="2400" i="1" dirty="0"/>
              <a:t>                               </a:t>
            </a:r>
            <a:endParaRPr lang="ru-RU" sz="2400" dirty="0"/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732859" y="1953160"/>
            <a:ext cx="3454036" cy="1383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20119632">
            <a:off x="685221" y="2134530"/>
            <a:ext cx="38308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uk-UA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Відгадай </a:t>
            </a:r>
          </a:p>
          <a:p>
            <a:pPr algn="ctr">
              <a:spcBef>
                <a:spcPct val="0"/>
              </a:spcBef>
              <a:defRPr/>
            </a:pPr>
            <a:r>
              <a:rPr lang="uk-UA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загадку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I:\wallpapers\24157598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036" y="4293096"/>
            <a:ext cx="2304256" cy="114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8103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144862"/>
            <a:ext cx="3000375" cy="300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166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/>
          <p:cNvSpPr/>
          <p:nvPr/>
        </p:nvSpPr>
        <p:spPr>
          <a:xfrm rot="16200000">
            <a:off x="3659282" y="1484198"/>
            <a:ext cx="4572000" cy="5318332"/>
          </a:xfrm>
          <a:prstGeom prst="horizontalScroll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eaVert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uk-UA" sz="2800" dirty="0"/>
              <a:t>Євген Єгору ніс єнота – </a:t>
            </a:r>
            <a:endParaRPr lang="ru-RU" sz="2800" dirty="0"/>
          </a:p>
          <a:p>
            <a:r>
              <a:rPr lang="uk-UA" sz="2800" dirty="0"/>
              <a:t>Чкурнув єнот той до болота.</a:t>
            </a:r>
            <a:endParaRPr lang="ru-RU" sz="2800" dirty="0"/>
          </a:p>
          <a:p>
            <a:r>
              <a:rPr lang="uk-UA" sz="2800" dirty="0" err="1"/>
              <a:t>Зітха</a:t>
            </a:r>
            <a:r>
              <a:rPr lang="uk-UA" sz="2800" dirty="0"/>
              <a:t> Євген: - Нема єнота.</a:t>
            </a:r>
            <a:endParaRPr lang="ru-RU" sz="2800" dirty="0"/>
          </a:p>
          <a:p>
            <a:r>
              <a:rPr lang="uk-UA" sz="2800" dirty="0"/>
              <a:t>Побіг шукати бегемота.</a:t>
            </a:r>
            <a:endParaRPr lang="ru-RU" sz="2800" dirty="0"/>
          </a:p>
        </p:txBody>
      </p:sp>
      <p:pic>
        <p:nvPicPr>
          <p:cNvPr id="6149" name="Picture 4" descr="C:\Documents and Settings\Admin\Рабочий стол\Картинки\0511-0903-1003-0820_Asian_Elementary_Student_Reading_a_Book_clipart_imag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643313"/>
            <a:ext cx="2189163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404664"/>
            <a:ext cx="41025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Скоромовка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7755643"/>
      </p:ext>
    </p:extLst>
  </p:cSld>
  <p:clrMapOvr>
    <a:masterClrMapping/>
  </p:clrMapOvr>
  <p:transition spd="med" advClick="0" advTm="20532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wallpapers\Картинки\6842974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187" y="5530552"/>
            <a:ext cx="11668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0532" y="188640"/>
            <a:ext cx="69510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/>
              <a:t>« Мозковий штурм»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6232" y="1853312"/>
            <a:ext cx="878484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Яку </a:t>
            </a: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букву ми вивчали на попередньому уроці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звуків вони позначають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Пригадаємо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коли ці букви позначають два звуки? 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</a:t>
            </a: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звуки позначає буква «є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Яка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 завжди позначає два звуки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Назвіть </a:t>
            </a: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 з буквою «є» на початку слова, </a:t>
            </a:r>
            <a:endParaRPr lang="uk-UA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середині та в кінці слова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То як працює буква „є” на початку слова? 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7707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Опорні схеми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45071" y="3031505"/>
            <a:ext cx="55098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я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	    ю	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ї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є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[</a:t>
            </a:r>
            <a:r>
              <a:rPr lang="uk-UA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йа</a:t>
            </a: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]	   [</a:t>
            </a:r>
            <a:r>
              <a:rPr lang="uk-UA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йу</a:t>
            </a: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]	[</a:t>
            </a:r>
            <a:r>
              <a:rPr lang="uk-UA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йі</a:t>
            </a: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]	[</a:t>
            </a:r>
            <a:r>
              <a:rPr lang="uk-UA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йе</a:t>
            </a: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]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098" name="Picture 2" descr="I:\wallpapers\58044517_1271801935_57455383_38a166ee1cd2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480720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71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88" y="214313"/>
            <a:ext cx="8572500" cy="6215062"/>
          </a:xfrm>
          <a:prstGeom prst="roundRect">
            <a:avLst/>
          </a:prstGeom>
          <a:solidFill>
            <a:srgbClr val="9999FF"/>
          </a:solidFill>
          <a:ln cmpd="thinThick"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5" name="фізхвилинка  'Україно, ми твоя надія'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600" y="332656"/>
            <a:ext cx="7344816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6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836712"/>
            <a:ext cx="61896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i="1" dirty="0"/>
              <a:t>Гра «Упіймай звук» 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711718" y="2132856"/>
            <a:ext cx="630550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Єноти довго вчили ноти,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а потім сіли біля плоту.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Сказав єнот дружку - єноту: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- Навіщо ми вчимо ці ноти?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Всі кажуть: ми самі є... ноти.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14" descr="6a3f66f6b416c169a419622cb044bbe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3728" y="4797152"/>
            <a:ext cx="1512168" cy="15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748339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0_649_present-lite">
  <a:themeElements>
    <a:clrScheme name="0_649_present-lite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0_649_present-li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_649_present-lite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649_present-lite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649_present-lit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5_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Другая 2">
      <a:dk1>
        <a:srgbClr val="8DB3E2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Тема Office">
  <a:themeElements>
    <a:clrScheme name="Другая 2">
      <a:dk1>
        <a:srgbClr val="8DB3E2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649_present-lite">
  <a:themeElements>
    <a:clrScheme name="0_649_present-lite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0_649_present-li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_649_present-lite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649_present-lite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649_present-lit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649_present-lite">
  <a:themeElements>
    <a:clrScheme name="0_649_present-lite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0_649_present-li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_649_present-lite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649_present-lite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_649_present-lit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Environmental">
  <a:themeElements>
    <a:clrScheme name="Environmental PowerPoint template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EE2624"/>
      </a:accent1>
      <a:accent2>
        <a:srgbClr val="61CAFF"/>
      </a:accent2>
      <a:accent3>
        <a:srgbClr val="FFFFFF"/>
      </a:accent3>
      <a:accent4>
        <a:srgbClr val="000000"/>
      </a:accent4>
      <a:accent5>
        <a:srgbClr val="F5ACAC"/>
      </a:accent5>
      <a:accent6>
        <a:srgbClr val="57B7E7"/>
      </a:accent6>
      <a:hlink>
        <a:srgbClr val="319DEB"/>
      </a:hlink>
      <a:folHlink>
        <a:srgbClr val="ABE2FF"/>
      </a:folHlink>
    </a:clrScheme>
    <a:fontScheme name="Environmental PowerPoint template">
      <a:majorFont>
        <a:latin typeface="Arial Narrow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nvironmental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vironmental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vironmental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vironmental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vironmental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vironmental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vironmental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vironmental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vironmental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vironmental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vironmental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vironmental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vironmental 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E2624"/>
        </a:accent1>
        <a:accent2>
          <a:srgbClr val="61CAFF"/>
        </a:accent2>
        <a:accent3>
          <a:srgbClr val="FFFFFF"/>
        </a:accent3>
        <a:accent4>
          <a:srgbClr val="000000"/>
        </a:accent4>
        <a:accent5>
          <a:srgbClr val="F5ACAC"/>
        </a:accent5>
        <a:accent6>
          <a:srgbClr val="57B7E7"/>
        </a:accent6>
        <a:hlink>
          <a:srgbClr val="319DEB"/>
        </a:hlink>
        <a:folHlink>
          <a:srgbClr val="ABE2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465</Words>
  <Application>Microsoft Office PowerPoint</Application>
  <PresentationFormat>Экран (4:3)</PresentationFormat>
  <Paragraphs>105</Paragraphs>
  <Slides>13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5" baseType="lpstr">
      <vt:lpstr>0_649_present-lite</vt:lpstr>
      <vt:lpstr>Тема Office</vt:lpstr>
      <vt:lpstr>1_Тема Office</vt:lpstr>
      <vt:lpstr>2_Тема Office</vt:lpstr>
      <vt:lpstr>1_649_present-lite</vt:lpstr>
      <vt:lpstr>2_649_present-lite</vt:lpstr>
      <vt:lpstr>Environmental</vt:lpstr>
      <vt:lpstr>Поток</vt:lpstr>
      <vt:lpstr>3_Тема Office</vt:lpstr>
      <vt:lpstr>4_Тема Office</vt:lpstr>
      <vt:lpstr>5_Тема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Опорні схеми</vt:lpstr>
      <vt:lpstr>Презентация PowerPoint</vt:lpstr>
      <vt:lpstr>Презентация PowerPoint</vt:lpstr>
      <vt:lpstr>Презентация PowerPoint</vt:lpstr>
      <vt:lpstr>Кросворд.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www</dc:creator>
  <cp:lastModifiedBy>BEST</cp:lastModifiedBy>
  <cp:revision>27</cp:revision>
  <dcterms:created xsi:type="dcterms:W3CDTF">2018-01-23T20:52:59Z</dcterms:created>
  <dcterms:modified xsi:type="dcterms:W3CDTF">2018-01-29T08:40:56Z</dcterms:modified>
</cp:coreProperties>
</file>