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18" r:id="rId2"/>
    <p:sldId id="256" r:id="rId3"/>
    <p:sldId id="258" r:id="rId4"/>
    <p:sldId id="297" r:id="rId5"/>
    <p:sldId id="298" r:id="rId6"/>
    <p:sldId id="299" r:id="rId7"/>
    <p:sldId id="264" r:id="rId8"/>
    <p:sldId id="261" r:id="rId9"/>
    <p:sldId id="304" r:id="rId10"/>
    <p:sldId id="305" r:id="rId11"/>
    <p:sldId id="302" r:id="rId12"/>
    <p:sldId id="306" r:id="rId13"/>
    <p:sldId id="270" r:id="rId14"/>
    <p:sldId id="307" r:id="rId15"/>
    <p:sldId id="273" r:id="rId16"/>
    <p:sldId id="274" r:id="rId17"/>
    <p:sldId id="293" r:id="rId18"/>
    <p:sldId id="311" r:id="rId19"/>
    <p:sldId id="319" r:id="rId20"/>
    <p:sldId id="289" r:id="rId21"/>
    <p:sldId id="316" r:id="rId22"/>
    <p:sldId id="279" r:id="rId23"/>
    <p:sldId id="280" r:id="rId24"/>
    <p:sldId id="290" r:id="rId25"/>
    <p:sldId id="283" r:id="rId26"/>
    <p:sldId id="266" r:id="rId27"/>
    <p:sldId id="268" r:id="rId28"/>
    <p:sldId id="317" r:id="rId29"/>
    <p:sldId id="291" r:id="rId30"/>
    <p:sldId id="292" r:id="rId31"/>
    <p:sldId id="295" r:id="rId32"/>
    <p:sldId id="296" r:id="rId3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9900CC"/>
    <a:srgbClr val="00FF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2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D02DB6-B908-42CF-AE43-8591F84E6D31}" type="datetimeFigureOut">
              <a:rPr lang="uk-UA" smtClean="0"/>
              <a:t>10.02.2018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1679ED-BEE9-4578-B511-8565251C17A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45020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7D3C-0E8A-470E-B947-D6F29B20CBD3}" type="datetimeFigureOut">
              <a:rPr lang="uk-UA" smtClean="0"/>
              <a:t>10.02.2018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1A5B6-41ED-47C9-BA67-751ECB7D315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7D3C-0E8A-470E-B947-D6F29B20CBD3}" type="datetimeFigureOut">
              <a:rPr lang="uk-UA" smtClean="0"/>
              <a:t>10.02.2018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1A5B6-41ED-47C9-BA67-751ECB7D315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7D3C-0E8A-470E-B947-D6F29B20CBD3}" type="datetimeFigureOut">
              <a:rPr lang="uk-UA" smtClean="0"/>
              <a:t>10.02.2018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1A5B6-41ED-47C9-BA67-751ECB7D315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7D3C-0E8A-470E-B947-D6F29B20CBD3}" type="datetimeFigureOut">
              <a:rPr lang="uk-UA" smtClean="0"/>
              <a:t>10.02.2018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1A5B6-41ED-47C9-BA67-751ECB7D315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7D3C-0E8A-470E-B947-D6F29B20CBD3}" type="datetimeFigureOut">
              <a:rPr lang="uk-UA" smtClean="0"/>
              <a:t>10.02.2018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1A5B6-41ED-47C9-BA67-751ECB7D315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7D3C-0E8A-470E-B947-D6F29B20CBD3}" type="datetimeFigureOut">
              <a:rPr lang="uk-UA" smtClean="0"/>
              <a:t>10.02.2018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1A5B6-41ED-47C9-BA67-751ECB7D315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7D3C-0E8A-470E-B947-D6F29B20CBD3}" type="datetimeFigureOut">
              <a:rPr lang="uk-UA" smtClean="0"/>
              <a:t>10.02.2018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1A5B6-41ED-47C9-BA67-751ECB7D315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7D3C-0E8A-470E-B947-D6F29B20CBD3}" type="datetimeFigureOut">
              <a:rPr lang="uk-UA" smtClean="0"/>
              <a:t>10.02.2018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1A5B6-41ED-47C9-BA67-751ECB7D315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7D3C-0E8A-470E-B947-D6F29B20CBD3}" type="datetimeFigureOut">
              <a:rPr lang="uk-UA" smtClean="0"/>
              <a:t>10.02.2018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1A5B6-41ED-47C9-BA67-751ECB7D315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7D3C-0E8A-470E-B947-D6F29B20CBD3}" type="datetimeFigureOut">
              <a:rPr lang="uk-UA" smtClean="0"/>
              <a:t>10.02.2018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1A5B6-41ED-47C9-BA67-751ECB7D315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7D3C-0E8A-470E-B947-D6F29B20CBD3}" type="datetimeFigureOut">
              <a:rPr lang="uk-UA" smtClean="0"/>
              <a:t>10.02.2018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1A5B6-41ED-47C9-BA67-751ECB7D315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C7D3C-0E8A-470E-B947-D6F29B20CBD3}" type="datetimeFigureOut">
              <a:rPr lang="uk-UA" smtClean="0"/>
              <a:t>10.02.2018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1A5B6-41ED-47C9-BA67-751ECB7D315C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gif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17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9.jpeg"/><Relationship Id="rId3" Type="http://schemas.openxmlformats.org/officeDocument/2006/relationships/image" Target="../media/image17.png"/><Relationship Id="rId7" Type="http://schemas.openxmlformats.org/officeDocument/2006/relationships/image" Target="../media/image38.png"/><Relationship Id="rId12" Type="http://schemas.openxmlformats.org/officeDocument/2006/relationships/image" Target="../media/image4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3.png"/><Relationship Id="rId5" Type="http://schemas.openxmlformats.org/officeDocument/2006/relationships/image" Target="../media/image35.png"/><Relationship Id="rId10" Type="http://schemas.openxmlformats.org/officeDocument/2006/relationships/image" Target="../media/image41.png"/><Relationship Id="rId4" Type="http://schemas.openxmlformats.org/officeDocument/2006/relationships/image" Target="../media/image34.png"/><Relationship Id="rId9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4.jpeg"/><Relationship Id="rId3" Type="http://schemas.openxmlformats.org/officeDocument/2006/relationships/image" Target="../media/image17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032"/>
            <a:ext cx="625792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Презентац</a:t>
            </a:r>
            <a:r>
              <a:rPr lang="uk-UA" b="1" dirty="0" err="1" smtClean="0"/>
              <a:t>ія</a:t>
            </a:r>
            <a:r>
              <a:rPr lang="uk-UA" b="1" dirty="0" smtClean="0"/>
              <a:t> </a:t>
            </a:r>
            <a:br>
              <a:rPr lang="uk-UA" b="1" dirty="0" smtClean="0"/>
            </a:br>
            <a:r>
              <a:rPr lang="uk-UA" b="1" dirty="0" smtClean="0"/>
              <a:t>уроку української  мови</a:t>
            </a:r>
            <a:br>
              <a:rPr lang="uk-UA" b="1" dirty="0" smtClean="0"/>
            </a:br>
            <a:r>
              <a:rPr lang="uk-UA" b="1" dirty="0" smtClean="0"/>
              <a:t>4 клас</a:t>
            </a:r>
            <a:br>
              <a:rPr lang="uk-UA" b="1" dirty="0" smtClean="0"/>
            </a:br>
            <a:r>
              <a:rPr lang="uk-UA" b="1" dirty="0" smtClean="0"/>
              <a:t>Вчитель : </a:t>
            </a:r>
            <a:r>
              <a:rPr lang="uk-UA" b="1" dirty="0" err="1" smtClean="0"/>
              <a:t>Цілинко</a:t>
            </a:r>
            <a:r>
              <a:rPr lang="uk-UA" b="1" dirty="0" smtClean="0"/>
              <a:t>  А.М.</a:t>
            </a:r>
            <a:br>
              <a:rPr lang="uk-UA" b="1" dirty="0" smtClean="0"/>
            </a:br>
            <a:r>
              <a:rPr lang="uk-UA" b="1" dirty="0" err="1" smtClean="0"/>
              <a:t>Бехтерська</a:t>
            </a:r>
            <a:r>
              <a:rPr lang="uk-UA" b="1" dirty="0" smtClean="0"/>
              <a:t>  ЗОШ І –ІІІ ст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 smtClean="0"/>
          </a:p>
          <a:p>
            <a:endParaRPr lang="ru-RU" u="sng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51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>
            <a:grpSpLocks/>
          </p:cNvGrpSpPr>
          <p:nvPr/>
        </p:nvGrpSpPr>
        <p:grpSpPr bwMode="auto">
          <a:xfrm>
            <a:off x="4991100" y="1146175"/>
            <a:ext cx="3241675" cy="4868863"/>
            <a:chOff x="863618" y="1182918"/>
            <a:chExt cx="3240420" cy="4869608"/>
          </a:xfrm>
        </p:grpSpPr>
        <p:pic>
          <p:nvPicPr>
            <p:cNvPr id="9224" name="Picture 2" descr="D:\ДОКУМЕНТАЦИЯ\ПРЕЗЕНТАЦІЇ\шаблоны\анимация\транспорт\post-44042-1324743898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3618" y="2779374"/>
              <a:ext cx="3240420" cy="3273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1122013" y="1182918"/>
              <a:ext cx="2909193" cy="14465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4400" b="1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rgbClr val="0070C0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latin typeface="+mn-lt"/>
                  <a:cs typeface="+mn-cs"/>
                </a:rPr>
                <a:t>Минулий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4400" b="1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rgbClr val="0070C0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latin typeface="+mn-lt"/>
                  <a:cs typeface="+mn-cs"/>
                </a:rPr>
                <a:t>час</a:t>
              </a:r>
              <a:endPara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endParaRPr>
            </a:p>
          </p:txBody>
        </p:sp>
      </p:grpSp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2843807" y="1028700"/>
            <a:ext cx="6120680" cy="5523872"/>
            <a:chOff x="2844329" y="1029030"/>
            <a:chExt cx="6119914" cy="5524034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960556" y="1029030"/>
              <a:ext cx="3188578" cy="175432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36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latin typeface="+mn-lt"/>
                  <a:cs typeface="+mn-cs"/>
                </a:rPr>
                <a:t>Вказують на дії,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36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latin typeface="+mn-lt"/>
                  <a:cs typeface="+mn-cs"/>
                </a:rPr>
                <a:t>які відбулися</a:t>
              </a:r>
              <a:endPara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  <a:cs typeface="+mn-cs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772305" y="2859326"/>
              <a:ext cx="3565080" cy="2123658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4400" b="1" cap="all" dirty="0">
                  <a:ln w="0"/>
                  <a:solidFill>
                    <a:srgbClr val="009900"/>
                  </a:solidFill>
                  <a:effectLst>
                    <a:reflection blurRad="12700" stA="50000" endPos="50000" dist="5000" dir="5400000" sy="-100000" rotWithShape="0"/>
                  </a:effectLst>
                  <a:latin typeface="+mn-lt"/>
                  <a:cs typeface="+mn-cs"/>
                </a:rPr>
                <a:t>Що </a:t>
              </a:r>
              <a:r>
                <a:rPr lang="uk-UA" sz="4000" b="1" cap="all" dirty="0">
                  <a:ln w="0"/>
                  <a:solidFill>
                    <a:srgbClr val="009900"/>
                  </a:solidFill>
                  <a:effectLst>
                    <a:reflection blurRad="12700" stA="50000" endPos="50000" dist="5000" dir="5400000" sy="-100000" rotWithShape="0"/>
                  </a:effectLst>
                  <a:latin typeface="+mn-lt"/>
                  <a:cs typeface="+mn-cs"/>
                </a:rPr>
                <a:t>робив</a:t>
              </a:r>
              <a:r>
                <a:rPr lang="uk-UA" sz="4400" b="1" cap="all" dirty="0">
                  <a:ln w="0"/>
                  <a:solidFill>
                    <a:srgbClr val="009900"/>
                  </a:solidFill>
                  <a:effectLst>
                    <a:reflection blurRad="12700" stA="50000" endPos="50000" dist="5000" dir="5400000" sy="-100000" rotWithShape="0"/>
                  </a:effectLst>
                  <a:latin typeface="+mn-lt"/>
                  <a:cs typeface="+mn-cs"/>
                </a:rPr>
                <a:t>?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4400" b="1" cap="all" dirty="0">
                  <a:ln w="0"/>
                  <a:solidFill>
                    <a:srgbClr val="009900"/>
                  </a:solidFill>
                  <a:effectLst>
                    <a:reflection blurRad="12700" stA="50000" endPos="50000" dist="5000" dir="5400000" sy="-100000" rotWithShape="0"/>
                  </a:effectLst>
                  <a:latin typeface="+mn-lt"/>
                  <a:cs typeface="+mn-cs"/>
                </a:rPr>
                <a:t>Що робила?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4400" b="1" cap="all" dirty="0">
                  <a:ln w="0"/>
                  <a:solidFill>
                    <a:srgbClr val="009900"/>
                  </a:solidFill>
                  <a:effectLst>
                    <a:reflection blurRad="12700" stA="50000" endPos="50000" dist="5000" dir="5400000" sy="-100000" rotWithShape="0"/>
                  </a:effectLst>
                  <a:latin typeface="+mn-lt"/>
                  <a:cs typeface="+mn-cs"/>
                </a:rPr>
                <a:t>Що робило?</a:t>
              </a:r>
              <a:endParaRPr lang="ru-RU" sz="4400" b="1" cap="all" dirty="0">
                <a:ln w="0"/>
                <a:solidFill>
                  <a:srgbClr val="0099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844329" y="5106472"/>
              <a:ext cx="6119914" cy="14465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3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                  Хто віночок звивав,      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32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uk-UA" sz="3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                    той свій рід зберігав.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95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75 0.08626 C 0.21823 0.09435 0.19549 0.0925 0.17569 0.09366 C 0.16337 0.09297 0.15052 0.09297 0.13837 0.08996 C 0.13316 0.08742 0.12795 0.08603 0.12257 0.08487 C 0.10799 0.0784 0.09097 0.07539 0.07569 0.07377 C 0.07049 0.07123 0.06528 0.0703 0.0599 0.06868 C 0.0559 0.06753 0.05521 0.06568 0.05052 0.06383 C 0.04149 0.06013 0.03681 0.06082 0.02622 0.06013 C 0.01493 0.05458 0.00191 0.04995 -0.01024 0.0488 C -0.02153 0.04764 -0.04392 0.04625 -0.04392 0.04648 C -0.06042 0.04093 -0.08264 0.04301 -0.09705 0.04255 C -0.12865 0.04509 -0.16042 0.04764 -0.19253 0.0488 C -0.21806 0.05411 -0.1908 0.0488 -0.25694 0.05134 C -0.26892 0.0518 -0.28142 0.05527 -0.2934 0.0562 C -0.2967 0.05781 -0.30121 0.0599 -0.30469 0.06013 C -0.31806 0.06128 -0.34479 0.06244 -0.34479 0.06267 C -0.3559 0.06799 -0.34462 0.0629 -0.37378 0.06498 C -0.3941 0.0666 -0.40799 0.06799 -0.43177 0.06868 C -0.4375 0.06938 -0.44514 0.07123 -0.45139 0.07123 " pathEditMode="relative" rAng="0" ptsTypes="ffffffffffffffffff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44" y="-18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>
            <a:grpSpLocks/>
          </p:cNvGrpSpPr>
          <p:nvPr/>
        </p:nvGrpSpPr>
        <p:grpSpPr bwMode="auto">
          <a:xfrm>
            <a:off x="5173738" y="1276457"/>
            <a:ext cx="3325813" cy="4779963"/>
            <a:chOff x="5267626" y="1289809"/>
            <a:chExt cx="3325590" cy="4779484"/>
          </a:xfrm>
        </p:grpSpPr>
        <p:pic>
          <p:nvPicPr>
            <p:cNvPr id="11272" name="Picture 4" descr="D:\ДОКУМЕНТАЦИЯ\ПРЕЗЕНТАЦІЇ\шаблоны\анимация\транспорт\post-44042-1324315137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8253" y="2708920"/>
              <a:ext cx="3024336" cy="3360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5267626" y="1289809"/>
              <a:ext cx="3325590" cy="14465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4400" b="1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rgbClr val="0070C0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latin typeface="+mn-lt"/>
                  <a:cs typeface="+mn-cs"/>
                </a:rPr>
                <a:t>Майбутній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4400" b="1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rgbClr val="0070C0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latin typeface="+mn-lt"/>
                  <a:cs typeface="+mn-cs"/>
                </a:rPr>
                <a:t>час</a:t>
              </a:r>
              <a:endPara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7176193" y="500569"/>
            <a:ext cx="184731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85596" y="1874345"/>
            <a:ext cx="2987009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  <a:cs typeface="+mn-cs"/>
              </a:rPr>
              <a:t>Вказують на дії,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  <a:cs typeface="+mn-cs"/>
              </a:rPr>
              <a:t>які будуть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  <a:cs typeface="+mn-cs"/>
              </a:rPr>
              <a:t>відбуватися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89790" y="4069550"/>
            <a:ext cx="2767745" cy="95410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cap="all" dirty="0">
                <a:ln w="0"/>
                <a:solidFill>
                  <a:srgbClr val="0099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Що зробить?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cap="all" dirty="0">
                <a:ln w="0"/>
                <a:solidFill>
                  <a:srgbClr val="0099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Що робитиме?</a:t>
            </a:r>
            <a:endParaRPr lang="ru-RU" sz="2800" b="1" cap="all" dirty="0">
              <a:ln w="0"/>
              <a:solidFill>
                <a:srgbClr val="009900"/>
              </a:soli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67944" y="5468355"/>
            <a:ext cx="48965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Хто віночок витиме 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той свій рід зберігатиме.</a:t>
            </a:r>
            <a:endParaRPr lang="uk-UA" sz="24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42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11 -0.00486 C -0.03559 -0.00416 -0.05278 -0.00555 -0.10243 -0.00116 C -0.10868 0.00162 -0.11597 0.00278 -0.12274 0.00393 C -0.13437 0.00856 -0.12656 0.00601 -0.14618 0.00763 C -0.1717 0.01827 -0.19948 0.01064 -0.22552 0.00625 C -0.23107 0.00393 -0.2368 0.00324 -0.24236 0.00139 C -0.25434 -0.00254 -0.26562 -0.00694 -0.27795 -0.00856 C -0.28403 -0.01041 -0.28819 -0.01133 -0.29479 -0.01226 C -0.3059 -0.0155 -0.31718 -0.01735 -0.32847 -0.01851 C -0.41111 -0.03632 -0.44913 -0.0229 -0.57135 -0.02359 C -0.57448 -0.02406 -0.58073 -0.02475 -0.58073 -0.02452 " pathEditMode="relative" rAng="0" ptsTypes="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51" y="-4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2496" y="1556792"/>
            <a:ext cx="8686800" cy="4525963"/>
          </a:xfrm>
        </p:spPr>
        <p:txBody>
          <a:bodyPr/>
          <a:lstStyle/>
          <a:p>
            <a:endParaRPr lang="ru-RU" dirty="0"/>
          </a:p>
          <a:p>
            <a:pPr marL="0" indent="0">
              <a:buNone/>
            </a:pPr>
            <a:r>
              <a:rPr lang="uk-UA" b="1" dirty="0" err="1" smtClean="0">
                <a:solidFill>
                  <a:srgbClr val="FF0000"/>
                </a:solidFill>
              </a:rPr>
              <a:t>Життя</a:t>
            </a:r>
            <a:r>
              <a:rPr lang="uk-UA" b="1" i="1" dirty="0" err="1" smtClean="0"/>
              <a:t>ча</a:t>
            </a:r>
            <a:r>
              <a:rPr lang="uk-UA" b="1" dirty="0" err="1" smtClean="0">
                <a:solidFill>
                  <a:srgbClr val="FF0000"/>
                </a:solidFill>
              </a:rPr>
              <a:t>квітів</a:t>
            </a:r>
            <a:r>
              <a:rPr lang="uk-UA" b="1" i="1" dirty="0" err="1" smtClean="0"/>
              <a:t>си</a:t>
            </a:r>
            <a:r>
              <a:rPr lang="uk-UA" b="1" dirty="0" err="1" smtClean="0">
                <a:solidFill>
                  <a:srgbClr val="FF0000"/>
                </a:solidFill>
              </a:rPr>
              <a:t>починаєтьсяз</a:t>
            </a:r>
            <a:r>
              <a:rPr lang="uk-UA" b="1" i="1" dirty="0" err="1" smtClean="0"/>
              <a:t>діє</a:t>
            </a:r>
            <a:r>
              <a:rPr lang="uk-UA" b="1" dirty="0" err="1" smtClean="0">
                <a:solidFill>
                  <a:srgbClr val="FF0000"/>
                </a:solidFill>
              </a:rPr>
              <a:t>барвінку</a:t>
            </a:r>
            <a:r>
              <a:rPr lang="uk-UA" b="1" i="1" dirty="0" err="1" smtClean="0"/>
              <a:t>слів</a:t>
            </a:r>
            <a:endParaRPr lang="uk-UA" b="1" i="1" dirty="0" smtClean="0"/>
          </a:p>
          <a:p>
            <a:pPr marL="0" indent="0">
              <a:buNone/>
            </a:pPr>
            <a:r>
              <a:rPr lang="uk-UA" b="1" i="1" dirty="0" err="1" smtClean="0"/>
              <a:t>Ча</a:t>
            </a:r>
            <a:r>
              <a:rPr lang="uk-UA" b="1" i="1" dirty="0" smtClean="0"/>
              <a:t>          </a:t>
            </a:r>
            <a:r>
              <a:rPr lang="uk-UA" b="1" i="1" dirty="0" err="1" smtClean="0"/>
              <a:t>си</a:t>
            </a:r>
            <a:r>
              <a:rPr lang="uk-UA" b="1" i="1" dirty="0" smtClean="0"/>
              <a:t>                           діє                слів  </a:t>
            </a:r>
          </a:p>
          <a:p>
            <a:pPr marL="0" indent="0">
              <a:buNone/>
            </a:pPr>
            <a:r>
              <a:rPr lang="uk-UA" sz="6600" b="1" i="1" dirty="0" smtClean="0"/>
              <a:t>ЧАСИ ДІЄСЛІВ</a:t>
            </a:r>
            <a:r>
              <a:rPr lang="ru-RU" sz="6600" dirty="0" smtClean="0"/>
              <a:t> 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426192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5984" y="1000108"/>
            <a:ext cx="41976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Тема уроку: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71678"/>
            <a:ext cx="62231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Змінювання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дієслів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 часами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Рисунок 6" descr="c26d667fcf2d039bc15bf4ee1ca0c51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40" y="3714752"/>
            <a:ext cx="2900372" cy="2667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6330"/>
          </a:xfrm>
        </p:spPr>
        <p:txBody>
          <a:bodyPr/>
          <a:lstStyle/>
          <a:p>
            <a:r>
              <a:rPr lang="uk-UA" dirty="0" smtClean="0"/>
              <a:t>Ключ  уваги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2935"/>
            <a:ext cx="5626968" cy="208823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Users\Николай\Desktop\ke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8544">
            <a:off x="2961446" y="2460402"/>
            <a:ext cx="2189392" cy="330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714356"/>
            <a:ext cx="52438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FFFF"/>
                </a:solidFill>
                <a:effectLst/>
              </a:rPr>
              <a:t>Гра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FFFF"/>
                </a:solidFill>
                <a:effectLst/>
              </a:rPr>
              <a:t> «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FFFF"/>
                </a:solidFill>
                <a:effectLst/>
              </a:rPr>
              <a:t>Редактори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FFFF"/>
                </a:solidFill>
                <a:effectLst/>
              </a:rPr>
              <a:t>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FFFF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643050"/>
            <a:ext cx="84296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dirty="0" smtClean="0"/>
              <a:t>   </a:t>
            </a:r>
            <a:r>
              <a:rPr lang="uk-UA" sz="3600" dirty="0" smtClean="0"/>
              <a:t>В ніч на Івана Купала дівчата </a:t>
            </a:r>
            <a:r>
              <a:rPr lang="uk-UA" sz="3600" u="sng" dirty="0" smtClean="0"/>
              <a:t>сплітати</a:t>
            </a:r>
            <a:r>
              <a:rPr lang="uk-UA" sz="3600" dirty="0" smtClean="0"/>
              <a:t> по два віночки. </a:t>
            </a:r>
            <a:r>
              <a:rPr lang="uk-UA" sz="3600" u="sng" dirty="0" smtClean="0"/>
              <a:t>Нести </a:t>
            </a:r>
            <a:r>
              <a:rPr lang="uk-UA" sz="3600" dirty="0" smtClean="0"/>
              <a:t> до   річки й один вінок із запаленою  свічкою </a:t>
            </a:r>
            <a:r>
              <a:rPr lang="uk-UA" sz="3600" u="sng" dirty="0" smtClean="0"/>
              <a:t>пускати</a:t>
            </a:r>
            <a:r>
              <a:rPr lang="uk-UA" sz="3600" dirty="0" smtClean="0"/>
              <a:t> на воду.  Куди </a:t>
            </a:r>
            <a:r>
              <a:rPr lang="uk-UA" sz="3600" u="sng" dirty="0" err="1" smtClean="0"/>
              <a:t>доплити</a:t>
            </a:r>
            <a:r>
              <a:rPr lang="uk-UA" sz="3600" dirty="0" smtClean="0"/>
              <a:t>  вінок, там   і   їхня    доля.</a:t>
            </a:r>
            <a:endParaRPr lang="uk-UA" sz="36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143380"/>
            <a:ext cx="2500290" cy="1875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 t="4410" r="29585"/>
          <a:stretch>
            <a:fillRect/>
          </a:stretch>
        </p:blipFill>
        <p:spPr bwMode="auto">
          <a:xfrm>
            <a:off x="3286116" y="4214818"/>
            <a:ext cx="2056756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4239598"/>
            <a:ext cx="2692965" cy="1813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2814379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34" y="428604"/>
            <a:ext cx="1214446" cy="1214446"/>
          </a:xfrm>
          <a:prstGeom prst="rect">
            <a:avLst/>
          </a:prstGeom>
        </p:spPr>
      </p:pic>
      <p:sp>
        <p:nvSpPr>
          <p:cNvPr id="4" name="5-конечная звезда 3"/>
          <p:cNvSpPr/>
          <p:nvPr/>
        </p:nvSpPr>
        <p:spPr>
          <a:xfrm>
            <a:off x="7584472" y="387443"/>
            <a:ext cx="1547664" cy="1152128"/>
          </a:xfrm>
          <a:prstGeom prst="star5">
            <a:avLst>
              <a:gd name="adj" fmla="val 27712"/>
              <a:gd name="hf" fmla="val 105146"/>
              <a:gd name="vf" fmla="val 11055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dirty="0" smtClean="0"/>
              <a:t>З</a:t>
            </a:r>
            <a:endParaRPr lang="ru-RU" sz="5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428604"/>
            <a:ext cx="45223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Перевір</a:t>
            </a:r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себе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2143116"/>
            <a:ext cx="4214842" cy="31700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3200" dirty="0" smtClean="0"/>
              <a:t>      </a:t>
            </a:r>
            <a:r>
              <a:rPr lang="uk-UA" sz="2800" dirty="0" smtClean="0"/>
              <a:t>В ніч на Івана Купала дівчата </a:t>
            </a:r>
            <a:r>
              <a:rPr lang="uk-UA" sz="2800" u="sng" dirty="0" smtClean="0"/>
              <a:t>сплітають</a:t>
            </a:r>
            <a:r>
              <a:rPr lang="uk-UA" sz="2800" dirty="0" smtClean="0"/>
              <a:t> по два віночки. </a:t>
            </a:r>
            <a:r>
              <a:rPr lang="uk-UA" sz="2800" u="sng" dirty="0" smtClean="0"/>
              <a:t>Несуть </a:t>
            </a:r>
            <a:r>
              <a:rPr lang="uk-UA" sz="2800" dirty="0" smtClean="0"/>
              <a:t> до   річки й один вінок із запаленою свічкою </a:t>
            </a:r>
            <a:r>
              <a:rPr lang="uk-UA" sz="2800" u="sng" dirty="0" smtClean="0"/>
              <a:t> пускають </a:t>
            </a:r>
            <a:r>
              <a:rPr lang="uk-UA" sz="2800" dirty="0" smtClean="0"/>
              <a:t> на воду.  Куди </a:t>
            </a:r>
            <a:r>
              <a:rPr lang="uk-UA" sz="2800" u="sng" dirty="0" smtClean="0"/>
              <a:t>допливає </a:t>
            </a:r>
            <a:r>
              <a:rPr lang="uk-UA" sz="2800" dirty="0" smtClean="0"/>
              <a:t>  вінок, там   і   їхня    доля.</a:t>
            </a:r>
            <a:endParaRPr lang="uk-UA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2143116"/>
            <a:ext cx="4357718" cy="36009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uk-UA" sz="3200" dirty="0" smtClean="0"/>
              <a:t>     </a:t>
            </a:r>
            <a:r>
              <a:rPr lang="uk-UA" sz="2800" dirty="0" smtClean="0"/>
              <a:t>В ніч на Івана Купала дівчата </a:t>
            </a:r>
            <a:r>
              <a:rPr lang="uk-UA" sz="2800" u="sng" dirty="0" smtClean="0"/>
              <a:t>сплітатимуть</a:t>
            </a:r>
            <a:r>
              <a:rPr lang="uk-UA" sz="2800" dirty="0" smtClean="0"/>
              <a:t> по два віночки. </a:t>
            </a:r>
            <a:r>
              <a:rPr lang="uk-UA" sz="2800" u="sng" dirty="0" smtClean="0"/>
              <a:t>Нестимуть </a:t>
            </a:r>
            <a:r>
              <a:rPr lang="uk-UA" sz="2800" dirty="0" smtClean="0"/>
              <a:t> до   річки й один вінок із запаленою свічкою      </a:t>
            </a:r>
          </a:p>
          <a:p>
            <a:pPr algn="just"/>
            <a:r>
              <a:rPr lang="uk-UA" sz="2800" dirty="0"/>
              <a:t> </a:t>
            </a:r>
            <a:r>
              <a:rPr lang="uk-UA" sz="2800" u="sng" dirty="0" smtClean="0"/>
              <a:t>пускатимуть</a:t>
            </a:r>
            <a:r>
              <a:rPr lang="uk-UA" sz="2800" dirty="0" smtClean="0"/>
              <a:t> на воду.  Куди </a:t>
            </a:r>
            <a:r>
              <a:rPr lang="uk-UA" sz="2800" u="sng" dirty="0" smtClean="0"/>
              <a:t>допливе </a:t>
            </a:r>
            <a:r>
              <a:rPr lang="uk-UA" sz="2800" dirty="0" smtClean="0"/>
              <a:t>  вінок, там   і   їхня    доля.</a:t>
            </a:r>
            <a:endParaRPr lang="uk-UA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357298"/>
            <a:ext cx="23439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Теп.час</a:t>
            </a:r>
            <a:endParaRPr lang="uk-UA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1428736"/>
            <a:ext cx="272702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Майб.час</a:t>
            </a:r>
            <a:endParaRPr lang="uk-UA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Рисунок 6" descr="014c0fbd744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5429264"/>
            <a:ext cx="5286412" cy="1428736"/>
          </a:xfrm>
          <a:prstGeom prst="rect">
            <a:avLst/>
          </a:prstGeom>
        </p:spPr>
      </p:pic>
      <p:sp>
        <p:nvSpPr>
          <p:cNvPr id="8" name="5-конечная звезда 7"/>
          <p:cNvSpPr/>
          <p:nvPr/>
        </p:nvSpPr>
        <p:spPr>
          <a:xfrm>
            <a:off x="7380312" y="428604"/>
            <a:ext cx="1490464" cy="1178492"/>
          </a:xfrm>
          <a:prstGeom prst="star5">
            <a:avLst>
              <a:gd name="adj" fmla="val 21510"/>
              <a:gd name="hf" fmla="val 105146"/>
              <a:gd name="vf" fmla="val 110557"/>
            </a:avLst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4800" b="1" dirty="0"/>
              <a:t>А</a:t>
            </a:r>
            <a:endParaRPr lang="ru-RU" sz="4800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785786" y="1785926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400"/>
          </a:p>
        </p:txBody>
      </p:sp>
      <p:sp>
        <p:nvSpPr>
          <p:cNvPr id="7" name="Овал 6"/>
          <p:cNvSpPr/>
          <p:nvPr/>
        </p:nvSpPr>
        <p:spPr>
          <a:xfrm>
            <a:off x="4286248" y="214290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5643570" y="500042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400"/>
          </a:p>
        </p:txBody>
      </p:sp>
      <p:sp>
        <p:nvSpPr>
          <p:cNvPr id="9" name="Овал 8"/>
          <p:cNvSpPr/>
          <p:nvPr/>
        </p:nvSpPr>
        <p:spPr>
          <a:xfrm>
            <a:off x="5786446" y="4357694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400"/>
          </a:p>
        </p:txBody>
      </p:sp>
      <p:sp>
        <p:nvSpPr>
          <p:cNvPr id="10" name="Овал 9"/>
          <p:cNvSpPr/>
          <p:nvPr/>
        </p:nvSpPr>
        <p:spPr>
          <a:xfrm>
            <a:off x="6643702" y="1785926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400"/>
          </a:p>
        </p:txBody>
      </p:sp>
      <p:sp>
        <p:nvSpPr>
          <p:cNvPr id="11" name="Овал 10"/>
          <p:cNvSpPr/>
          <p:nvPr/>
        </p:nvSpPr>
        <p:spPr>
          <a:xfrm>
            <a:off x="6572264" y="3214686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400"/>
          </a:p>
        </p:txBody>
      </p:sp>
      <p:sp>
        <p:nvSpPr>
          <p:cNvPr id="12" name="Овал 11"/>
          <p:cNvSpPr/>
          <p:nvPr/>
        </p:nvSpPr>
        <p:spPr>
          <a:xfrm>
            <a:off x="1714480" y="642918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400"/>
          </a:p>
        </p:txBody>
      </p:sp>
      <p:sp>
        <p:nvSpPr>
          <p:cNvPr id="13" name="Овал 12"/>
          <p:cNvSpPr/>
          <p:nvPr/>
        </p:nvSpPr>
        <p:spPr>
          <a:xfrm rot="21071432">
            <a:off x="714348" y="3143248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400"/>
          </a:p>
        </p:txBody>
      </p:sp>
      <p:sp>
        <p:nvSpPr>
          <p:cNvPr id="14" name="Овал 13"/>
          <p:cNvSpPr/>
          <p:nvPr/>
        </p:nvSpPr>
        <p:spPr>
          <a:xfrm>
            <a:off x="1428728" y="4143380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400"/>
          </a:p>
        </p:txBody>
      </p:sp>
      <p:sp>
        <p:nvSpPr>
          <p:cNvPr id="15" name="Овал 14"/>
          <p:cNvSpPr/>
          <p:nvPr/>
        </p:nvSpPr>
        <p:spPr>
          <a:xfrm>
            <a:off x="2714612" y="4786322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400"/>
          </a:p>
        </p:txBody>
      </p:sp>
      <p:sp>
        <p:nvSpPr>
          <p:cNvPr id="16" name="Овал 15"/>
          <p:cNvSpPr/>
          <p:nvPr/>
        </p:nvSpPr>
        <p:spPr>
          <a:xfrm>
            <a:off x="4214810" y="4714884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40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28604"/>
            <a:ext cx="1905004" cy="17859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Овал 18"/>
          <p:cNvSpPr/>
          <p:nvPr/>
        </p:nvSpPr>
        <p:spPr>
          <a:xfrm>
            <a:off x="3071802" y="214290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1785926"/>
            <a:ext cx="2000264" cy="17145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3143248"/>
            <a:ext cx="2031760" cy="187772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/>
          <a:srcRect l="15714" t="6237" r="11428"/>
          <a:stretch>
            <a:fillRect/>
          </a:stretch>
        </p:blipFill>
        <p:spPr bwMode="auto">
          <a:xfrm>
            <a:off x="5786446" y="4296059"/>
            <a:ext cx="2110633" cy="192853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4643446"/>
            <a:ext cx="2029798" cy="189783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36" y="4786322"/>
            <a:ext cx="2000248" cy="17145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14414" y="4071942"/>
            <a:ext cx="2143141" cy="182879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4348" y="3071810"/>
            <a:ext cx="1857388" cy="17859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4348" y="1785926"/>
            <a:ext cx="1928786" cy="17859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643042" y="571480"/>
            <a:ext cx="2075555" cy="181403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071802" y="214290"/>
            <a:ext cx="1952623" cy="17859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72520" y="285728"/>
            <a:ext cx="1969504" cy="17145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2643174" y="3244334"/>
            <a:ext cx="43050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/>
              <a:t>Ключ  повторення</a:t>
            </a:r>
            <a:endParaRPr lang="ru-RU" sz="4000" dirty="0"/>
          </a:p>
        </p:txBody>
      </p:sp>
      <p:pic>
        <p:nvPicPr>
          <p:cNvPr id="28" name="Picture 2" descr="C:\Users\Николай\Desktop\key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3644">
            <a:off x="4283707" y="2051096"/>
            <a:ext cx="889490" cy="147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8320" y="2708920"/>
            <a:ext cx="37996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3600" u="sng" dirty="0" smtClean="0"/>
          </a:p>
          <a:p>
            <a:r>
              <a:rPr lang="uk-UA" sz="3600" u="sng" dirty="0" smtClean="0"/>
              <a:t>Незавершена дія</a:t>
            </a:r>
            <a:endParaRPr lang="ru-RU" sz="3600" dirty="0" smtClean="0"/>
          </a:p>
          <a:p>
            <a:r>
              <a:rPr lang="uk-UA" sz="3600" dirty="0" smtClean="0"/>
              <a:t>хворіє</a:t>
            </a:r>
            <a:r>
              <a:rPr lang="uk-UA" sz="3600" u="sng" dirty="0" smtClean="0"/>
              <a:t> </a:t>
            </a:r>
            <a:endParaRPr lang="ru-RU" sz="3600" u="sng" dirty="0" smtClean="0"/>
          </a:p>
          <a:p>
            <a:r>
              <a:rPr lang="uk-UA" sz="3600" dirty="0" smtClean="0"/>
              <a:t>пахне</a:t>
            </a:r>
            <a:endParaRPr lang="ru-RU" sz="3600" dirty="0" smtClean="0"/>
          </a:p>
          <a:p>
            <a:r>
              <a:rPr lang="uk-UA" sz="3600" dirty="0" smtClean="0"/>
              <a:t>зустрічають</a:t>
            </a:r>
            <a:endParaRPr lang="ru-RU" sz="3600" dirty="0" smtClean="0"/>
          </a:p>
          <a:p>
            <a:r>
              <a:rPr lang="uk-UA" sz="3600" dirty="0" smtClean="0"/>
              <a:t>журиться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16633"/>
            <a:ext cx="81369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Розподільний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диктант</a:t>
            </a:r>
          </a:p>
          <a:p>
            <a:endParaRPr lang="uk-UA" sz="2800" i="1" dirty="0" smtClean="0">
              <a:solidFill>
                <a:srgbClr val="FF00FF"/>
              </a:solidFill>
            </a:endParaRPr>
          </a:p>
          <a:p>
            <a:r>
              <a:rPr lang="uk-UA" sz="2800" i="1" dirty="0" smtClean="0">
                <a:solidFill>
                  <a:srgbClr val="FF00FF"/>
                </a:solidFill>
              </a:rPr>
              <a:t>Хворіє,зацвіли,посадило,пахне,полюбили</a:t>
            </a:r>
            <a:endParaRPr lang="ru-RU" sz="2800" i="1" dirty="0">
              <a:solidFill>
                <a:srgbClr val="FF00FF"/>
              </a:solidFill>
            </a:endParaRPr>
          </a:p>
          <a:p>
            <a:r>
              <a:rPr lang="uk-UA" sz="2800" i="1" dirty="0">
                <a:solidFill>
                  <a:srgbClr val="FF00FF"/>
                </a:solidFill>
              </a:rPr>
              <a:t>у</a:t>
            </a:r>
            <a:r>
              <a:rPr lang="uk-UA" sz="2800" i="1" dirty="0" smtClean="0">
                <a:solidFill>
                  <a:srgbClr val="FF00FF"/>
                </a:solidFill>
              </a:rPr>
              <a:t>квітчала,зустрічають,журиться</a:t>
            </a:r>
            <a:endParaRPr lang="ru-RU" sz="2800" i="1" dirty="0">
              <a:solidFill>
                <a:srgbClr val="FF00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8024" y="1988840"/>
            <a:ext cx="38164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4000" u="sng" dirty="0" smtClean="0"/>
          </a:p>
          <a:p>
            <a:endParaRPr lang="uk-UA" sz="4000" u="sng" dirty="0"/>
          </a:p>
          <a:p>
            <a:r>
              <a:rPr lang="uk-UA" sz="4000" u="sng" dirty="0" smtClean="0"/>
              <a:t>Завершена </a:t>
            </a:r>
            <a:r>
              <a:rPr lang="uk-UA" sz="4000" u="sng" dirty="0"/>
              <a:t>дія</a:t>
            </a:r>
            <a:endParaRPr lang="ru-RU" sz="4000" dirty="0"/>
          </a:p>
          <a:p>
            <a:r>
              <a:rPr lang="uk-UA" sz="4000" dirty="0"/>
              <a:t>зацвіли</a:t>
            </a:r>
            <a:endParaRPr lang="ru-RU" sz="4000" dirty="0"/>
          </a:p>
          <a:p>
            <a:r>
              <a:rPr lang="uk-UA" sz="4000" dirty="0"/>
              <a:t>посадило</a:t>
            </a:r>
            <a:endParaRPr lang="ru-RU" sz="4000" dirty="0"/>
          </a:p>
          <a:p>
            <a:r>
              <a:rPr lang="uk-UA" sz="4000" dirty="0"/>
              <a:t>полюбили</a:t>
            </a:r>
            <a:endParaRPr lang="ru-RU" sz="4000" dirty="0"/>
          </a:p>
          <a:p>
            <a:r>
              <a:rPr lang="uk-UA" sz="4000" dirty="0"/>
              <a:t>уквітчала</a:t>
            </a:r>
            <a:endParaRPr lang="ru-RU" sz="4000" dirty="0"/>
          </a:p>
        </p:txBody>
      </p:sp>
      <p:pic>
        <p:nvPicPr>
          <p:cNvPr id="5" name="Рисунок 4" descr="c5ed4ada670c9030895b9294be8cdb9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0272" y="0"/>
            <a:ext cx="2123728" cy="2140759"/>
          </a:xfrm>
          <a:prstGeom prst="rect">
            <a:avLst/>
          </a:prstGeom>
        </p:spPr>
      </p:pic>
      <p:pic>
        <p:nvPicPr>
          <p:cNvPr id="6" name="Рисунок 5" descr="12632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0457" y="4857759"/>
            <a:ext cx="1119195" cy="1643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12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АБОЧИЙ СТОЛ\картинки+рамки\images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2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03848" y="836712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err="1" smtClean="0">
                <a:solidFill>
                  <a:srgbClr val="7030A0"/>
                </a:solidFill>
              </a:rPr>
              <a:t>Фізкультхвилинка</a:t>
            </a:r>
            <a:endParaRPr lang="ru-RU" sz="4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081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857232"/>
            <a:ext cx="797392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6000" b="1" cap="all" spc="0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Ласкаво</a:t>
            </a:r>
            <a:r>
              <a:rPr lang="uk-UA" sz="6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6000" b="1" cap="all" spc="0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просимо !</a:t>
            </a:r>
            <a:endParaRPr lang="uk-UA" sz="6000" b="1" cap="all" spc="0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4000504"/>
            <a:ext cx="678661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all" spc="0" dirty="0" err="1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Вітаємо</a:t>
            </a:r>
            <a:r>
              <a:rPr lang="ru-RU" sz="6000" b="1" cap="all" spc="0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гостей</a:t>
            </a:r>
            <a:r>
              <a:rPr lang="ru-RU" sz="60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	</a:t>
            </a:r>
            <a:endParaRPr lang="ru-RU" sz="60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Рисунок 5" descr="i230420464_25618_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2000240"/>
            <a:ext cx="2633658" cy="1623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5643570" y="500042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Овал 9"/>
          <p:cNvSpPr/>
          <p:nvPr/>
        </p:nvSpPr>
        <p:spPr>
          <a:xfrm>
            <a:off x="6643702" y="1785926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Овал 12"/>
          <p:cNvSpPr/>
          <p:nvPr/>
        </p:nvSpPr>
        <p:spPr>
          <a:xfrm rot="21071432">
            <a:off x="714348" y="3143248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Овал 13"/>
          <p:cNvSpPr/>
          <p:nvPr/>
        </p:nvSpPr>
        <p:spPr>
          <a:xfrm>
            <a:off x="1428728" y="4143380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Овал 14"/>
          <p:cNvSpPr/>
          <p:nvPr/>
        </p:nvSpPr>
        <p:spPr>
          <a:xfrm>
            <a:off x="3029934" y="4786322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Овал 15"/>
          <p:cNvSpPr/>
          <p:nvPr/>
        </p:nvSpPr>
        <p:spPr>
          <a:xfrm>
            <a:off x="4712224" y="4593507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436" y="4786322"/>
            <a:ext cx="1905004" cy="17859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9480" y="500042"/>
            <a:ext cx="2000264" cy="17145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94384" y="1704318"/>
            <a:ext cx="2031760" cy="187772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/>
          <a:srcRect l="15714" t="6237" r="11428"/>
          <a:stretch>
            <a:fillRect/>
          </a:stretch>
        </p:blipFill>
        <p:spPr bwMode="auto">
          <a:xfrm>
            <a:off x="6108152" y="3536598"/>
            <a:ext cx="2110633" cy="192853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61059" y="4516214"/>
            <a:ext cx="2029798" cy="189783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4414" y="4071942"/>
            <a:ext cx="2143141" cy="182879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48" y="3071810"/>
            <a:ext cx="1857388" cy="17859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71600" y="1253716"/>
            <a:ext cx="1928786" cy="17859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57422" y="332656"/>
            <a:ext cx="2075555" cy="181403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106878" y="246062"/>
            <a:ext cx="1969504" cy="17145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4" descr="C:\Users\Николай\Desktop\77403830_Feliciya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182" y="119698"/>
            <a:ext cx="1498242" cy="167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71736" y="3244334"/>
            <a:ext cx="4000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/>
              <a:t>Ключ  вправності</a:t>
            </a:r>
            <a:endParaRPr lang="ru-RU" sz="4000" dirty="0"/>
          </a:p>
        </p:txBody>
      </p:sp>
      <p:pic>
        <p:nvPicPr>
          <p:cNvPr id="30" name="Picture 2" descr="C:\Users\Николай\Desktop\key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27082">
            <a:off x="4241960" y="1957503"/>
            <a:ext cx="834412" cy="1258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Золотисто-</a:t>
            </a:r>
            <a:r>
              <a:rPr lang="uk-UA" dirty="0" smtClean="0"/>
              <a:t> сивий цвіт полину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Николай\Desktop\pol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280920" cy="489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8466047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428604"/>
            <a:ext cx="74431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Деформований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текст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 l="2219" t="3734" r="50946" b="3209"/>
          <a:stretch>
            <a:fillRect/>
          </a:stretch>
        </p:blipFill>
        <p:spPr bwMode="auto">
          <a:xfrm>
            <a:off x="7143768" y="1428735"/>
            <a:ext cx="1722413" cy="23661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7158" y="1714488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Деякі з них занесли до Червоної книги </a:t>
            </a:r>
            <a:r>
              <a:rPr lang="uk-UA" sz="2000" b="1" dirty="0" smtClean="0"/>
              <a:t>.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357430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Цю красу подарувала нам природа.</a:t>
            </a:r>
            <a:endParaRPr lang="uk-UA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7158" y="2880650"/>
            <a:ext cx="6215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/>
              <a:t>Л</a:t>
            </a:r>
            <a:r>
              <a:rPr lang="uk-UA" sz="2400" b="1" dirty="0" smtClean="0"/>
              <a:t>юди берегтимуть і не зриватимуть   їх  без потреби! </a:t>
            </a:r>
            <a:endParaRPr lang="uk-UA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57158" y="3794844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Квіти прикрашають наше життя.</a:t>
            </a:r>
            <a:endParaRPr lang="uk-UA" sz="2800" b="1" dirty="0"/>
          </a:p>
        </p:txBody>
      </p:sp>
      <p:pic>
        <p:nvPicPr>
          <p:cNvPr id="12" name="Рисунок 11" descr="840ef99f81c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768" y="4437112"/>
            <a:ext cx="2952762" cy="2135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785794"/>
            <a:ext cx="41921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Перевір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себе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94974" y="2000240"/>
            <a:ext cx="5929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Квіти прикрашають наше </a:t>
            </a:r>
            <a:r>
              <a:rPr lang="uk-UA" sz="2800" b="1" dirty="0" err="1" smtClean="0"/>
              <a:t>житт</a:t>
            </a:r>
            <a:r>
              <a:rPr lang="uk-UA" sz="2800" b="1" dirty="0" smtClean="0"/>
              <a:t>      . </a:t>
            </a:r>
            <a:endParaRPr lang="uk-UA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571604" y="2786058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Цю красу подарувала нам природа.</a:t>
            </a:r>
            <a:endParaRPr lang="uk-UA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594974" y="3500438"/>
            <a:ext cx="6620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Деякі з них занесли до Червоної книги </a:t>
            </a:r>
            <a:r>
              <a:rPr lang="uk-UA" sz="2000" b="1" dirty="0" smtClean="0"/>
              <a:t>.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594974" y="4214818"/>
            <a:ext cx="63346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Люди берегтимуть і не зриватимуть їх без потреби!</a:t>
            </a:r>
            <a:endParaRPr lang="uk-UA" sz="2800" b="1" dirty="0"/>
          </a:p>
        </p:txBody>
      </p:sp>
      <p:pic>
        <p:nvPicPr>
          <p:cNvPr id="8" name="Рисунок 7" descr="f9c566498n4818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E4E1DA"/>
              </a:clrFrom>
              <a:clrTo>
                <a:srgbClr val="E4E1DA">
                  <a:alpha val="0"/>
                </a:srgbClr>
              </a:clrTo>
            </a:clrChange>
          </a:blip>
          <a:srcRect t="17213" b="20081"/>
          <a:stretch>
            <a:fillRect/>
          </a:stretch>
        </p:blipFill>
        <p:spPr>
          <a:xfrm>
            <a:off x="2620505" y="5517232"/>
            <a:ext cx="3714776" cy="1214446"/>
          </a:xfrm>
          <a:prstGeom prst="rect">
            <a:avLst/>
          </a:prstGeom>
        </p:spPr>
      </p:pic>
      <p:pic>
        <p:nvPicPr>
          <p:cNvPr id="9" name="Рисунок 8" descr="200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16" y="500042"/>
            <a:ext cx="2000264" cy="1357322"/>
          </a:xfrm>
          <a:prstGeom prst="rect">
            <a:avLst/>
          </a:prstGeom>
        </p:spPr>
      </p:pic>
      <p:sp>
        <p:nvSpPr>
          <p:cNvPr id="3" name="5-конечная звезда 2"/>
          <p:cNvSpPr/>
          <p:nvPr/>
        </p:nvSpPr>
        <p:spPr>
          <a:xfrm>
            <a:off x="6228184" y="1709124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я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785786" y="1785926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5643570" y="500042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Овал 8"/>
          <p:cNvSpPr/>
          <p:nvPr/>
        </p:nvSpPr>
        <p:spPr>
          <a:xfrm>
            <a:off x="5786446" y="4357694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Овал 9"/>
          <p:cNvSpPr/>
          <p:nvPr/>
        </p:nvSpPr>
        <p:spPr>
          <a:xfrm>
            <a:off x="6643702" y="1785926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Овал 10"/>
          <p:cNvSpPr/>
          <p:nvPr/>
        </p:nvSpPr>
        <p:spPr>
          <a:xfrm>
            <a:off x="6572264" y="3214686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Овал 11"/>
          <p:cNvSpPr/>
          <p:nvPr/>
        </p:nvSpPr>
        <p:spPr>
          <a:xfrm>
            <a:off x="1714480" y="642918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Овал 12"/>
          <p:cNvSpPr/>
          <p:nvPr/>
        </p:nvSpPr>
        <p:spPr>
          <a:xfrm rot="21071432">
            <a:off x="714348" y="3143248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Овал 13"/>
          <p:cNvSpPr/>
          <p:nvPr/>
        </p:nvSpPr>
        <p:spPr>
          <a:xfrm>
            <a:off x="1428728" y="4143380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Овал 14"/>
          <p:cNvSpPr/>
          <p:nvPr/>
        </p:nvSpPr>
        <p:spPr>
          <a:xfrm>
            <a:off x="2714612" y="4786322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Овал 15"/>
          <p:cNvSpPr/>
          <p:nvPr/>
        </p:nvSpPr>
        <p:spPr>
          <a:xfrm>
            <a:off x="4214810" y="4714884"/>
            <a:ext cx="1857388" cy="1714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28604"/>
            <a:ext cx="1905004" cy="17859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1785926"/>
            <a:ext cx="2000264" cy="17145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3143248"/>
            <a:ext cx="2031760" cy="187772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/>
          <a:srcRect l="15714" t="6237" r="11428"/>
          <a:stretch>
            <a:fillRect/>
          </a:stretch>
        </p:blipFill>
        <p:spPr bwMode="auto">
          <a:xfrm>
            <a:off x="5786446" y="4296059"/>
            <a:ext cx="2110633" cy="192853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4643446"/>
            <a:ext cx="2029798" cy="189783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36" y="4786322"/>
            <a:ext cx="2000248" cy="17145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14414" y="4071942"/>
            <a:ext cx="2143141" cy="182879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4348" y="3107529"/>
            <a:ext cx="1857388" cy="17859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4348" y="1785926"/>
            <a:ext cx="1928786" cy="17859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643042" y="571480"/>
            <a:ext cx="2075555" cy="181403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703123" y="203319"/>
            <a:ext cx="1952623" cy="17859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2714612" y="3244334"/>
            <a:ext cx="38576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КЛЮЧ СПОСТЕРЕЖЛИВОСТ</a:t>
            </a:r>
            <a:r>
              <a:rPr lang="uk-UA" sz="2400" b="1" dirty="0"/>
              <a:t>І</a:t>
            </a:r>
            <a:endParaRPr lang="ru-RU" sz="2400" dirty="0"/>
          </a:p>
        </p:txBody>
      </p:sp>
      <p:pic>
        <p:nvPicPr>
          <p:cNvPr id="28" name="Picture 2" descr="C:\Users\Николай\Desktop\key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3644">
            <a:off x="4036554" y="1660447"/>
            <a:ext cx="1021192" cy="169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488" y="571480"/>
            <a:ext cx="282609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solidFill>
                  <a:srgbClr val="99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Загадка</a:t>
            </a:r>
            <a:endParaRPr lang="ru-RU" sz="6000" b="1" cap="none" spc="50" dirty="0">
              <a:ln w="11430"/>
              <a:solidFill>
                <a:srgbClr val="9900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500174"/>
            <a:ext cx="7143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600" b="1" dirty="0" smtClean="0"/>
              <a:t>Навесні білим цвітом,</a:t>
            </a:r>
          </a:p>
          <a:p>
            <a:pPr algn="just"/>
            <a:r>
              <a:rPr lang="uk-UA" sz="3600" b="1" dirty="0" smtClean="0"/>
              <a:t>Восени червоним плодом.</a:t>
            </a:r>
          </a:p>
          <a:p>
            <a:pPr algn="just"/>
            <a:r>
              <a:rPr lang="uk-UA" sz="3600" b="1" dirty="0" smtClean="0"/>
              <a:t>І не дівчина, а червоні стрічки має.</a:t>
            </a:r>
            <a:endParaRPr lang="uk-UA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828836"/>
            <a:ext cx="83187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b="1" dirty="0" smtClean="0"/>
          </a:p>
          <a:p>
            <a:endParaRPr lang="uk-UA" b="1" dirty="0"/>
          </a:p>
          <a:p>
            <a:r>
              <a:rPr lang="uk-UA" b="1" dirty="0" smtClean="0"/>
              <a:t>                                                                                                 (Калина)</a:t>
            </a:r>
          </a:p>
          <a:p>
            <a:endParaRPr lang="uk-UA" b="1" dirty="0"/>
          </a:p>
          <a:p>
            <a:r>
              <a:rPr lang="uk-UA" sz="3600" b="1" i="1" dirty="0" smtClean="0"/>
              <a:t>Навесні </a:t>
            </a:r>
            <a:r>
              <a:rPr lang="uk-UA" sz="3600" b="1" i="1" dirty="0">
                <a:solidFill>
                  <a:srgbClr val="00B050"/>
                </a:solidFill>
              </a:rPr>
              <a:t>зацвіла</a:t>
            </a:r>
            <a:r>
              <a:rPr lang="uk-UA" sz="3600" b="1" i="1" dirty="0"/>
              <a:t> білим цвітом.</a:t>
            </a:r>
            <a:endParaRPr lang="ru-RU" sz="3600" i="1" dirty="0"/>
          </a:p>
          <a:p>
            <a:r>
              <a:rPr lang="uk-UA" sz="3600" b="1" i="1" dirty="0"/>
              <a:t>Восени </a:t>
            </a:r>
            <a:r>
              <a:rPr lang="uk-UA" sz="3600" b="1" i="1" dirty="0">
                <a:solidFill>
                  <a:srgbClr val="FF0000"/>
                </a:solidFill>
              </a:rPr>
              <a:t>почервоніє</a:t>
            </a:r>
            <a:r>
              <a:rPr lang="uk-UA" sz="3600" b="1" i="1" dirty="0"/>
              <a:t> червоним плодом.</a:t>
            </a:r>
            <a:endParaRPr lang="ru-RU" sz="3600" i="1" dirty="0"/>
          </a:p>
          <a:p>
            <a:r>
              <a:rPr lang="uk-UA" sz="3600" b="1" i="1" dirty="0"/>
              <a:t>І не дівчина ,а червоні стрічки </a:t>
            </a:r>
            <a:r>
              <a:rPr lang="uk-UA" sz="3600" b="1" i="1" dirty="0">
                <a:solidFill>
                  <a:srgbClr val="FF00FF"/>
                </a:solidFill>
              </a:rPr>
              <a:t>має. </a:t>
            </a:r>
            <a:endParaRPr lang="ru-RU" sz="3600" i="1" dirty="0">
              <a:solidFill>
                <a:srgbClr val="FF00FF"/>
              </a:solidFill>
            </a:endParaRPr>
          </a:p>
          <a:p>
            <a:r>
              <a:rPr lang="uk-UA" sz="3600" b="1" i="1" dirty="0"/>
              <a:t> </a:t>
            </a:r>
            <a:endParaRPr lang="ru-RU" sz="3600" i="1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5263" y="-9487"/>
            <a:ext cx="2588513" cy="19118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5-конечная звезда 4"/>
          <p:cNvSpPr/>
          <p:nvPr/>
        </p:nvSpPr>
        <p:spPr>
          <a:xfrm>
            <a:off x="7308304" y="3254500"/>
            <a:ext cx="1512168" cy="1223868"/>
          </a:xfrm>
          <a:prstGeom prst="star5">
            <a:avLst>
              <a:gd name="adj" fmla="val 24864"/>
              <a:gd name="hf" fmla="val 105146"/>
              <a:gd name="vf" fmla="val 11055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НН</a:t>
            </a:r>
            <a:endParaRPr lang="ru-RU" sz="3200" b="1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725" t="11764" r="21568"/>
          <a:stretch>
            <a:fillRect/>
          </a:stretch>
        </p:blipFill>
        <p:spPr bwMode="auto">
          <a:xfrm>
            <a:off x="285720" y="176619"/>
            <a:ext cx="1872208" cy="1539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857752" y="836712"/>
            <a:ext cx="371477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600" dirty="0" smtClean="0"/>
              <a:t>Ключ  </a:t>
            </a:r>
            <a:r>
              <a:rPr lang="uk-UA" sz="3600" dirty="0" err="1" smtClean="0"/>
              <a:t>пам</a:t>
            </a:r>
            <a:r>
              <a:rPr lang="en-US" sz="3600" dirty="0" smtClean="0"/>
              <a:t>’</a:t>
            </a:r>
            <a:r>
              <a:rPr lang="uk-UA" sz="3600" dirty="0" smtClean="0"/>
              <a:t>яті</a:t>
            </a:r>
            <a:endParaRPr lang="uk-UA" sz="3600" dirty="0"/>
          </a:p>
        </p:txBody>
      </p:sp>
      <p:pic>
        <p:nvPicPr>
          <p:cNvPr id="6" name="Рисунок 5" descr="0_4f23d_72572b4a_XL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D9E0E6"/>
              </a:clrFrom>
              <a:clrTo>
                <a:srgbClr val="D9E0E6">
                  <a:alpha val="0"/>
                </a:srgbClr>
              </a:clrTo>
            </a:clrChange>
          </a:blip>
          <a:srcRect l="3875" t="18500" r="5000" b="3500"/>
          <a:stretch>
            <a:fillRect/>
          </a:stretch>
        </p:blipFill>
        <p:spPr>
          <a:xfrm>
            <a:off x="1457826" y="2530609"/>
            <a:ext cx="5706462" cy="1857388"/>
          </a:xfrm>
          <a:prstGeom prst="rect">
            <a:avLst/>
          </a:prstGeom>
        </p:spPr>
      </p:pic>
      <p:pic>
        <p:nvPicPr>
          <p:cNvPr id="17" name="Рисунок 16" descr="5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4643446"/>
            <a:ext cx="2560368" cy="1656589"/>
          </a:xfrm>
          <a:prstGeom prst="rect">
            <a:avLst/>
          </a:prstGeom>
        </p:spPr>
      </p:pic>
      <p:pic>
        <p:nvPicPr>
          <p:cNvPr id="18" name="Picture 2" descr="C:\Users\Николай\Desktop\ke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27082">
            <a:off x="2151747" y="62533"/>
            <a:ext cx="1324514" cy="199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60" y="500042"/>
            <a:ext cx="400052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0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Дієслова</a:t>
            </a:r>
            <a:endParaRPr lang="uk-UA" sz="60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1500174"/>
            <a:ext cx="69864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solidFill>
                  <a:srgbClr val="99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Змінюються</a:t>
            </a:r>
            <a:r>
              <a:rPr lang="ru-RU" sz="5400" b="1" cap="none" spc="0" dirty="0" smtClean="0">
                <a:ln w="11430"/>
                <a:solidFill>
                  <a:srgbClr val="99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часами</a:t>
            </a:r>
            <a:endParaRPr lang="ru-RU" sz="5400" b="1" cap="none" spc="0" dirty="0">
              <a:ln w="11430"/>
              <a:solidFill>
                <a:srgbClr val="99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214686"/>
            <a:ext cx="27146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err="1" smtClean="0"/>
              <a:t>означає</a:t>
            </a:r>
            <a:r>
              <a:rPr lang="ru-RU" sz="2400" dirty="0" smtClean="0"/>
              <a:t> </a:t>
            </a:r>
            <a:r>
              <a:rPr lang="ru-RU" sz="2400" dirty="0" err="1" smtClean="0"/>
              <a:t>дію</a:t>
            </a:r>
            <a:r>
              <a:rPr lang="ru-RU" sz="2400" dirty="0" smtClean="0"/>
              <a:t>, </a:t>
            </a:r>
          </a:p>
          <a:p>
            <a:r>
              <a:rPr lang="ru-RU" sz="2400" dirty="0" smtClean="0"/>
              <a:t>яка </a:t>
            </a:r>
            <a:r>
              <a:rPr lang="ru-RU" sz="2400" dirty="0" err="1" smtClean="0"/>
              <a:t>відбувається</a:t>
            </a:r>
            <a:r>
              <a:rPr lang="ru-RU" sz="2400" dirty="0" smtClean="0"/>
              <a:t> в час </a:t>
            </a:r>
            <a:r>
              <a:rPr lang="ru-RU" sz="2400" dirty="0" err="1" smtClean="0"/>
              <a:t>мовлення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або</a:t>
            </a:r>
            <a:r>
              <a:rPr lang="ru-RU" sz="2400" dirty="0" smtClean="0"/>
              <a:t> </a:t>
            </a:r>
            <a:r>
              <a:rPr lang="ru-RU" sz="2400" dirty="0" err="1" smtClean="0"/>
              <a:t>постійно</a:t>
            </a:r>
            <a:r>
              <a:rPr lang="ru-RU" sz="2400" dirty="0" smtClean="0"/>
              <a:t>.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6286512" y="3214686"/>
            <a:ext cx="2428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означає</a:t>
            </a:r>
            <a:r>
              <a:rPr lang="ru-RU" sz="2400" dirty="0" smtClean="0"/>
              <a:t> </a:t>
            </a:r>
            <a:r>
              <a:rPr lang="ru-RU" sz="2400" dirty="0" err="1" smtClean="0"/>
              <a:t>дію</a:t>
            </a:r>
            <a:r>
              <a:rPr lang="ru-RU" sz="2400" dirty="0" smtClean="0"/>
              <a:t>, яка </a:t>
            </a:r>
            <a:r>
              <a:rPr lang="ru-RU" sz="2400" dirty="0" err="1" smtClean="0"/>
              <a:t>відбуватиметься</a:t>
            </a:r>
            <a:r>
              <a:rPr lang="ru-RU" sz="2400" dirty="0" smtClean="0"/>
              <a:t> у </a:t>
            </a:r>
            <a:r>
              <a:rPr lang="ru-RU" sz="2400" dirty="0" err="1" smtClean="0"/>
              <a:t>майбутньому</a:t>
            </a:r>
            <a:r>
              <a:rPr lang="ru-RU" sz="2400" dirty="0" smtClean="0"/>
              <a:t>.</a:t>
            </a:r>
            <a:endParaRPr lang="uk-UA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071802" y="3786190"/>
            <a:ext cx="2786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означає</a:t>
            </a:r>
            <a:r>
              <a:rPr lang="ru-RU" sz="2400" dirty="0" smtClean="0"/>
              <a:t> </a:t>
            </a:r>
            <a:r>
              <a:rPr lang="ru-RU" sz="2400" dirty="0" err="1" smtClean="0"/>
              <a:t>дію</a:t>
            </a:r>
            <a:r>
              <a:rPr lang="ru-RU" sz="2400" dirty="0" smtClean="0"/>
              <a:t>, яка колись  </a:t>
            </a:r>
            <a:r>
              <a:rPr lang="ru-RU" sz="2400" dirty="0" err="1" smtClean="0"/>
              <a:t>відбувалася</a:t>
            </a:r>
            <a:r>
              <a:rPr lang="ru-RU" sz="2400" dirty="0" smtClean="0"/>
              <a:t> </a:t>
            </a:r>
            <a:r>
              <a:rPr lang="ru-RU" sz="2400" dirty="0" err="1" smtClean="0"/>
              <a:t>або</a:t>
            </a:r>
            <a:r>
              <a:rPr lang="ru-RU" sz="2400" dirty="0" smtClean="0"/>
              <a:t> </a:t>
            </a:r>
            <a:r>
              <a:rPr lang="ru-RU" sz="2400" dirty="0" err="1" smtClean="0"/>
              <a:t>вже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відбулася</a:t>
            </a:r>
            <a:r>
              <a:rPr lang="ru-RU" sz="2400" dirty="0" smtClean="0"/>
              <a:t>.</a:t>
            </a:r>
            <a:endParaRPr lang="uk-UA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571744"/>
            <a:ext cx="335345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Теперішній</a:t>
            </a:r>
            <a:r>
              <a:rPr lang="ru-RU" sz="36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час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488" y="3214686"/>
            <a:ext cx="335345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Минулий</a:t>
            </a:r>
            <a:r>
              <a:rPr lang="ru-RU" sz="36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час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72132" y="2571744"/>
            <a:ext cx="335345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b="1" dirty="0" err="1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Майбутній</a:t>
            </a:r>
            <a:r>
              <a:rPr lang="ru-RU" sz="3600" b="1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час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992" y="4929198"/>
            <a:ext cx="16430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 smtClean="0"/>
              <a:t>Що робив?</a:t>
            </a:r>
          </a:p>
          <a:p>
            <a:r>
              <a:rPr lang="uk-UA" i="1" dirty="0" smtClean="0"/>
              <a:t>Що зробив?</a:t>
            </a:r>
          </a:p>
          <a:p>
            <a:r>
              <a:rPr lang="uk-UA" i="1" dirty="0" smtClean="0"/>
              <a:t>Що робила?</a:t>
            </a:r>
          </a:p>
          <a:p>
            <a:r>
              <a:rPr lang="uk-UA" i="1" dirty="0" smtClean="0"/>
              <a:t>Що зробила?</a:t>
            </a:r>
          </a:p>
          <a:p>
            <a:r>
              <a:rPr lang="uk-UA" i="1" dirty="0" smtClean="0"/>
              <a:t>Що робили?</a:t>
            </a:r>
          </a:p>
          <a:p>
            <a:r>
              <a:rPr lang="uk-UA" i="1" dirty="0" smtClean="0"/>
              <a:t>Що зробили?</a:t>
            </a:r>
            <a:endParaRPr lang="uk-UA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428596" y="4857760"/>
            <a:ext cx="1643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Що роблю?</a:t>
            </a:r>
          </a:p>
          <a:p>
            <a:r>
              <a:rPr lang="uk-UA" dirty="0" smtClean="0"/>
              <a:t>Що роблять?</a:t>
            </a:r>
          </a:p>
          <a:p>
            <a:endParaRPr lang="uk-UA" dirty="0"/>
          </a:p>
        </p:txBody>
      </p:sp>
      <p:sp>
        <p:nvSpPr>
          <p:cNvPr id="16" name="TextBox 15"/>
          <p:cNvSpPr txBox="1"/>
          <p:nvPr/>
        </p:nvSpPr>
        <p:spPr>
          <a:xfrm>
            <a:off x="6500826" y="4572008"/>
            <a:ext cx="21431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Що робитиму?</a:t>
            </a:r>
          </a:p>
          <a:p>
            <a:r>
              <a:rPr lang="uk-UA" dirty="0" smtClean="0"/>
              <a:t>Що зроблю?</a:t>
            </a:r>
          </a:p>
          <a:p>
            <a:r>
              <a:rPr lang="uk-UA" dirty="0" smtClean="0"/>
              <a:t>Що зроблять?</a:t>
            </a:r>
          </a:p>
          <a:p>
            <a:r>
              <a:rPr lang="uk-UA" dirty="0" smtClean="0"/>
              <a:t>Що будуть робити?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Ключ  успіху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7200" b="1" dirty="0" smtClean="0"/>
              <a:t>Н З А Я Н </a:t>
            </a:r>
            <a:r>
              <a:rPr lang="uk-UA" sz="7200" b="1" dirty="0" err="1" smtClean="0"/>
              <a:t>Н</a:t>
            </a:r>
            <a:endParaRPr lang="ru-RU" sz="7200" b="1" dirty="0"/>
          </a:p>
        </p:txBody>
      </p:sp>
      <p:pic>
        <p:nvPicPr>
          <p:cNvPr id="4" name="Picture 2" descr="C:\Users\Николай\Desktop\ke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3644">
            <a:off x="1004237" y="205984"/>
            <a:ext cx="1021192" cy="169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3244334"/>
            <a:ext cx="58326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b="1" dirty="0" smtClean="0"/>
              <a:t> З  Н  А  Н  </a:t>
            </a:r>
            <a:r>
              <a:rPr lang="uk-UA" sz="6600" b="1" dirty="0" err="1" smtClean="0"/>
              <a:t>Н</a:t>
            </a:r>
            <a:r>
              <a:rPr lang="uk-UA" sz="6600" b="1" dirty="0" smtClean="0"/>
              <a:t>  Я</a:t>
            </a:r>
            <a:endParaRPr lang="ru-RU" sz="6600" dirty="0"/>
          </a:p>
        </p:txBody>
      </p:sp>
      <p:pic>
        <p:nvPicPr>
          <p:cNvPr id="6" name="Picture 3" descr="C:\Users\Николай\Desktop\10679_muzikalnaya_shkatul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536" y="4226033"/>
            <a:ext cx="3384376" cy="262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Николай\Desktop\BndVsN1Xq7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0"/>
            <a:ext cx="2655166" cy="309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15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500042"/>
            <a:ext cx="415690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31550" cmpd="sng">
                  <a:solidFill>
                    <a:srgbClr val="FF00FF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 </a:t>
            </a:r>
            <a:r>
              <a:rPr lang="ru-RU" sz="6000" b="1" cap="none" spc="0" dirty="0" err="1" smtClean="0">
                <a:ln w="31550" cmpd="sng">
                  <a:solidFill>
                    <a:srgbClr val="FF00FF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уроці</a:t>
            </a:r>
            <a:r>
              <a:rPr lang="ru-RU" sz="6000" b="1" cap="none" spc="0" dirty="0" smtClean="0">
                <a:ln w="31550" cmpd="sng">
                  <a:solidFill>
                    <a:srgbClr val="FF00FF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я : </a:t>
            </a:r>
            <a:endParaRPr lang="ru-RU" sz="6000" b="1" cap="none" spc="0" dirty="0">
              <a:ln w="31550" cmpd="sng">
                <a:solidFill>
                  <a:srgbClr val="FF00FF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928802"/>
            <a:ext cx="592935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accent2">
                    <a:lumMod val="75000"/>
                  </a:schemeClr>
                </a:solidFill>
              </a:rPr>
              <a:t>Дізнався …</a:t>
            </a:r>
          </a:p>
          <a:p>
            <a:r>
              <a:rPr lang="uk-UA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Навчився  …</a:t>
            </a:r>
          </a:p>
          <a:p>
            <a:r>
              <a:rPr lang="uk-UA" sz="4400" b="1" dirty="0" smtClean="0">
                <a:solidFill>
                  <a:srgbClr val="00B050"/>
                </a:solidFill>
              </a:rPr>
              <a:t>Зрозумів   …</a:t>
            </a:r>
          </a:p>
          <a:p>
            <a:r>
              <a:rPr lang="uk-UA" sz="4400" b="1" dirty="0" smtClean="0">
                <a:solidFill>
                  <a:schemeClr val="accent6">
                    <a:lumMod val="75000"/>
                  </a:schemeClr>
                </a:solidFill>
              </a:rPr>
              <a:t>Пригадав  …</a:t>
            </a:r>
          </a:p>
          <a:p>
            <a:r>
              <a:rPr lang="uk-UA" sz="4400" b="1" dirty="0" smtClean="0">
                <a:solidFill>
                  <a:schemeClr val="accent5">
                    <a:lumMod val="75000"/>
                  </a:schemeClr>
                </a:solidFill>
              </a:rPr>
              <a:t>Мені сподобалось …</a:t>
            </a:r>
          </a:p>
          <a:p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928670"/>
            <a:ext cx="85725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uk-UA" sz="72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uk-UA" sz="7200" b="1" cap="none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  <a:r>
              <a:rPr lang="uk-UA" sz="72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uk-UA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  <a:r>
              <a:rPr lang="uk-UA" sz="72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uk-UA" sz="72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</a:t>
            </a:r>
            <a:r>
              <a:rPr lang="uk-UA" sz="72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uk-UA" sz="72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uk-UA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</a:t>
            </a:r>
            <a:r>
              <a:rPr lang="uk-UA" sz="72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uk-UA" sz="7200" b="1" cap="none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uk-UA" sz="72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uk-UA" sz="72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uk-UA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uk-UA" sz="72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  <a:endParaRPr lang="uk-UA" sz="72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Рисунок 10" descr="6080400f7a9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2" y="2428868"/>
            <a:ext cx="1595447" cy="2209080"/>
          </a:xfrm>
          <a:prstGeom prst="rect">
            <a:avLst/>
          </a:prstGeom>
        </p:spPr>
      </p:pic>
      <p:pic>
        <p:nvPicPr>
          <p:cNvPr id="13" name="Рисунок 12" descr="b671bd1000b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26" y="2714620"/>
            <a:ext cx="1846397" cy="1714512"/>
          </a:xfrm>
          <a:prstGeom prst="rect">
            <a:avLst/>
          </a:prstGeom>
        </p:spPr>
      </p:pic>
      <p:pic>
        <p:nvPicPr>
          <p:cNvPr id="14" name="Рисунок 13" descr="3e0527e8ec08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58" y="2356872"/>
            <a:ext cx="2955396" cy="2643206"/>
          </a:xfrm>
          <a:prstGeom prst="rect">
            <a:avLst/>
          </a:prstGeom>
        </p:spPr>
      </p:pic>
      <p:pic>
        <p:nvPicPr>
          <p:cNvPr id="6" name="Рисунок 5" descr="6080400f7a9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582" y="2581268"/>
            <a:ext cx="1595447" cy="2209080"/>
          </a:xfrm>
          <a:prstGeom prst="rect">
            <a:avLst/>
          </a:prstGeom>
        </p:spPr>
      </p:pic>
      <p:pic>
        <p:nvPicPr>
          <p:cNvPr id="7" name="Рисунок 6" descr="6080400f7a9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5714" y="2714620"/>
            <a:ext cx="1595447" cy="2209080"/>
          </a:xfrm>
          <a:prstGeom prst="rect">
            <a:avLst/>
          </a:prstGeom>
        </p:spPr>
      </p:pic>
      <p:pic>
        <p:nvPicPr>
          <p:cNvPr id="8" name="Рисунок 7" descr="6080400f7a9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343" y="2573935"/>
            <a:ext cx="1595447" cy="220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785794"/>
            <a:ext cx="61993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Домашнє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завдання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5984" y="2143116"/>
            <a:ext cx="53578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1 група.Впр.93(3 </a:t>
            </a:r>
            <a:r>
              <a:rPr lang="uk-UA" sz="3200" dirty="0" err="1" smtClean="0"/>
              <a:t>завд</a:t>
            </a:r>
            <a:r>
              <a:rPr lang="uk-UA" sz="3200" dirty="0" smtClean="0"/>
              <a:t>.)</a:t>
            </a:r>
          </a:p>
          <a:p>
            <a:r>
              <a:rPr lang="uk-UA" sz="3200" dirty="0" smtClean="0"/>
              <a:t>2 </a:t>
            </a:r>
            <a:r>
              <a:rPr lang="uk-UA" sz="3200" dirty="0" err="1" smtClean="0"/>
              <a:t>група.Скласти</a:t>
            </a:r>
            <a:r>
              <a:rPr lang="uk-UA" sz="3200" dirty="0" smtClean="0"/>
              <a:t> твір про квітку(використовувати тільки дієслова)</a:t>
            </a:r>
            <a:endParaRPr lang="uk-UA" sz="3200" dirty="0"/>
          </a:p>
        </p:txBody>
      </p:sp>
      <p:pic>
        <p:nvPicPr>
          <p:cNvPr id="4" name="Рисунок 3" descr="97f07d8dd4bfbf93dd9597fc728b02a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4429132"/>
            <a:ext cx="1143008" cy="8572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928670"/>
            <a:ext cx="85725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uk-UA" sz="72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uk-UA" sz="7200" b="1" cap="none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  <a:r>
              <a:rPr lang="uk-UA" sz="72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uk-UA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  <a:r>
              <a:rPr lang="uk-UA" sz="72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uk-UA" sz="72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</a:t>
            </a:r>
            <a:r>
              <a:rPr lang="uk-UA" sz="72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uk-UA" sz="72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uk-UA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</a:t>
            </a:r>
            <a:r>
              <a:rPr lang="uk-UA" sz="72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uk-UA" sz="7200" b="1" cap="none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uk-UA" sz="72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uk-UA" sz="72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uk-UA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uk-UA" sz="72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  <a:endParaRPr lang="uk-UA" sz="72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Рисунок 10" descr="6080400f7a9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2428868"/>
            <a:ext cx="1595447" cy="2209080"/>
          </a:xfrm>
          <a:prstGeom prst="rect">
            <a:avLst/>
          </a:prstGeom>
        </p:spPr>
      </p:pic>
      <p:pic>
        <p:nvPicPr>
          <p:cNvPr id="13" name="Рисунок 12" descr="b671bd1000b9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2714620"/>
            <a:ext cx="1846397" cy="1714512"/>
          </a:xfrm>
          <a:prstGeom prst="rect">
            <a:avLst/>
          </a:prstGeom>
        </p:spPr>
      </p:pic>
      <p:pic>
        <p:nvPicPr>
          <p:cNvPr id="14" name="Рисунок 13" descr="3e0527e8ec08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285992"/>
            <a:ext cx="2955396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1357298"/>
            <a:ext cx="4729180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cap="none" spc="0" dirty="0" err="1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Дякую</a:t>
            </a:r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57657655169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3286124"/>
            <a:ext cx="2233624" cy="2341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Николай\Desktop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иколай\Desktop\77403830_Felici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3" y="4421048"/>
            <a:ext cx="1668462" cy="2419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78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/>
              <a:t>                         </a:t>
            </a:r>
            <a:r>
              <a:rPr lang="ru-RU" b="1" i="1" dirty="0" err="1" smtClean="0">
                <a:solidFill>
                  <a:srgbClr val="FF0000"/>
                </a:solidFill>
              </a:rPr>
              <a:t>Ключі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від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кімнат</a:t>
            </a:r>
            <a:endParaRPr lang="ru-RU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Ключ </a:t>
            </a:r>
            <a:r>
              <a:rPr lang="ru-RU" dirty="0" err="1" smtClean="0"/>
              <a:t>безпечного</a:t>
            </a:r>
            <a:r>
              <a:rPr lang="ru-RU" dirty="0" smtClean="0"/>
              <a:t> старту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</a:t>
            </a:r>
            <a:r>
              <a:rPr lang="uk-UA" dirty="0" smtClean="0"/>
              <a:t> Ключ  уваги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    Ключ повторення</a:t>
            </a:r>
          </a:p>
          <a:p>
            <a:pPr marL="0" indent="0">
              <a:buNone/>
            </a:pPr>
            <a:r>
              <a:rPr lang="uk-UA" dirty="0" smtClean="0"/>
              <a:t>                    Ключ  вправності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     Ключ  спостережливості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     Ключ </a:t>
            </a:r>
            <a:r>
              <a:rPr lang="uk-UA" dirty="0" err="1" smtClean="0"/>
              <a:t>пам</a:t>
            </a:r>
            <a:r>
              <a:rPr lang="en-US" dirty="0" smtClean="0"/>
              <a:t>’</a:t>
            </a:r>
            <a:r>
              <a:rPr lang="uk-UA" dirty="0" smtClean="0"/>
              <a:t>яті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dirty="0" smtClean="0"/>
              <a:t>                      Ключ  успіху</a:t>
            </a:r>
            <a:endParaRPr lang="ru-RU" dirty="0"/>
          </a:p>
        </p:txBody>
      </p:sp>
      <p:pic>
        <p:nvPicPr>
          <p:cNvPr id="2050" name="Picture 2" descr="C:\Users\Николай\Desktop\ke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8544">
            <a:off x="429939" y="577647"/>
            <a:ext cx="1319950" cy="68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Николай\Desktop\ke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8544">
            <a:off x="460198" y="1271049"/>
            <a:ext cx="1268208" cy="659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Николай\Desktop\ke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8544">
            <a:off x="468193" y="1974383"/>
            <a:ext cx="1113145" cy="57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Николай\Desktop\ke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8544">
            <a:off x="516530" y="2557885"/>
            <a:ext cx="1195891" cy="6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Николай\Desktop\ke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8544">
            <a:off x="456083" y="2599771"/>
            <a:ext cx="1195891" cy="6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Николай\Desktop\ke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8544">
            <a:off x="509348" y="3299734"/>
            <a:ext cx="1202686" cy="625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Николай\Desktop\key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8544">
            <a:off x="565300" y="4046730"/>
            <a:ext cx="1104382" cy="57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Николай\Desktop\ke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8544">
            <a:off x="597991" y="4680508"/>
            <a:ext cx="1202686" cy="625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иколай\Desktop\10679_muzikalnaya_shkatulk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75308"/>
            <a:ext cx="3744416" cy="289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углом вверх 3"/>
          <p:cNvSpPr/>
          <p:nvPr/>
        </p:nvSpPr>
        <p:spPr>
          <a:xfrm>
            <a:off x="3961616" y="6021288"/>
            <a:ext cx="3096344" cy="576064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9201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Ключ безпечного старту</a:t>
            </a:r>
            <a:endParaRPr lang="ru-RU" dirty="0"/>
          </a:p>
        </p:txBody>
      </p:sp>
      <p:pic>
        <p:nvPicPr>
          <p:cNvPr id="4" name="Picture 2" descr="C:\Users\Николай\Desktop\ke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8544">
            <a:off x="81952" y="664142"/>
            <a:ext cx="1440439" cy="74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628800"/>
            <a:ext cx="8964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err="1"/>
              <a:t>Життя</a:t>
            </a:r>
            <a:r>
              <a:rPr lang="ru-RU" sz="3200" b="1" dirty="0" err="1"/>
              <a:t>ча</a:t>
            </a:r>
            <a:r>
              <a:rPr lang="ru-RU" sz="3200" i="1" dirty="0" err="1"/>
              <a:t>кв</a:t>
            </a:r>
            <a:r>
              <a:rPr lang="uk-UA" sz="3200" i="1" dirty="0"/>
              <a:t>і</a:t>
            </a:r>
            <a:r>
              <a:rPr lang="ru-RU" sz="3200" i="1" dirty="0"/>
              <a:t>т</a:t>
            </a:r>
            <a:r>
              <a:rPr lang="uk-UA" sz="3200" i="1" dirty="0"/>
              <a:t>і</a:t>
            </a:r>
            <a:r>
              <a:rPr lang="ru-RU" sz="3200" i="1" dirty="0" err="1"/>
              <a:t>в</a:t>
            </a:r>
            <a:r>
              <a:rPr lang="ru-RU" sz="3200" b="1" dirty="0" err="1"/>
              <a:t>си</a:t>
            </a:r>
            <a:r>
              <a:rPr lang="ru-RU" sz="3200" i="1" dirty="0" err="1"/>
              <a:t>почина</a:t>
            </a:r>
            <a:r>
              <a:rPr lang="uk-UA" sz="3200" i="1" dirty="0"/>
              <a:t>є</a:t>
            </a:r>
            <a:r>
              <a:rPr lang="ru-RU" sz="3200" i="1" dirty="0" err="1"/>
              <a:t>тьсяз</a:t>
            </a:r>
            <a:r>
              <a:rPr lang="ru-RU" sz="3200" b="1" dirty="0" err="1"/>
              <a:t>д</a:t>
            </a:r>
            <a:r>
              <a:rPr lang="uk-UA" sz="3200" b="1" dirty="0" err="1"/>
              <a:t>іє</a:t>
            </a:r>
            <a:r>
              <a:rPr lang="ru-RU" sz="3200" b="1" dirty="0" err="1"/>
              <a:t>с</a:t>
            </a:r>
            <a:r>
              <a:rPr lang="ru-RU" sz="3200" i="1" dirty="0" err="1"/>
              <a:t>барв</a:t>
            </a:r>
            <a:r>
              <a:rPr lang="uk-UA" sz="3200" i="1" dirty="0"/>
              <a:t>і</a:t>
            </a:r>
            <a:r>
              <a:rPr lang="ru-RU" sz="3200" i="1" dirty="0" err="1"/>
              <a:t>нку</a:t>
            </a:r>
            <a:r>
              <a:rPr lang="ru-RU" sz="3200" b="1" dirty="0" err="1"/>
              <a:t>л</a:t>
            </a:r>
            <a:r>
              <a:rPr lang="uk-UA" sz="3200" b="1" dirty="0"/>
              <a:t>і</a:t>
            </a:r>
            <a:r>
              <a:rPr lang="ru-RU" sz="3200" b="1" dirty="0"/>
              <a:t>в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420888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err="1"/>
              <a:t>Життя</a:t>
            </a:r>
            <a:r>
              <a:rPr lang="ru-RU" sz="3200" b="1" dirty="0"/>
              <a:t> </a:t>
            </a:r>
            <a:r>
              <a:rPr lang="ru-RU" sz="3200" i="1" dirty="0" err="1"/>
              <a:t>кв</a:t>
            </a:r>
            <a:r>
              <a:rPr lang="uk-UA" sz="3200" i="1" dirty="0"/>
              <a:t>і</a:t>
            </a:r>
            <a:r>
              <a:rPr lang="ru-RU" sz="3200" i="1" dirty="0"/>
              <a:t>т</a:t>
            </a:r>
            <a:r>
              <a:rPr lang="uk-UA" sz="3200" i="1" dirty="0"/>
              <a:t>і</a:t>
            </a:r>
            <a:r>
              <a:rPr lang="ru-RU" sz="3200" i="1" dirty="0"/>
              <a:t>в</a:t>
            </a:r>
            <a:r>
              <a:rPr lang="ru-RU" sz="3200" b="1" dirty="0"/>
              <a:t>  </a:t>
            </a:r>
            <a:r>
              <a:rPr lang="ru-RU" sz="3200" i="1" dirty="0"/>
              <a:t>почина</a:t>
            </a:r>
            <a:r>
              <a:rPr lang="uk-UA" sz="3200" i="1" dirty="0"/>
              <a:t>є</a:t>
            </a:r>
            <a:r>
              <a:rPr lang="ru-RU" sz="3200" i="1" dirty="0" err="1"/>
              <a:t>ться</a:t>
            </a:r>
            <a:r>
              <a:rPr lang="uk-UA" sz="3200" i="1" dirty="0"/>
              <a:t>   </a:t>
            </a:r>
            <a:r>
              <a:rPr lang="ru-RU" sz="3200" i="1" dirty="0"/>
              <a:t>з</a:t>
            </a:r>
            <a:r>
              <a:rPr lang="uk-UA" sz="3200" i="1" dirty="0"/>
              <a:t>  </a:t>
            </a:r>
            <a:r>
              <a:rPr lang="ru-RU" sz="3200" i="1" dirty="0" err="1"/>
              <a:t>барв</a:t>
            </a:r>
            <a:r>
              <a:rPr lang="uk-UA" sz="3200" i="1" dirty="0"/>
              <a:t>і</a:t>
            </a:r>
            <a:r>
              <a:rPr lang="ru-RU" sz="3200" i="1" dirty="0" err="1"/>
              <a:t>нку</a:t>
            </a:r>
            <a:r>
              <a:rPr lang="uk-UA" sz="3200" b="1" dirty="0"/>
              <a:t>.</a:t>
            </a:r>
            <a:endParaRPr lang="ru-RU" sz="32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717032"/>
            <a:ext cx="6768752" cy="266429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8671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b="5714"/>
          <a:stretch>
            <a:fillRect/>
          </a:stretch>
        </p:blipFill>
        <p:spPr bwMode="auto">
          <a:xfrm>
            <a:off x="850693" y="3572851"/>
            <a:ext cx="2542159" cy="2396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AE4DB"/>
              </a:clrFrom>
              <a:clrTo>
                <a:srgbClr val="EAE4D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34224"/>
            <a:ext cx="3531253" cy="131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A2927C"/>
              </a:clrFrom>
              <a:clrTo>
                <a:srgbClr val="A2927C">
                  <a:alpha val="0"/>
                </a:srgbClr>
              </a:clrTo>
            </a:clrChange>
          </a:blip>
          <a:srcRect l="6000" r="3999" b="3845"/>
          <a:stretch>
            <a:fillRect/>
          </a:stretch>
        </p:blipFill>
        <p:spPr bwMode="auto">
          <a:xfrm rot="462689">
            <a:off x="4430982" y="478926"/>
            <a:ext cx="4247044" cy="2477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998797" y="3982998"/>
            <a:ext cx="503769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i="1" dirty="0" smtClean="0"/>
          </a:p>
          <a:p>
            <a:endParaRPr lang="uk-UA" i="1" dirty="0"/>
          </a:p>
          <a:p>
            <a:endParaRPr lang="uk-UA" i="1" dirty="0" smtClean="0"/>
          </a:p>
          <a:p>
            <a:r>
              <a:rPr lang="uk-UA" sz="9600" i="1" dirty="0" smtClean="0"/>
              <a:t>   Вінок</a:t>
            </a:r>
            <a:endParaRPr lang="ru-RU" sz="9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476336" y="1142984"/>
            <a:ext cx="11865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’</a:t>
            </a:r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є,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1142984"/>
            <a:ext cx="25010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віночок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214290"/>
            <a:ext cx="11853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Хто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72138" y="4429132"/>
            <a:ext cx="62653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Хто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віночок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в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’</a:t>
            </a: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є,</a:t>
            </a:r>
          </a:p>
          <a:p>
            <a:pPr algn="ctr"/>
            <a:r>
              <a:rPr lang="uk-UA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</a:t>
            </a:r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ой свій рід береже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72264" y="214290"/>
            <a:ext cx="12048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той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18864" y="2071678"/>
            <a:ext cx="1372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свій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6956" y="2071678"/>
            <a:ext cx="11288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рід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66839" y="2000240"/>
            <a:ext cx="24575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береже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10800000">
            <a:off x="3000364" y="639659"/>
            <a:ext cx="1000132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2750669" y="853972"/>
            <a:ext cx="857256" cy="42862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4214810" y="1643050"/>
            <a:ext cx="928694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 flipH="1" flipV="1">
            <a:off x="6714347" y="1286653"/>
            <a:ext cx="573093" cy="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6893735" y="1321579"/>
            <a:ext cx="1428760" cy="35719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10800000">
            <a:off x="5500694" y="2571744"/>
            <a:ext cx="785818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0800000" flipV="1">
            <a:off x="2786050" y="2540300"/>
            <a:ext cx="666312" cy="3144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Рисунок 40" descr="IMG_8758_1__.jpg"/>
          <p:cNvPicPr>
            <a:picLocks noChangeAspect="1"/>
          </p:cNvPicPr>
          <p:nvPr/>
        </p:nvPicPr>
        <p:blipFill>
          <a:blip r:embed="rId2"/>
          <a:srcRect t="19567" b="13582"/>
          <a:stretch>
            <a:fillRect/>
          </a:stretch>
        </p:blipFill>
        <p:spPr>
          <a:xfrm>
            <a:off x="2357422" y="3071810"/>
            <a:ext cx="4429136" cy="1500198"/>
          </a:xfrm>
          <a:prstGeom prst="rect">
            <a:avLst/>
          </a:prstGeom>
        </p:spPr>
      </p:pic>
      <p:sp>
        <p:nvSpPr>
          <p:cNvPr id="3" name="5-конечная звезда 2"/>
          <p:cNvSpPr/>
          <p:nvPr/>
        </p:nvSpPr>
        <p:spPr>
          <a:xfrm>
            <a:off x="7429520" y="3071810"/>
            <a:ext cx="1714480" cy="1500198"/>
          </a:xfrm>
          <a:prstGeom prst="star5">
            <a:avLst>
              <a:gd name="adj" fmla="val 24979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600" dirty="0" smtClean="0"/>
              <a:t>н</a:t>
            </a:r>
            <a:endParaRPr lang="ru-RU" sz="6600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>
            <a:grpSpLocks/>
          </p:cNvGrpSpPr>
          <p:nvPr/>
        </p:nvGrpSpPr>
        <p:grpSpPr bwMode="auto">
          <a:xfrm>
            <a:off x="5250312" y="1476846"/>
            <a:ext cx="3552825" cy="4751387"/>
            <a:chOff x="5292080" y="1556792"/>
            <a:chExt cx="3553016" cy="4752528"/>
          </a:xfrm>
        </p:grpSpPr>
        <p:pic>
          <p:nvPicPr>
            <p:cNvPr id="12295" name="Picture 3" descr="D:\ДОКУМЕНТАЦИЯ\ПРЕЗЕНТАЦІЇ\шаблоны\анимация\транспорт\post-44042-132463899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080" y="3140968"/>
              <a:ext cx="3073301" cy="3168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5375107" y="1556792"/>
              <a:ext cx="3469989" cy="14465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4400" b="1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rgbClr val="0070C0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latin typeface="+mn-lt"/>
                  <a:cs typeface="+mn-cs"/>
                </a:rPr>
                <a:t>Теперішній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4400" b="1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rgbClr val="0070C0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latin typeface="+mn-lt"/>
                  <a:cs typeface="+mn-cs"/>
                </a:rPr>
                <a:t>час</a:t>
              </a:r>
              <a:endPara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5325775" y="1556792"/>
            <a:ext cx="3039606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  <a:cs typeface="+mn-cs"/>
              </a:rPr>
              <a:t>Вказують на дії,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  <a:cs typeface="+mn-cs"/>
              </a:rPr>
              <a:t>які відбуваються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12405" y="3852540"/>
            <a:ext cx="3125278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cap="all" dirty="0">
                <a:ln w="0"/>
                <a:solidFill>
                  <a:srgbClr val="0099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Що робить?</a:t>
            </a:r>
            <a:endParaRPr lang="ru-RU" sz="4000" b="1" cap="all" dirty="0">
              <a:ln w="0"/>
              <a:solidFill>
                <a:srgbClr val="009900"/>
              </a:soli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23728" y="5286999"/>
            <a:ext cx="696541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в'є ,береже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129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81 0.00301 C 0.0375 0.01041 0.01181 0.01296 -0.01285 0.01434 C -0.02674 0.01851 -0.04097 0.01828 -0.05503 0.0192 C -0.07552 0.01828 -0.08871 0.01689 -0.10729 0.01296 C -0.1151 0.01134 -0.13073 0.00925 -0.13073 0.00949 C -0.13733 0.00648 -0.14427 0.00532 -0.15121 0.0044 C -0.15712 0.00139 -0.16267 0.00139 -0.16892 0.0007 C -0.17604 -0.00416 -0.17066 -0.00115 -0.18299 -0.00324 C -0.19201 -0.00462 -0.20104 -0.00763 -0.21007 -0.00925 C -0.24878 -0.00833 -0.24531 -0.01041 -0.26806 -0.00324 C -0.30816 -0.00416 -0.34496 -0.00532 -0.3849 -0.00439 C -0.39149 -0.00347 -0.39792 -0.00162 -0.40451 -0.00069 C -0.4559 0.01804 -0.40312 -0.00069 -0.5559 -0.00069 C -0.55868 -0.00069 -0.56441 0.0007 -0.56441 0.00093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19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</TotalTime>
  <Words>548</Words>
  <Application>Microsoft Office PowerPoint</Application>
  <PresentationFormat>Экран (4:3)</PresentationFormat>
  <Paragraphs>154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Презентація  уроку української  мови 4 клас Вчитель : Цілинко  А.М. Бехтерська  ЗОШ І –ІІІ ст.</vt:lpstr>
      <vt:lpstr>Презентация PowerPoint</vt:lpstr>
      <vt:lpstr>Презентация PowerPoint</vt:lpstr>
      <vt:lpstr>Презентация PowerPoint</vt:lpstr>
      <vt:lpstr>Презентация PowerPoint</vt:lpstr>
      <vt:lpstr>Ключ безпечного старту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Ключ  уваги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Золотисто- сивий цвіт полину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Ключ  успіху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WIN7XP</dc:creator>
  <cp:lastModifiedBy>Николай</cp:lastModifiedBy>
  <cp:revision>83</cp:revision>
  <dcterms:created xsi:type="dcterms:W3CDTF">2012-02-09T12:17:54Z</dcterms:created>
  <dcterms:modified xsi:type="dcterms:W3CDTF">2018-02-10T18:18:22Z</dcterms:modified>
</cp:coreProperties>
</file>