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1" r:id="rId7"/>
    <p:sldId id="262" r:id="rId8"/>
    <p:sldId id="264" r:id="rId9"/>
    <p:sldId id="263" r:id="rId10"/>
    <p:sldId id="269" r:id="rId11"/>
    <p:sldId id="260" r:id="rId12"/>
    <p:sldId id="265" r:id="rId13"/>
    <p:sldId id="267" r:id="rId14"/>
    <p:sldId id="268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6367E-8F29-4D71-A5FD-167F95838945}" type="datetimeFigureOut">
              <a:rPr lang="uk-UA" smtClean="0"/>
              <a:pPr/>
              <a:t>13.12.2016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47B71-DE98-4CD6-B94C-592CA0F6E30D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6367E-8F29-4D71-A5FD-167F95838945}" type="datetimeFigureOut">
              <a:rPr lang="uk-UA" smtClean="0"/>
              <a:pPr/>
              <a:t>13.12.2016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47B71-DE98-4CD6-B94C-592CA0F6E30D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6367E-8F29-4D71-A5FD-167F95838945}" type="datetimeFigureOut">
              <a:rPr lang="uk-UA" smtClean="0"/>
              <a:pPr/>
              <a:t>13.12.2016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47B71-DE98-4CD6-B94C-592CA0F6E30D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6367E-8F29-4D71-A5FD-167F95838945}" type="datetimeFigureOut">
              <a:rPr lang="uk-UA" smtClean="0"/>
              <a:pPr/>
              <a:t>13.12.2016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47B71-DE98-4CD6-B94C-592CA0F6E30D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6367E-8F29-4D71-A5FD-167F95838945}" type="datetimeFigureOut">
              <a:rPr lang="uk-UA" smtClean="0"/>
              <a:pPr/>
              <a:t>13.12.2016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47B71-DE98-4CD6-B94C-592CA0F6E30D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6367E-8F29-4D71-A5FD-167F95838945}" type="datetimeFigureOut">
              <a:rPr lang="uk-UA" smtClean="0"/>
              <a:pPr/>
              <a:t>13.12.2016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47B71-DE98-4CD6-B94C-592CA0F6E30D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6367E-8F29-4D71-A5FD-167F95838945}" type="datetimeFigureOut">
              <a:rPr lang="uk-UA" smtClean="0"/>
              <a:pPr/>
              <a:t>13.12.2016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47B71-DE98-4CD6-B94C-592CA0F6E30D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6367E-8F29-4D71-A5FD-167F95838945}" type="datetimeFigureOut">
              <a:rPr lang="uk-UA" smtClean="0"/>
              <a:pPr/>
              <a:t>13.12.2016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47B71-DE98-4CD6-B94C-592CA0F6E30D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6367E-8F29-4D71-A5FD-167F95838945}" type="datetimeFigureOut">
              <a:rPr lang="uk-UA" smtClean="0"/>
              <a:pPr/>
              <a:t>13.12.2016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47B71-DE98-4CD6-B94C-592CA0F6E30D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6367E-8F29-4D71-A5FD-167F95838945}" type="datetimeFigureOut">
              <a:rPr lang="uk-UA" smtClean="0"/>
              <a:pPr/>
              <a:t>13.12.2016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47B71-DE98-4CD6-B94C-592CA0F6E30D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6367E-8F29-4D71-A5FD-167F95838945}" type="datetimeFigureOut">
              <a:rPr lang="uk-UA" smtClean="0"/>
              <a:pPr/>
              <a:t>13.12.2016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47B71-DE98-4CD6-B94C-592CA0F6E30D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6367E-8F29-4D71-A5FD-167F95838945}" type="datetimeFigureOut">
              <a:rPr lang="uk-UA" smtClean="0"/>
              <a:pPr/>
              <a:t>13.12.2016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47B71-DE98-4CD6-B94C-592CA0F6E30D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30;&#1088;&#1072;\1%20&#1082;&#1083;&#1072;&#1089;\1&#1082;&#1083;&#1072;&#1089;\&#1084;&#1072;&#1090;&#1077;&#1084;&#1072;&#1090;&#1080;&#1082;&#1072;%201%20&#1082;&#1083;\sergej_klassik_-_zima_(get-tune.net)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7772400" cy="1470025"/>
          </a:xfrm>
        </p:spPr>
        <p:txBody>
          <a:bodyPr/>
          <a:lstStyle/>
          <a:p>
            <a:endParaRPr lang="uk-UA" b="1" dirty="0">
              <a:solidFill>
                <a:srgbClr val="0070C0"/>
              </a:solidFill>
              <a:latin typeface="Georgia" pitchFamily="18" charset="0"/>
              <a:cs typeface="Estrangelo Edess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04864"/>
            <a:ext cx="6400800" cy="3433936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" name="sergej_klassik_-_zima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68344" y="5661248"/>
            <a:ext cx="304800" cy="304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03648" y="1628800"/>
            <a:ext cx="6120680" cy="2308324"/>
          </a:xfrm>
          <a:prstGeom prst="rect">
            <a:avLst/>
          </a:prstGeom>
          <a:noFill/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72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АНДРІЇВСЬКІ ПОСИДЕНЬКІ</a:t>
            </a:r>
            <a:endParaRPr lang="ru-RU" sz="7200" b="1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7560840" cy="5688633"/>
          </a:xfrm>
        </p:spPr>
        <p:txBody>
          <a:bodyPr>
            <a:noAutofit/>
          </a:bodyPr>
          <a:lstStyle/>
          <a:p>
            <a:pPr>
              <a:buNone/>
            </a:pPr>
            <a:endParaRPr lang="uk-UA" sz="2800" dirty="0">
              <a:latin typeface="Georgia" pitchFamily="18" charset="0"/>
            </a:endParaRPr>
          </a:p>
        </p:txBody>
      </p:sp>
      <p:pic>
        <p:nvPicPr>
          <p:cNvPr id="4" name="Picture 2" descr="D:\Іра\1 клас\1клас\математика 1 кл\сніговики\156679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5318726" cy="4152538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" name="ПАДАЄ СНІЖОК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332656"/>
            <a:ext cx="9013127" cy="59516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14 </a:t>
            </a:r>
            <a:r>
              <a:rPr lang="ru-RU" b="1" dirty="0" err="1" smtClean="0">
                <a:solidFill>
                  <a:srgbClr val="FF0000"/>
                </a:solidFill>
                <a:latin typeface="Georgia" pitchFamily="18" charset="0"/>
              </a:rPr>
              <a:t>грудня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 — Святого пророка Наума</a:t>
            </a:r>
            <a:r>
              <a:rPr lang="en-US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uk-UA" dirty="0" smtClean="0"/>
              <a:t>	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7944" y="1484784"/>
            <a:ext cx="4618856" cy="4641379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dirty="0" smtClean="0">
                <a:latin typeface="Georgia" pitchFamily="18" charset="0"/>
              </a:rPr>
              <a:t>За народним </a:t>
            </a:r>
            <a:r>
              <a:rPr lang="uk-UA" dirty="0">
                <a:latin typeface="Georgia" pitchFamily="18" charset="0"/>
              </a:rPr>
              <a:t>календарем 14 грудня – день святого </a:t>
            </a:r>
            <a:r>
              <a:rPr lang="uk-UA" dirty="0" smtClean="0">
                <a:latin typeface="Georgia" pitchFamily="18" charset="0"/>
              </a:rPr>
              <a:t>Наума,покровителя </a:t>
            </a:r>
            <a:r>
              <a:rPr lang="uk-UA" dirty="0">
                <a:latin typeface="Georgia" pitchFamily="18" charset="0"/>
              </a:rPr>
              <a:t>розуму і доброчинства.</a:t>
            </a:r>
          </a:p>
          <a:p>
            <a:pPr>
              <a:buNone/>
            </a:pPr>
            <a:r>
              <a:rPr lang="uk-UA" dirty="0">
                <a:latin typeface="Georgia" pitchFamily="18" charset="0"/>
              </a:rPr>
              <a:t>         У давні часи навчальний процес розпочинався саме у цей день. </a:t>
            </a:r>
            <a:r>
              <a:rPr lang="uk-UA" dirty="0" smtClean="0">
                <a:latin typeface="Georgia" pitchFamily="18" charset="0"/>
              </a:rPr>
              <a:t>У народі </a:t>
            </a:r>
            <a:r>
              <a:rPr lang="uk-UA" dirty="0">
                <a:latin typeface="Georgia" pitchFamily="18" charset="0"/>
              </a:rPr>
              <a:t>вважалося: якщо на день Наума розпочати навчання то дитина краще  засвоюватиме науку, а відтак набереться </a:t>
            </a:r>
            <a:r>
              <a:rPr lang="uk-UA" dirty="0" err="1">
                <a:latin typeface="Georgia" pitchFamily="18" charset="0"/>
              </a:rPr>
              <a:t>„ума”</a:t>
            </a:r>
            <a:r>
              <a:rPr lang="uk-UA" dirty="0">
                <a:latin typeface="Georgia" pitchFamily="18" charset="0"/>
              </a:rPr>
              <a:t> – розуму.</a:t>
            </a:r>
          </a:p>
          <a:p>
            <a:pPr>
              <a:buNone/>
            </a:pPr>
            <a:r>
              <a:rPr lang="uk-UA" dirty="0" smtClean="0">
                <a:latin typeface="Georgia" pitchFamily="18" charset="0"/>
              </a:rPr>
              <a:t>   </a:t>
            </a:r>
            <a:r>
              <a:rPr lang="uk-UA" dirty="0">
                <a:latin typeface="Georgia" pitchFamily="18" charset="0"/>
              </a:rPr>
              <a:t> «</a:t>
            </a:r>
            <a:r>
              <a:rPr lang="uk-UA" dirty="0" err="1">
                <a:latin typeface="Georgia" pitchFamily="18" charset="0"/>
              </a:rPr>
              <a:t>Наум-наведе</a:t>
            </a:r>
            <a:r>
              <a:rPr lang="uk-UA" dirty="0">
                <a:latin typeface="Georgia" pitchFamily="18" charset="0"/>
              </a:rPr>
              <a:t> на ум»</a:t>
            </a:r>
          </a:p>
          <a:p>
            <a:endParaRPr lang="uk-UA" dirty="0"/>
          </a:p>
        </p:txBody>
      </p:sp>
      <p:pic>
        <p:nvPicPr>
          <p:cNvPr id="4" name="Picture 5" descr="Наум"/>
          <p:cNvPicPr>
            <a:picLocks noChangeAspect="1" noChangeArrowheads="1"/>
          </p:cNvPicPr>
          <p:nvPr/>
        </p:nvPicPr>
        <p:blipFill>
          <a:blip r:embed="rId2" cstate="print"/>
          <a:srcRect t="4348"/>
          <a:stretch>
            <a:fillRect/>
          </a:stretch>
        </p:blipFill>
        <p:spPr>
          <a:xfrm>
            <a:off x="395536" y="1556792"/>
            <a:ext cx="3450722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19 </a:t>
            </a:r>
            <a:r>
              <a:rPr lang="ru-RU" b="1" dirty="0" err="1" smtClean="0">
                <a:solidFill>
                  <a:srgbClr val="FF0000"/>
                </a:solidFill>
                <a:latin typeface="Georgia" pitchFamily="18" charset="0"/>
              </a:rPr>
              <a:t>грудня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 — Святого </a:t>
            </a:r>
            <a:r>
              <a:rPr lang="ru-RU" b="1" dirty="0" err="1" smtClean="0">
                <a:solidFill>
                  <a:srgbClr val="FF0000"/>
                </a:solidFill>
                <a:latin typeface="Georgia" pitchFamily="18" charset="0"/>
              </a:rPr>
              <a:t>Миколая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Georgia" pitchFamily="18" charset="0"/>
              </a:rPr>
              <a:t>Чудотворця</a:t>
            </a:r>
            <a:r>
              <a:rPr lang="ru-RU" sz="4800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endParaRPr lang="uk-UA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5544616" cy="468052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dirty="0" smtClean="0">
                <a:latin typeface="Georgia" pitchFamily="18" charset="0"/>
              </a:rPr>
              <a:t> З </a:t>
            </a:r>
            <a:r>
              <a:rPr lang="uk-UA" dirty="0">
                <a:latin typeface="Georgia" pitchFamily="18" charset="0"/>
              </a:rPr>
              <a:t>особливим нетерпінням чекають діти 19 грудня, </a:t>
            </a:r>
            <a:r>
              <a:rPr lang="uk-UA" dirty="0" smtClean="0">
                <a:latin typeface="Georgia" pitchFamily="18" charset="0"/>
              </a:rPr>
              <a:t>бо Свято </a:t>
            </a:r>
            <a:r>
              <a:rPr lang="uk-UA" dirty="0">
                <a:latin typeface="Georgia" pitchFamily="18" charset="0"/>
              </a:rPr>
              <a:t>Миколая пов’язане з подарунками, гарним настроєм, як це й буває на свято…</a:t>
            </a:r>
          </a:p>
          <a:p>
            <a:pPr>
              <a:buNone/>
            </a:pPr>
            <a:r>
              <a:rPr lang="uk-UA" dirty="0" smtClean="0">
                <a:latin typeface="Georgia" pitchFamily="18" charset="0"/>
              </a:rPr>
              <a:t>       В </a:t>
            </a:r>
            <a:r>
              <a:rPr lang="uk-UA" dirty="0">
                <a:latin typeface="Georgia" pitchFamily="18" charset="0"/>
              </a:rPr>
              <a:t>Україні Святий Миколай </a:t>
            </a:r>
            <a:r>
              <a:rPr lang="uk-UA" dirty="0" smtClean="0">
                <a:latin typeface="Georgia" pitchFamily="18" charset="0"/>
              </a:rPr>
              <a:t>завжди вважався </a:t>
            </a:r>
            <a:r>
              <a:rPr lang="uk-UA" dirty="0">
                <a:latin typeface="Georgia" pitchFamily="18" charset="0"/>
              </a:rPr>
              <a:t>покровителем і заступником усіх дітей. У цей день діти чекають його з нетерпінням: вони знають, що за їхню слухняність та працьовитість Святий Миколай принесе їм безліч подарунків та «миколайчики». Тож намагаються бути протягом усього року саме такими: не лінивими, доброзичливими, старанними.</a:t>
            </a:r>
          </a:p>
          <a:p>
            <a:endParaRPr lang="uk-UA" dirty="0"/>
          </a:p>
        </p:txBody>
      </p:sp>
      <p:pic>
        <p:nvPicPr>
          <p:cNvPr id="20482" name="Picture 2" descr="D:\Іра\1 клас\1клас\математика 1 кл\сніговики\article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492896"/>
            <a:ext cx="2553597" cy="3456384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1507" name="Picture 3" descr="D:\Іра\1 клас\1клас\математика 1 кл\сніговики\w512h5121337868883Santa.png"/>
          <p:cNvPicPr>
            <a:picLocks noChangeAspect="1" noChangeArrowheads="1"/>
          </p:cNvPicPr>
          <p:nvPr/>
        </p:nvPicPr>
        <p:blipFill>
          <a:blip r:embed="rId2" cstate="print"/>
          <a:srcRect l="17064" t="2844" r="14681" b="3305"/>
          <a:stretch>
            <a:fillRect/>
          </a:stretch>
        </p:blipFill>
        <p:spPr bwMode="auto">
          <a:xfrm>
            <a:off x="0" y="1844824"/>
            <a:ext cx="2989044" cy="4396675"/>
          </a:xfrm>
          <a:prstGeom prst="rect">
            <a:avLst/>
          </a:prstGeom>
          <a:noFill/>
        </p:spPr>
      </p:pic>
      <p:pic>
        <p:nvPicPr>
          <p:cNvPr id="21508" name="Picture 4" descr="D:\Іра\1 клас\1клас\математика 1 кл\сніговики\6534.png"/>
          <p:cNvPicPr>
            <a:picLocks noChangeAspect="1" noChangeArrowheads="1"/>
          </p:cNvPicPr>
          <p:nvPr/>
        </p:nvPicPr>
        <p:blipFill>
          <a:blip r:embed="rId3" cstate="print"/>
          <a:srcRect l="7356" r="8049" b="6210"/>
          <a:stretch>
            <a:fillRect/>
          </a:stretch>
        </p:blipFill>
        <p:spPr bwMode="auto">
          <a:xfrm>
            <a:off x="6011144" y="1844824"/>
            <a:ext cx="3132856" cy="4631178"/>
          </a:xfrm>
          <a:prstGeom prst="rect">
            <a:avLst/>
          </a:prstGeom>
          <a:noFill/>
        </p:spPr>
      </p:pic>
      <p:pic>
        <p:nvPicPr>
          <p:cNvPr id="21509" name="Picture 5" descr="D:\Іра\1 клас\1клас\математика 1 кл\сніговики\derevya-elki-novyj_god_new_year-prazdniki-risunki-rozhdestvo_christmas_xmas-16137.png"/>
          <p:cNvPicPr>
            <a:picLocks noChangeAspect="1" noChangeArrowheads="1"/>
          </p:cNvPicPr>
          <p:nvPr/>
        </p:nvPicPr>
        <p:blipFill>
          <a:blip r:embed="rId4" cstate="print"/>
          <a:srcRect l="5172" r="3448"/>
          <a:stretch>
            <a:fillRect/>
          </a:stretch>
        </p:blipFill>
        <p:spPr bwMode="auto">
          <a:xfrm>
            <a:off x="2339752" y="404664"/>
            <a:ext cx="4122523" cy="5832648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cs typeface="Estrangelo Edessa" pitchFamily="66" charset="0"/>
              </a:rPr>
              <a:t>ВВЕДЕННЯ У ХРАМ ПРЕСВЯТОЇ БОГОРОДИЦІ</a:t>
            </a:r>
            <a:endParaRPr lang="uk-UA" b="1" dirty="0">
              <a:solidFill>
                <a:srgbClr val="FF0000"/>
              </a:solidFill>
              <a:cs typeface="Estrangelo Edessa" pitchFamily="66" charset="0"/>
            </a:endParaRPr>
          </a:p>
        </p:txBody>
      </p:sp>
      <p:pic>
        <p:nvPicPr>
          <p:cNvPr id="4" name="Picture 6" descr="Presentation_titia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536" y="1988840"/>
            <a:ext cx="4399035" cy="4032448"/>
          </a:xfrm>
          <a:noFill/>
        </p:spPr>
      </p:pic>
      <p:pic>
        <p:nvPicPr>
          <p:cNvPr id="5" name="Picture 9" descr="ib2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932040" y="1988840"/>
            <a:ext cx="4033837" cy="40322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676456" y="404664"/>
            <a:ext cx="144016" cy="422920"/>
          </a:xfrm>
        </p:spPr>
        <p:txBody>
          <a:bodyPr>
            <a:normAutofit fontScale="90000"/>
          </a:bodyPr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800" dirty="0" smtClean="0">
                <a:latin typeface="Georgia" pitchFamily="18" charset="0"/>
                <a:cs typeface="Estrangelo Edessa" pitchFamily="66" charset="0"/>
              </a:rPr>
              <a:t>4 грудня – Введення у Храм Пресвятої Богородиці Діви Марії.</a:t>
            </a:r>
            <a:r>
              <a:rPr lang="uk-UA" sz="2800" dirty="0">
                <a:latin typeface="Georgia" pitchFamily="18" charset="0"/>
                <a:cs typeface="Estrangelo Edessa" pitchFamily="66" charset="0"/>
              </a:rPr>
              <a:t> Батьки Діви Марії довго не мали дітей. Подружжя було в розпачі й дало обітницю присвятити народжену дитину служінню Богу. І народилася в них донечка Марія. Коли дівчині виповнилося три роки, її одягли в найкращий одяг і привели до Єрусалимського храму. </a:t>
            </a:r>
            <a:r>
              <a:rPr lang="uk-UA" sz="2800" dirty="0" smtClean="0">
                <a:latin typeface="Georgia" pitchFamily="18" charset="0"/>
                <a:cs typeface="Estrangelo Edessa" pitchFamily="66" charset="0"/>
              </a:rPr>
              <a:t>Від </a:t>
            </a:r>
            <a:r>
              <a:rPr lang="uk-UA" sz="2800" dirty="0">
                <a:latin typeface="Georgia" pitchFamily="18" charset="0"/>
                <a:cs typeface="Estrangelo Edessa" pitchFamily="66" charset="0"/>
              </a:rPr>
              <a:t>цього дня дитина жила в храмі.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Фізкультхвилинка - Ялинка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665" y="93686"/>
            <a:ext cx="8574791" cy="6431658"/>
          </a:xfr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620688"/>
            <a:ext cx="4536504" cy="511256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5400" b="1" i="1" dirty="0" smtClean="0">
                <a:solidFill>
                  <a:srgbClr val="FF0000"/>
                </a:solidFill>
                <a:latin typeface="Georgia" pitchFamily="18" charset="0"/>
                <a:cs typeface="Estrangelo Edessa" pitchFamily="66" charset="0"/>
              </a:rPr>
              <a:t>7 </a:t>
            </a:r>
            <a:r>
              <a:rPr lang="ru-RU" sz="5400" b="1" i="1" dirty="0" err="1" smtClean="0">
                <a:solidFill>
                  <a:srgbClr val="FF0000"/>
                </a:solidFill>
                <a:latin typeface="Georgia" pitchFamily="18" charset="0"/>
                <a:cs typeface="Estrangelo Edessa" pitchFamily="66" charset="0"/>
              </a:rPr>
              <a:t>грудня</a:t>
            </a:r>
            <a:r>
              <a:rPr lang="ru-RU" sz="5400" b="1" i="1" dirty="0" smtClean="0">
                <a:solidFill>
                  <a:srgbClr val="FF0000"/>
                </a:solidFill>
                <a:latin typeface="Georgia" pitchFamily="18" charset="0"/>
                <a:cs typeface="Estrangelo Edessa" pitchFamily="66" charset="0"/>
              </a:rPr>
              <a:t> — свято Велико</a:t>
            </a:r>
            <a:r>
              <a:rPr lang="en-US" sz="5400" b="1" i="1" dirty="0" smtClean="0">
                <a:solidFill>
                  <a:srgbClr val="FF0000"/>
                </a:solidFill>
                <a:latin typeface="Georgia" pitchFamily="18" charset="0"/>
                <a:cs typeface="Estrangelo Edessa" pitchFamily="66" charset="0"/>
              </a:rPr>
              <a:t/>
            </a:r>
            <a:br>
              <a:rPr lang="en-US" sz="5400" b="1" i="1" dirty="0" smtClean="0">
                <a:solidFill>
                  <a:srgbClr val="FF0000"/>
                </a:solidFill>
                <a:latin typeface="Georgia" pitchFamily="18" charset="0"/>
                <a:cs typeface="Estrangelo Edessa" pitchFamily="66" charset="0"/>
              </a:rPr>
            </a:br>
            <a:r>
              <a:rPr lang="uk-UA" sz="5400" b="1" i="1" dirty="0" smtClean="0">
                <a:solidFill>
                  <a:srgbClr val="FF0000"/>
                </a:solidFill>
                <a:latin typeface="Georgia" pitchFamily="18" charset="0"/>
                <a:cs typeface="Estrangelo Edessa" pitchFamily="66" charset="0"/>
              </a:rPr>
              <a:t>м</a:t>
            </a:r>
            <a:r>
              <a:rPr lang="ru-RU" sz="5400" b="1" i="1" dirty="0" smtClean="0">
                <a:solidFill>
                  <a:srgbClr val="FF0000"/>
                </a:solidFill>
                <a:latin typeface="Georgia" pitchFamily="18" charset="0"/>
                <a:cs typeface="Estrangelo Edessa" pitchFamily="66" charset="0"/>
              </a:rPr>
              <a:t>учениц</a:t>
            </a:r>
            <a:r>
              <a:rPr lang="uk-UA" sz="5400" b="1" i="1" dirty="0" smtClean="0">
                <a:solidFill>
                  <a:srgbClr val="FF0000"/>
                </a:solidFill>
                <a:latin typeface="Georgia" pitchFamily="18" charset="0"/>
                <a:cs typeface="Estrangelo Edessa" pitchFamily="66" charset="0"/>
              </a:rPr>
              <a:t>і</a:t>
            </a:r>
            <a:r>
              <a:rPr lang="en-US" sz="5400" b="1" i="1" dirty="0" smtClean="0">
                <a:solidFill>
                  <a:srgbClr val="FF0000"/>
                </a:solidFill>
                <a:latin typeface="Georgia" pitchFamily="18" charset="0"/>
                <a:cs typeface="Estrangelo Edessa" pitchFamily="66" charset="0"/>
              </a:rPr>
              <a:t/>
            </a:r>
            <a:br>
              <a:rPr lang="en-US" sz="5400" b="1" i="1" dirty="0" smtClean="0">
                <a:solidFill>
                  <a:srgbClr val="FF0000"/>
                </a:solidFill>
                <a:latin typeface="Georgia" pitchFamily="18" charset="0"/>
                <a:cs typeface="Estrangelo Edessa" pitchFamily="66" charset="0"/>
              </a:rPr>
            </a:br>
            <a:r>
              <a:rPr lang="ru-RU" sz="5400" b="1" i="1" dirty="0" err="1" smtClean="0">
                <a:solidFill>
                  <a:srgbClr val="FF0000"/>
                </a:solidFill>
                <a:latin typeface="Georgia" pitchFamily="18" charset="0"/>
                <a:cs typeface="Estrangelo Edessa" pitchFamily="66" charset="0"/>
              </a:rPr>
              <a:t>Катерини</a:t>
            </a:r>
            <a:endParaRPr lang="uk-UA" sz="5400" b="1" i="1" dirty="0">
              <a:solidFill>
                <a:srgbClr val="FF0000"/>
              </a:solidFill>
              <a:latin typeface="Georgia" pitchFamily="18" charset="0"/>
              <a:cs typeface="Estrangelo Edessa" pitchFamily="66" charset="0"/>
            </a:endParaRPr>
          </a:p>
        </p:txBody>
      </p:sp>
      <p:pic>
        <p:nvPicPr>
          <p:cNvPr id="4" name="Picture 6" descr="катерин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836712"/>
            <a:ext cx="4032448" cy="4907096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395534" y="274638"/>
            <a:ext cx="7416823" cy="4450506"/>
          </a:xfrm>
        </p:spPr>
        <p:txBody>
          <a:bodyPr>
            <a:noAutofit/>
          </a:bodyPr>
          <a:lstStyle/>
          <a:p>
            <a:pPr algn="l"/>
            <a:r>
              <a:rPr lang="uk-UA" sz="2800" dirty="0" smtClean="0">
                <a:latin typeface="Georgia" pitchFamily="18" charset="0"/>
              </a:rPr>
              <a:t>   День святої Катерини є святом дівочої долі. Ранком, ще до схід сонця, дівчата ідуть у садочок і зрізують по гілочці вишеньки. Ставлять її у воду і чекають свята Меланки. В разі, якщо до цього дня вишня зацвіте, то й доля дівчини буде цвісти. Засохне гілочка — не буде весілля у цьому році.</a:t>
            </a:r>
            <a:endParaRPr lang="uk-UA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573016"/>
            <a:ext cx="7571184" cy="1872207"/>
          </a:xfrm>
        </p:spPr>
        <p:txBody>
          <a:bodyPr>
            <a:normAutofit/>
          </a:bodyPr>
          <a:lstStyle/>
          <a:p>
            <a:pPr>
              <a:buNone/>
            </a:pPr>
            <a:endParaRPr lang="uk-UA" dirty="0" smtClean="0">
              <a:latin typeface="Georgia" pitchFamily="18" charset="0"/>
            </a:endParaRPr>
          </a:p>
          <a:p>
            <a:pPr>
              <a:buNone/>
            </a:pPr>
            <a:r>
              <a:rPr lang="uk-UA" dirty="0">
                <a:latin typeface="Georgia" pitchFamily="18" charset="0"/>
              </a:rPr>
              <a:t/>
            </a:r>
            <a:br>
              <a:rPr lang="uk-UA" dirty="0">
                <a:latin typeface="Georgia" pitchFamily="18" charset="0"/>
              </a:rPr>
            </a:br>
            <a:endParaRPr lang="uk-UA" dirty="0">
              <a:latin typeface="Georgia" pitchFamily="18" charset="0"/>
            </a:endParaRPr>
          </a:p>
          <a:p>
            <a:endParaRPr lang="uk-UA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404664"/>
            <a:ext cx="4320480" cy="5760640"/>
          </a:xfrm>
        </p:spPr>
        <p:txBody>
          <a:bodyPr>
            <a:noAutofit/>
          </a:bodyPr>
          <a:lstStyle/>
          <a:p>
            <a:r>
              <a:rPr lang="uk-UA" sz="2000" dirty="0" smtClean="0">
                <a:latin typeface="Georgia" pitchFamily="18" charset="0"/>
              </a:rPr>
              <a:t/>
            </a:r>
            <a:br>
              <a:rPr lang="uk-UA" sz="2000" dirty="0" smtClean="0">
                <a:latin typeface="Georgia" pitchFamily="18" charset="0"/>
              </a:rPr>
            </a:br>
            <a:r>
              <a:rPr lang="uk-UA" sz="2400" dirty="0" smtClean="0">
                <a:latin typeface="Georgia" pitchFamily="18" charset="0"/>
              </a:rPr>
              <a:t>Увечері дівчата збираються у одній хаті і варять для всіх вечерю. Зазвичай, це борщ та каша. Коли вечеря готова, то кожна дівчина вилазить на ворота та, тримаючи горщик з кашею в руках, тричі кричить:</a:t>
            </a:r>
            <a:br>
              <a:rPr lang="uk-UA" sz="2400" dirty="0" smtClean="0">
                <a:latin typeface="Georgia" pitchFamily="18" charset="0"/>
              </a:rPr>
            </a:br>
            <a:r>
              <a:rPr lang="uk-UA" sz="2400" dirty="0" smtClean="0">
                <a:latin typeface="Georgia" pitchFamily="18" charset="0"/>
              </a:rPr>
              <a:t>— Доле, моя доле, йди до мене вечеряти!</a:t>
            </a:r>
            <a:br>
              <a:rPr lang="uk-UA" sz="2400" dirty="0" smtClean="0">
                <a:latin typeface="Georgia" pitchFamily="18" charset="0"/>
              </a:rPr>
            </a:br>
            <a:r>
              <a:rPr lang="uk-UA" sz="2400" dirty="0" smtClean="0">
                <a:latin typeface="Georgia" pitchFamily="18" charset="0"/>
              </a:rPr>
              <a:t>Якщо півень заспіває саме в цей час, то кажуть це </a:t>
            </a:r>
            <a:r>
              <a:rPr lang="uk-UA" sz="2400" dirty="0" err="1" smtClean="0">
                <a:latin typeface="Georgia" pitchFamily="18" charset="0"/>
              </a:rPr>
              <a:t>“доля</a:t>
            </a:r>
            <a:r>
              <a:rPr lang="uk-UA" sz="2400" dirty="0" smtClean="0">
                <a:latin typeface="Georgia" pitchFamily="18" charset="0"/>
              </a:rPr>
              <a:t> </a:t>
            </a:r>
            <a:r>
              <a:rPr lang="uk-UA" sz="2400" dirty="0" err="1" smtClean="0">
                <a:latin typeface="Georgia" pitchFamily="18" charset="0"/>
              </a:rPr>
              <a:t>обізвалася”</a:t>
            </a:r>
            <a:r>
              <a:rPr lang="uk-UA" sz="2400" dirty="0" smtClean="0">
                <a:latin typeface="Georgia" pitchFamily="18" charset="0"/>
              </a:rPr>
              <a:t>! Якщо ні – дівчина журиться і чекає наступного року.</a:t>
            </a:r>
            <a:endParaRPr lang="uk-UA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23528" y="1124744"/>
            <a:ext cx="3744416" cy="5001419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9459" name="Picture 3" descr="D:\Іра\1 клас\1клас\математика 1 кл\сніговики\kateryna_svyata_ykr_narody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3960440" cy="604920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13грудня-Свято Апостола </a:t>
            </a:r>
            <a:r>
              <a:rPr lang="ru-RU" b="1" dirty="0" err="1" smtClean="0">
                <a:solidFill>
                  <a:srgbClr val="FF0000"/>
                </a:solidFill>
                <a:latin typeface="Georgia" pitchFamily="18" charset="0"/>
              </a:rPr>
              <a:t>Андрія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 Первозванного</a:t>
            </a:r>
            <a:endParaRPr lang="uk-UA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4" name="Picture 6" descr="Андрій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281" r="15789"/>
          <a:stretch>
            <a:fillRect/>
          </a:stretch>
        </p:blipFill>
        <p:spPr>
          <a:xfrm>
            <a:off x="467543" y="1700808"/>
            <a:ext cx="3800213" cy="4824536"/>
          </a:xfrm>
          <a:noFill/>
        </p:spPr>
      </p:pic>
      <p:pic>
        <p:nvPicPr>
          <p:cNvPr id="5" name="Picture 7" descr="22000A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004048" y="1703350"/>
            <a:ext cx="3889127" cy="4894299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395536" y="274638"/>
            <a:ext cx="61664" cy="706090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19256" cy="586551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400" dirty="0">
                <a:latin typeface="Georgia" pitchFamily="18" charset="0"/>
              </a:rPr>
              <a:t>Це свято ми відзначаємо 13 грудня. Андрій </a:t>
            </a:r>
            <a:r>
              <a:rPr lang="uk-UA" sz="2400" dirty="0" err="1">
                <a:latin typeface="Georgia" pitchFamily="18" charset="0"/>
              </a:rPr>
              <a:t>Первозваний</a:t>
            </a:r>
            <a:r>
              <a:rPr lang="uk-UA" sz="2400" dirty="0">
                <a:latin typeface="Georgia" pitchFamily="18" charset="0"/>
              </a:rPr>
              <a:t> – християнський святий, учень </a:t>
            </a:r>
            <a:r>
              <a:rPr lang="uk-UA" sz="2400" dirty="0" smtClean="0">
                <a:latin typeface="Georgia" pitchFamily="18" charset="0"/>
              </a:rPr>
              <a:t>Христа.</a:t>
            </a:r>
            <a:r>
              <a:rPr lang="uk-UA" sz="2400" dirty="0">
                <a:latin typeface="Georgia" pitchFamily="18" charset="0"/>
              </a:rPr>
              <a:t> </a:t>
            </a:r>
            <a:br>
              <a:rPr lang="uk-UA" sz="2400" dirty="0">
                <a:latin typeface="Georgia" pitchFamily="18" charset="0"/>
              </a:rPr>
            </a:br>
            <a:r>
              <a:rPr lang="uk-UA" sz="2400" dirty="0" smtClean="0">
                <a:latin typeface="Georgia" pitchFamily="18" charset="0"/>
              </a:rPr>
              <a:t>     День </a:t>
            </a:r>
            <a:r>
              <a:rPr lang="uk-UA" sz="2400" dirty="0">
                <a:latin typeface="Georgia" pitchFamily="18" charset="0"/>
              </a:rPr>
              <a:t>Святого Андрія люди люблять святкувати. Воно починається з поклоніння хлібові. Цей хліб печуть у формі сонця. </a:t>
            </a:r>
            <a:r>
              <a:rPr lang="uk-UA" sz="2400" dirty="0" smtClean="0">
                <a:latin typeface="Georgia" pitchFamily="18" charset="0"/>
              </a:rPr>
              <a:t>Він </a:t>
            </a:r>
            <a:r>
              <a:rPr lang="uk-UA" sz="2400" dirty="0">
                <a:latin typeface="Georgia" pitchFamily="18" charset="0"/>
              </a:rPr>
              <a:t>називається </a:t>
            </a:r>
            <a:r>
              <a:rPr lang="uk-UA" sz="2400" dirty="0" smtClean="0">
                <a:latin typeface="Georgia" pitchFamily="18" charset="0"/>
              </a:rPr>
              <a:t>Калитою. </a:t>
            </a:r>
            <a:r>
              <a:rPr lang="uk-UA" sz="2400" dirty="0">
                <a:latin typeface="Georgia" pitchFamily="18" charset="0"/>
              </a:rPr>
              <a:t>В цей день, увечері, молодь збиралася у селянській хаті на вечорниці. </a:t>
            </a:r>
            <a:br>
              <a:rPr lang="uk-UA" sz="2400" dirty="0">
                <a:latin typeface="Georgia" pitchFamily="18" charset="0"/>
              </a:rPr>
            </a:br>
            <a:r>
              <a:rPr lang="uk-UA" sz="2400" dirty="0" smtClean="0">
                <a:latin typeface="Georgia" pitchFamily="18" charset="0"/>
              </a:rPr>
              <a:t>     Хлопці </a:t>
            </a:r>
            <a:r>
              <a:rPr lang="uk-UA" sz="2400" dirty="0">
                <a:latin typeface="Georgia" pitchFamily="18" charset="0"/>
              </a:rPr>
              <a:t>приходили з музиками і починалося веселе дозвілля. Молодь танцювала, співала. </a:t>
            </a:r>
            <a:br>
              <a:rPr lang="uk-UA" sz="2400" dirty="0">
                <a:latin typeface="Georgia" pitchFamily="18" charset="0"/>
              </a:rPr>
            </a:br>
            <a:r>
              <a:rPr lang="uk-UA" sz="2400" dirty="0" smtClean="0">
                <a:latin typeface="Georgia" pitchFamily="18" charset="0"/>
              </a:rPr>
              <a:t>     На </a:t>
            </a:r>
            <a:r>
              <a:rPr lang="uk-UA" sz="2400" dirty="0">
                <a:latin typeface="Georgia" pitchFamily="18" charset="0"/>
              </a:rPr>
              <a:t>стіл ставили пісні страви: кашу на олії, вареники з капустою, картоплю в мундирах (не обирану), квашену капусту. </a:t>
            </a:r>
            <a:br>
              <a:rPr lang="uk-UA" sz="2400" dirty="0">
                <a:latin typeface="Georgia" pitchFamily="18" charset="0"/>
              </a:rPr>
            </a:br>
            <a:endParaRPr lang="uk-UA" sz="2400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266</Words>
  <Application>Microsoft Office PowerPoint</Application>
  <PresentationFormat>Екран (4:3)</PresentationFormat>
  <Paragraphs>17</Paragraphs>
  <Slides>14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14</vt:i4>
      </vt:variant>
    </vt:vector>
  </HeadingPairs>
  <TitlesOfParts>
    <vt:vector size="15" baseType="lpstr">
      <vt:lpstr>Тема Office</vt:lpstr>
      <vt:lpstr>Презентація PowerPoint</vt:lpstr>
      <vt:lpstr>ВВЕДЕННЯ У ХРАМ ПРЕСВЯТОЇ БОГОРОДИЦІ</vt:lpstr>
      <vt:lpstr>Презентація PowerPoint</vt:lpstr>
      <vt:lpstr>Презентація PowerPoint</vt:lpstr>
      <vt:lpstr>7 грудня — свято Велико мучениці Катерини</vt:lpstr>
      <vt:lpstr>   День святої Катерини є святом дівочої долі. Ранком, ще до схід сонця, дівчата ідуть у садочок і зрізують по гілочці вишеньки. Ставлять її у воду і чекають свята Меланки. В разі, якщо до цього дня вишня зацвіте, то й доля дівчини буде цвісти. Засохне гілочка — не буде весілля у цьому році.</vt:lpstr>
      <vt:lpstr> Увечері дівчата збираються у одній хаті і варять для всіх вечерю. Зазвичай, це борщ та каша. Коли вечеря готова, то кожна дівчина вилазить на ворота та, тримаючи горщик з кашею в руках, тричі кричить: — Доле, моя доле, йди до мене вечеряти! Якщо півень заспіває саме в цей час, то кажуть це “доля обізвалася”! Якщо ні – дівчина журиться і чекає наступного року.</vt:lpstr>
      <vt:lpstr>13грудня-Свято Апостола Андрія Первозванного</vt:lpstr>
      <vt:lpstr>Презентація PowerPoint</vt:lpstr>
      <vt:lpstr>Презентація PowerPoint</vt:lpstr>
      <vt:lpstr>Презентація PowerPoint</vt:lpstr>
      <vt:lpstr>14 грудня — Святого пророка Наума  </vt:lpstr>
      <vt:lpstr>19 грудня — Святого Миколая Чудотворця </vt:lpstr>
      <vt:lpstr>Презентація PowerPoint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АНДРІЇВСЬКІ ПОСИДЕНЬКИ</dc:title>
  <dc:creator>RePack by SPecialiST</dc:creator>
  <cp:lastModifiedBy>RePack by Diakov</cp:lastModifiedBy>
  <cp:revision>18</cp:revision>
  <dcterms:created xsi:type="dcterms:W3CDTF">2016-12-10T18:46:03Z</dcterms:created>
  <dcterms:modified xsi:type="dcterms:W3CDTF">2016-12-12T22:47:59Z</dcterms:modified>
</cp:coreProperties>
</file>