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52" r:id="rId1"/>
  </p:sldMasterIdLst>
  <p:sldIdLst>
    <p:sldId id="256" r:id="rId2"/>
    <p:sldId id="257" r:id="rId3"/>
    <p:sldId id="258" r:id="rId4"/>
    <p:sldId id="278" r:id="rId5"/>
    <p:sldId id="281" r:id="rId6"/>
    <p:sldId id="260" r:id="rId7"/>
    <p:sldId id="280" r:id="rId8"/>
    <p:sldId id="279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2" r:id="rId19"/>
    <p:sldId id="271" r:id="rId20"/>
    <p:sldId id="270" r:id="rId21"/>
    <p:sldId id="274" r:id="rId22"/>
    <p:sldId id="273" r:id="rId23"/>
    <p:sldId id="276" r:id="rId24"/>
    <p:sldId id="275" r:id="rId25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0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2/27/2018</a:t>
            </a:fld>
            <a:endParaRPr lang="en-US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advClick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2/27/2018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Click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2/27/2018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Click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2/27/2018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Click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2/27/2018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advClick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2/27/2018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Click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2/27/2018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Click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2/27/2018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Click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2/27/2018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Click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2/27/2018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Click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2/27/2018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advClick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2/27/2018</a:t>
            </a:fld>
            <a:endParaRPr lang="en-US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3" r:id="rId1"/>
    <p:sldLayoutId id="2147483854" r:id="rId2"/>
    <p:sldLayoutId id="2147483855" r:id="rId3"/>
    <p:sldLayoutId id="2147483856" r:id="rId4"/>
    <p:sldLayoutId id="2147483857" r:id="rId5"/>
    <p:sldLayoutId id="2147483858" r:id="rId6"/>
    <p:sldLayoutId id="2147483859" r:id="rId7"/>
    <p:sldLayoutId id="2147483860" r:id="rId8"/>
    <p:sldLayoutId id="2147483861" r:id="rId9"/>
    <p:sldLayoutId id="2147483862" r:id="rId10"/>
    <p:sldLayoutId id="2147483863" r:id="rId11"/>
  </p:sldLayoutIdLst>
  <p:transition advClick="0"/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7" Type="http://schemas.openxmlformats.org/officeDocument/2006/relationships/slide" Target="slide22.xml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3.xml"/><Relationship Id="rId5" Type="http://schemas.openxmlformats.org/officeDocument/2006/relationships/slide" Target="slide19.xml"/><Relationship Id="rId4" Type="http://schemas.openxmlformats.org/officeDocument/2006/relationships/slide" Target="slide10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00200" y="1143000"/>
            <a:ext cx="6708648" cy="1828800"/>
          </a:xfrm>
        </p:spPr>
        <p:txBody>
          <a:bodyPr/>
          <a:lstStyle/>
          <a:p>
            <a:pPr algn="ctr"/>
            <a:r>
              <a:rPr lang="uk-UA" dirty="0" smtClean="0"/>
              <a:t>   І</a:t>
            </a:r>
            <a:r>
              <a:rPr lang="ru-RU" dirty="0" err="1" smtClean="0"/>
              <a:t>нтерактивна</a:t>
            </a:r>
            <a:r>
              <a:rPr lang="ru-RU" dirty="0" smtClean="0"/>
              <a:t> </a:t>
            </a:r>
            <a:br>
              <a:rPr lang="ru-RU" dirty="0" smtClean="0"/>
            </a:br>
            <a:r>
              <a:rPr lang="ru-RU" dirty="0" err="1" smtClean="0"/>
              <a:t>інтелектуальна</a:t>
            </a:r>
            <a:r>
              <a:rPr lang="ru-RU" dirty="0" smtClean="0"/>
              <a:t> </a:t>
            </a:r>
            <a:r>
              <a:rPr lang="ru-RU" dirty="0" err="1" smtClean="0"/>
              <a:t>гра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Стрелка вправо 3">
            <a:hlinkClick r:id="" action="ppaction://hlinkshowjump?jump=nextslide" highlightClick="1"/>
          </p:cNvPr>
          <p:cNvSpPr/>
          <p:nvPr/>
        </p:nvSpPr>
        <p:spPr>
          <a:xfrm>
            <a:off x="3810000" y="5105400"/>
            <a:ext cx="1828800" cy="609600"/>
          </a:xfrm>
          <a:prstGeom prst="rightArrow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Початок гри</a:t>
            </a: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Рисунок 4" descr="i (5)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5800" y="1981200"/>
            <a:ext cx="1196340" cy="1143000"/>
          </a:xfrm>
          <a:prstGeom prst="rect">
            <a:avLst/>
          </a:prstGeom>
        </p:spPr>
      </p:pic>
      <p:pic>
        <p:nvPicPr>
          <p:cNvPr id="6" name="Рисунок 5" descr="i (5)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09800" y="2971800"/>
            <a:ext cx="967740" cy="924592"/>
          </a:xfrm>
          <a:prstGeom prst="rect">
            <a:avLst/>
          </a:prstGeom>
        </p:spPr>
      </p:pic>
      <p:pic>
        <p:nvPicPr>
          <p:cNvPr id="7" name="Рисунок 6" descr="i (5)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5765668">
            <a:off x="7937970" y="188445"/>
            <a:ext cx="891540" cy="851790"/>
          </a:xfrm>
          <a:prstGeom prst="rect">
            <a:avLst/>
          </a:prstGeom>
        </p:spPr>
      </p:pic>
      <p:pic>
        <p:nvPicPr>
          <p:cNvPr id="8" name="Рисунок 7" descr="i (5)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86000" y="1524000"/>
            <a:ext cx="877316" cy="838200"/>
          </a:xfrm>
          <a:prstGeom prst="rect">
            <a:avLst/>
          </a:prstGeom>
        </p:spPr>
      </p:pic>
      <p:pic>
        <p:nvPicPr>
          <p:cNvPr id="9" name="Рисунок 8" descr="i (5)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43000" y="1066800"/>
            <a:ext cx="662940" cy="633382"/>
          </a:xfrm>
          <a:prstGeom prst="rect">
            <a:avLst/>
          </a:prstGeom>
        </p:spPr>
      </p:pic>
      <p:pic>
        <p:nvPicPr>
          <p:cNvPr id="10" name="Рисунок 9" descr="50546956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47800" y="381000"/>
            <a:ext cx="641684" cy="609600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914400" y="914400"/>
            <a:ext cx="7543800" cy="137160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Хто</a:t>
            </a:r>
            <a:r>
              <a:rPr lang="ru-RU" sz="2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28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є</a:t>
            </a:r>
            <a:r>
              <a:rPr lang="ru-RU" sz="2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автором </a:t>
            </a:r>
            <a:r>
              <a:rPr lang="ru-RU" sz="28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вірша</a:t>
            </a:r>
            <a:r>
              <a:rPr lang="ru-RU" sz="2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«Загадка»? </a:t>
            </a:r>
            <a:endParaRPr lang="ru-RU" sz="280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143000" y="3124200"/>
            <a:ext cx="1828800" cy="175260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Наталя </a:t>
            </a:r>
            <a:r>
              <a:rPr lang="ru-RU" dirty="0" err="1" smtClean="0">
                <a:solidFill>
                  <a:srgbClr val="002060"/>
                </a:solidFill>
              </a:rPr>
              <a:t>Забіла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733800" y="3124200"/>
            <a:ext cx="1828800" cy="175260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rgbClr val="002060"/>
                </a:solidFill>
              </a:rPr>
              <a:t>Леонід Глібов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324600" y="3124200"/>
            <a:ext cx="1828800" cy="175260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rgbClr val="002060"/>
                </a:solidFill>
              </a:rPr>
              <a:t>Марійка Підгірянка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8" name="Стрелка вправо 7">
            <a:hlinkClick r:id="" action="ppaction://hlinkshowjump?jump=nextslide" highlightClick="1"/>
          </p:cNvPr>
          <p:cNvSpPr/>
          <p:nvPr/>
        </p:nvSpPr>
        <p:spPr>
          <a:xfrm>
            <a:off x="4191000" y="5486400"/>
            <a:ext cx="1143000" cy="457200"/>
          </a:xfrm>
          <a:prstGeom prst="rightArrow">
            <a:avLst>
              <a:gd name="adj1" fmla="val 68750"/>
              <a:gd name="adj2" fmla="val 51042"/>
            </a:avLst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 smtClean="0">
                <a:solidFill>
                  <a:schemeClr val="tx1"/>
                </a:solidFill>
              </a:rPr>
              <a:t>далі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914400" y="914400"/>
            <a:ext cx="7543800" cy="137160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Що</a:t>
            </a:r>
            <a:r>
              <a:rPr lang="ru-RU" sz="28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є</a:t>
            </a:r>
            <a:r>
              <a:rPr lang="ru-RU" sz="28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відгадкою</a:t>
            </a:r>
            <a:r>
              <a:rPr lang="ru-RU" sz="28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до «Загадки» </a:t>
            </a:r>
            <a:r>
              <a:rPr lang="ru-RU" sz="2800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Леоніда</a:t>
            </a:r>
            <a:r>
              <a:rPr lang="ru-RU" sz="28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Глібова</a:t>
            </a:r>
            <a:r>
              <a:rPr lang="ru-RU" sz="28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 </a:t>
            </a:r>
            <a:endParaRPr lang="ru-RU" sz="28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143000" y="3124200"/>
            <a:ext cx="1828800" cy="175260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rgbClr val="002060"/>
                </a:solidFill>
              </a:rPr>
              <a:t>Хмара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733800" y="3124200"/>
            <a:ext cx="1828800" cy="175260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rgbClr val="002060"/>
                </a:solidFill>
              </a:rPr>
              <a:t>Дорога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324600" y="3124200"/>
            <a:ext cx="1828800" cy="175260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Небо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8" name="Стрелка вправо 7">
            <a:hlinkClick r:id="" action="ppaction://hlinkshowjump?jump=nextslide" highlightClick="1"/>
          </p:cNvPr>
          <p:cNvSpPr/>
          <p:nvPr/>
        </p:nvSpPr>
        <p:spPr>
          <a:xfrm>
            <a:off x="4191000" y="5486400"/>
            <a:ext cx="1143000" cy="457200"/>
          </a:xfrm>
          <a:prstGeom prst="rightArrow">
            <a:avLst>
              <a:gd name="adj1" fmla="val 68750"/>
              <a:gd name="adj2" fmla="val 51042"/>
            </a:avLst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 smtClean="0">
                <a:solidFill>
                  <a:schemeClr val="tx1"/>
                </a:solidFill>
              </a:rPr>
              <a:t>далі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914400" y="914400"/>
            <a:ext cx="7543800" cy="137160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Чим </a:t>
            </a:r>
            <a:r>
              <a:rPr lang="ru-RU" sz="280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поділився</a:t>
            </a:r>
            <a:r>
              <a:rPr lang="ru-RU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Вова </a:t>
            </a:r>
            <a:r>
              <a:rPr lang="ru-RU" sz="280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Наталею</a:t>
            </a:r>
            <a:r>
              <a:rPr lang="ru-RU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у </a:t>
            </a:r>
            <a:r>
              <a:rPr lang="ru-RU" sz="280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вірші</a:t>
            </a:r>
            <a:r>
              <a:rPr lang="ru-RU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«</a:t>
            </a:r>
            <a:r>
              <a:rPr lang="ru-RU" sz="280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Наталчина</a:t>
            </a:r>
            <a:r>
              <a:rPr lang="ru-RU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пригода</a:t>
            </a:r>
            <a:r>
              <a:rPr lang="ru-RU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»? </a:t>
            </a:r>
            <a:endParaRPr lang="ru-RU" sz="28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143000" y="3124200"/>
            <a:ext cx="1828800" cy="175260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chemeClr val="tx1"/>
                </a:solidFill>
              </a:rPr>
              <a:t>Яблучком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733800" y="3124200"/>
            <a:ext cx="1828800" cy="175260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chemeClr val="tx1"/>
                </a:solidFill>
              </a:rPr>
              <a:t>Санками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324600" y="3124200"/>
            <a:ext cx="1828800" cy="175260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chemeClr val="tx1"/>
                </a:solidFill>
              </a:rPr>
              <a:t>Рукавичками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8" name="Стрелка влево 7">
            <a:hlinkClick r:id="rId2" action="ppaction://hlinksldjump" highlightClick="1"/>
          </p:cNvPr>
          <p:cNvSpPr/>
          <p:nvPr/>
        </p:nvSpPr>
        <p:spPr>
          <a:xfrm>
            <a:off x="4114800" y="5486400"/>
            <a:ext cx="1295400" cy="457200"/>
          </a:xfrm>
          <a:prstGeom prst="leftArrow">
            <a:avLst>
              <a:gd name="adj1" fmla="val 70833"/>
              <a:gd name="adj2" fmla="val 50000"/>
            </a:avLst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chemeClr val="tx1"/>
                </a:solidFill>
              </a:rPr>
              <a:t>початок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914400" y="914400"/>
            <a:ext cx="7543800" cy="137160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Який</a:t>
            </a:r>
            <a:r>
              <a:rPr lang="ru-RU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із</a:t>
            </a:r>
            <a:r>
              <a:rPr lang="ru-RU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поданих</a:t>
            </a:r>
            <a:r>
              <a:rPr lang="ru-RU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висловів</a:t>
            </a:r>
            <a:r>
              <a:rPr lang="ru-RU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є</a:t>
            </a:r>
            <a:r>
              <a:rPr lang="ru-RU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скоромовкою</a:t>
            </a:r>
            <a:r>
              <a:rPr lang="ru-RU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 </a:t>
            </a:r>
            <a:endParaRPr lang="ru-RU" sz="28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143000" y="3124200"/>
            <a:ext cx="1828800" cy="175260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chemeClr val="tx1"/>
                </a:solidFill>
              </a:rPr>
              <a:t>Згода будує, а незгода руйнує.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733800" y="3124200"/>
            <a:ext cx="1828800" cy="175260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chemeClr val="tx1"/>
                </a:solidFill>
              </a:rPr>
              <a:t>Росте липа біля Пилипа.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324600" y="3124200"/>
            <a:ext cx="1828800" cy="175260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chemeClr val="tx1"/>
                </a:solidFill>
              </a:rPr>
              <a:t>Без рук, без ніг, а мости будує.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8" name="Стрелка вправо 7">
            <a:hlinkClick r:id="" action="ppaction://hlinkshowjump?jump=nextslide" highlightClick="1"/>
          </p:cNvPr>
          <p:cNvSpPr/>
          <p:nvPr/>
        </p:nvSpPr>
        <p:spPr>
          <a:xfrm>
            <a:off x="4114800" y="5486400"/>
            <a:ext cx="1295400" cy="457200"/>
          </a:xfrm>
          <a:prstGeom prst="rightArrow">
            <a:avLst>
              <a:gd name="adj1" fmla="val 62500"/>
              <a:gd name="adj2" fmla="val 50000"/>
            </a:avLst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 smtClean="0">
                <a:solidFill>
                  <a:schemeClr val="tx1"/>
                </a:solidFill>
              </a:rPr>
              <a:t>далі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914400" y="914400"/>
            <a:ext cx="7543800" cy="137160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 </a:t>
            </a:r>
            <a:r>
              <a:rPr lang="ru-RU" sz="280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якого</a:t>
            </a:r>
            <a:r>
              <a:rPr lang="ru-RU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жанру </a:t>
            </a:r>
            <a:r>
              <a:rPr lang="ru-RU" sz="280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належить</a:t>
            </a:r>
            <a:r>
              <a:rPr lang="ru-RU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вислів</a:t>
            </a:r>
            <a:r>
              <a:rPr lang="ru-RU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«Дружба та братство </a:t>
            </a:r>
            <a:r>
              <a:rPr lang="ru-RU" sz="280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дорожче</a:t>
            </a:r>
            <a:r>
              <a:rPr lang="ru-RU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багатство</a:t>
            </a:r>
            <a:r>
              <a:rPr lang="ru-RU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 </a:t>
            </a:r>
            <a:endParaRPr lang="ru-RU" sz="28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143000" y="3124200"/>
            <a:ext cx="1828800" cy="175260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chemeClr val="tx1"/>
                </a:solidFill>
              </a:rPr>
              <a:t>Скоромовка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733800" y="3124200"/>
            <a:ext cx="1828800" cy="175260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err="1" smtClean="0">
                <a:solidFill>
                  <a:schemeClr val="tx1"/>
                </a:solidFill>
              </a:rPr>
              <a:t>Забавлянка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324600" y="3124200"/>
            <a:ext cx="1828800" cy="175260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 smtClean="0">
                <a:solidFill>
                  <a:schemeClr val="tx1"/>
                </a:solidFill>
              </a:rPr>
              <a:t>Прислів</a:t>
            </a:r>
            <a:r>
              <a:rPr lang="en-US" dirty="0" smtClean="0">
                <a:solidFill>
                  <a:schemeClr val="tx1"/>
                </a:solidFill>
              </a:rPr>
              <a:t>’</a:t>
            </a:r>
            <a:r>
              <a:rPr lang="uk-UA" dirty="0" smtClean="0">
                <a:solidFill>
                  <a:schemeClr val="tx1"/>
                </a:solidFill>
              </a:rPr>
              <a:t>я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8" name="Стрелка вправо 7">
            <a:hlinkClick r:id="" action="ppaction://hlinkshowjump?jump=nextslide" highlightClick="1"/>
          </p:cNvPr>
          <p:cNvSpPr/>
          <p:nvPr/>
        </p:nvSpPr>
        <p:spPr>
          <a:xfrm>
            <a:off x="4114800" y="5486400"/>
            <a:ext cx="1295400" cy="457200"/>
          </a:xfrm>
          <a:prstGeom prst="rightArrow">
            <a:avLst>
              <a:gd name="adj1" fmla="val 62500"/>
              <a:gd name="adj2" fmla="val 50000"/>
            </a:avLst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 smtClean="0">
                <a:solidFill>
                  <a:schemeClr val="tx1"/>
                </a:solidFill>
              </a:rPr>
              <a:t>далі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914400" y="914400"/>
            <a:ext cx="7543800" cy="137160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Відгадайте</a:t>
            </a:r>
            <a:r>
              <a:rPr lang="ru-RU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загадку: «Чим </a:t>
            </a:r>
            <a:r>
              <a:rPr lang="ru-RU" sz="280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більше</a:t>
            </a:r>
            <a:r>
              <a:rPr lang="ru-RU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із</a:t>
            </a:r>
            <a:r>
              <a:rPr lang="ru-RU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неї</a:t>
            </a:r>
            <a:r>
              <a:rPr lang="ru-RU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береш</a:t>
            </a:r>
            <a:r>
              <a:rPr lang="ru-RU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sz="280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тим</a:t>
            </a:r>
            <a:r>
              <a:rPr lang="ru-RU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більшою</a:t>
            </a:r>
            <a:r>
              <a:rPr lang="ru-RU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вона </a:t>
            </a:r>
            <a:r>
              <a:rPr lang="ru-RU" sz="280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стає</a:t>
            </a:r>
            <a:r>
              <a:rPr lang="ru-RU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</a:t>
            </a:r>
            <a:endParaRPr lang="ru-RU" sz="28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143000" y="3124200"/>
            <a:ext cx="1828800" cy="175260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chemeClr val="tx1"/>
                </a:solidFill>
              </a:rPr>
              <a:t>Яма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733800" y="3124200"/>
            <a:ext cx="1828800" cy="175260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chemeClr val="tx1"/>
                </a:solidFill>
              </a:rPr>
              <a:t>Тарілка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324600" y="3124200"/>
            <a:ext cx="1828800" cy="175260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chemeClr val="tx1"/>
                </a:solidFill>
              </a:rPr>
              <a:t>Сумка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8" name="Стрелка влево 7">
            <a:hlinkClick r:id="rId2" action="ppaction://hlinksldjump" highlightClick="1"/>
          </p:cNvPr>
          <p:cNvSpPr/>
          <p:nvPr/>
        </p:nvSpPr>
        <p:spPr>
          <a:xfrm>
            <a:off x="4114800" y="5486400"/>
            <a:ext cx="1295400" cy="457200"/>
          </a:xfrm>
          <a:prstGeom prst="leftArrow">
            <a:avLst>
              <a:gd name="adj1" fmla="val 66667"/>
              <a:gd name="adj2" fmla="val 50000"/>
            </a:avLst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chemeClr val="tx1"/>
                </a:solidFill>
              </a:rPr>
              <a:t>початок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914400" y="914400"/>
            <a:ext cx="7543800" cy="137160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Як </a:t>
            </a:r>
            <a:r>
              <a:rPr lang="ru-RU" sz="280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називається</a:t>
            </a:r>
            <a:r>
              <a:rPr lang="ru-RU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головна</a:t>
            </a:r>
            <a:r>
              <a:rPr lang="ru-RU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дитяча</a:t>
            </a:r>
            <a:r>
              <a:rPr lang="ru-RU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бібліотека</a:t>
            </a:r>
            <a:r>
              <a:rPr lang="ru-RU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Полтави</a:t>
            </a:r>
            <a:r>
              <a:rPr lang="ru-RU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 </a:t>
            </a:r>
            <a:endParaRPr lang="ru-RU" sz="28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143000" y="3124200"/>
            <a:ext cx="1828800" cy="175260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chemeClr val="tx1"/>
                </a:solidFill>
              </a:rPr>
              <a:t>Полтавська дитяча бібліотека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733800" y="3124200"/>
            <a:ext cx="1828800" cy="175260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 smtClean="0">
                <a:solidFill>
                  <a:schemeClr val="tx1"/>
                </a:solidFill>
              </a:rPr>
              <a:t>Полтавська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обласна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бібліотека</a:t>
            </a:r>
            <a:r>
              <a:rPr lang="ru-RU" dirty="0" smtClean="0">
                <a:solidFill>
                  <a:schemeClr val="tx1"/>
                </a:solidFill>
              </a:rPr>
              <a:t> для </a:t>
            </a:r>
            <a:r>
              <a:rPr lang="ru-RU" dirty="0" err="1" smtClean="0">
                <a:solidFill>
                  <a:schemeClr val="tx1"/>
                </a:solidFill>
              </a:rPr>
              <a:t>дітей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324600" y="3124200"/>
            <a:ext cx="1828800" cy="175260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chemeClr val="tx1"/>
                </a:solidFill>
              </a:rPr>
              <a:t>Бібліотека для полтавських дітей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8" name="Стрелка вправо 7">
            <a:hlinkClick r:id="" action="ppaction://hlinkshowjump?jump=nextslide" highlightClick="1"/>
          </p:cNvPr>
          <p:cNvSpPr/>
          <p:nvPr/>
        </p:nvSpPr>
        <p:spPr>
          <a:xfrm>
            <a:off x="4114800" y="5486400"/>
            <a:ext cx="1295400" cy="457200"/>
          </a:xfrm>
          <a:prstGeom prst="rightArrow">
            <a:avLst>
              <a:gd name="adj1" fmla="val 62500"/>
              <a:gd name="adj2" fmla="val 50000"/>
            </a:avLst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 smtClean="0">
                <a:solidFill>
                  <a:schemeClr val="tx1"/>
                </a:solidFill>
              </a:rPr>
              <a:t>далі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914400" y="914400"/>
            <a:ext cx="7543800" cy="137160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Чиє</a:t>
            </a:r>
            <a:r>
              <a:rPr lang="ru-RU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ім</a:t>
            </a:r>
            <a:r>
              <a:rPr lang="en-US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’</a:t>
            </a:r>
            <a:r>
              <a:rPr lang="uk-UA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 носить Полтавська обласна бібліотека для дітей?</a:t>
            </a:r>
            <a:r>
              <a:rPr lang="ru-RU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28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143000" y="3124200"/>
            <a:ext cx="1828800" cy="175260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 smtClean="0">
                <a:solidFill>
                  <a:schemeClr val="tx1"/>
                </a:solidFill>
              </a:rPr>
              <a:t>Панаса</a:t>
            </a:r>
            <a:r>
              <a:rPr lang="ru-RU" dirty="0" smtClean="0">
                <a:solidFill>
                  <a:schemeClr val="tx1"/>
                </a:solidFill>
              </a:rPr>
              <a:t> Мирного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733800" y="3124200"/>
            <a:ext cx="1828800" cy="175260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 smtClean="0">
                <a:solidFill>
                  <a:schemeClr val="tx1"/>
                </a:solidFill>
              </a:rPr>
              <a:t>Наталі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Забіли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324600" y="3124200"/>
            <a:ext cx="1828800" cy="175260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chemeClr val="tx1"/>
                </a:solidFill>
              </a:rPr>
              <a:t>Тараса Шевченка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8" name="Стрелка вправо 7">
            <a:hlinkClick r:id="" action="ppaction://hlinkshowjump?jump=nextslide" highlightClick="1"/>
          </p:cNvPr>
          <p:cNvSpPr/>
          <p:nvPr/>
        </p:nvSpPr>
        <p:spPr>
          <a:xfrm>
            <a:off x="4114800" y="5486400"/>
            <a:ext cx="1295400" cy="457200"/>
          </a:xfrm>
          <a:prstGeom prst="rightArrow">
            <a:avLst>
              <a:gd name="adj1" fmla="val 62500"/>
              <a:gd name="adj2" fmla="val 50000"/>
            </a:avLst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 smtClean="0">
                <a:solidFill>
                  <a:schemeClr val="tx1"/>
                </a:solidFill>
              </a:rPr>
              <a:t>далі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914400" y="914400"/>
            <a:ext cx="7543800" cy="137160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Як </a:t>
            </a:r>
            <a:r>
              <a:rPr lang="ru-RU" sz="280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називається</a:t>
            </a:r>
            <a:r>
              <a:rPr lang="ru-RU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приміщення</a:t>
            </a:r>
            <a:r>
              <a:rPr lang="ru-RU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бібліотеки</a:t>
            </a:r>
            <a:r>
              <a:rPr lang="ru-RU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де </a:t>
            </a:r>
            <a:r>
              <a:rPr lang="ru-RU" sz="280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можна</a:t>
            </a:r>
            <a:r>
              <a:rPr lang="ru-RU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взяти</a:t>
            </a:r>
            <a:r>
              <a:rPr lang="ru-RU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книгу </a:t>
            </a:r>
            <a:r>
              <a:rPr lang="ru-RU" sz="280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або</a:t>
            </a:r>
            <a:r>
              <a:rPr lang="ru-RU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журнал </a:t>
            </a:r>
            <a:r>
              <a:rPr lang="ru-RU" sz="280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і</a:t>
            </a:r>
            <a:r>
              <a:rPr lang="ru-RU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там </a:t>
            </a:r>
            <a:r>
              <a:rPr lang="ru-RU" sz="280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прочитати</a:t>
            </a:r>
            <a:r>
              <a:rPr lang="ru-RU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  <a:endParaRPr lang="ru-RU" sz="28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143000" y="3124200"/>
            <a:ext cx="1828800" cy="175260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chemeClr val="tx1"/>
                </a:solidFill>
              </a:rPr>
              <a:t>Роздягальня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733800" y="3124200"/>
            <a:ext cx="1828800" cy="175260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chemeClr val="tx1"/>
                </a:solidFill>
              </a:rPr>
              <a:t>Абонемент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324600" y="3124200"/>
            <a:ext cx="1828800" cy="175260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chemeClr val="tx1"/>
                </a:solidFill>
              </a:rPr>
              <a:t>Читальна зала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8" name="Стрелка влево 7">
            <a:hlinkClick r:id="rId2" action="ppaction://hlinksldjump" highlightClick="1"/>
          </p:cNvPr>
          <p:cNvSpPr/>
          <p:nvPr/>
        </p:nvSpPr>
        <p:spPr>
          <a:xfrm>
            <a:off x="4114800" y="5486400"/>
            <a:ext cx="1295400" cy="457200"/>
          </a:xfrm>
          <a:prstGeom prst="leftArrow">
            <a:avLst>
              <a:gd name="adj1" fmla="val 66667"/>
              <a:gd name="adj2" fmla="val 50000"/>
            </a:avLst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chemeClr val="tx1"/>
                </a:solidFill>
              </a:rPr>
              <a:t>початок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914400" y="914400"/>
            <a:ext cx="7543800" cy="137160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Хто</a:t>
            </a:r>
            <a:r>
              <a:rPr lang="ru-RU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із</a:t>
            </a:r>
            <a:r>
              <a:rPr lang="ru-RU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письменників</a:t>
            </a:r>
            <a:r>
              <a:rPr lang="ru-RU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народився</a:t>
            </a:r>
            <a:r>
              <a:rPr lang="ru-RU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на </a:t>
            </a:r>
            <a:r>
              <a:rPr lang="ru-RU" sz="280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Полтавщині</a:t>
            </a:r>
            <a:r>
              <a:rPr lang="ru-RU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 </a:t>
            </a:r>
            <a:endParaRPr lang="ru-RU" sz="28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143000" y="3124200"/>
            <a:ext cx="1828800" cy="175260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Наталя </a:t>
            </a:r>
            <a:r>
              <a:rPr lang="ru-RU" dirty="0" err="1" smtClean="0">
                <a:solidFill>
                  <a:schemeClr val="tx1"/>
                </a:solidFill>
              </a:rPr>
              <a:t>Забіла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733800" y="3124200"/>
            <a:ext cx="1828800" cy="175260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chemeClr val="tx1"/>
                </a:solidFill>
              </a:rPr>
              <a:t>Леонід Глібов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324600" y="3124200"/>
            <a:ext cx="1828800" cy="175260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chemeClr val="tx1"/>
                </a:solidFill>
              </a:rPr>
              <a:t>Степан Жупанин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8" name="Стрелка вправо 7">
            <a:hlinkClick r:id="" action="ppaction://hlinkshowjump?jump=nextslide" highlightClick="1"/>
          </p:cNvPr>
          <p:cNvSpPr/>
          <p:nvPr/>
        </p:nvSpPr>
        <p:spPr>
          <a:xfrm>
            <a:off x="4114800" y="5486400"/>
            <a:ext cx="1295400" cy="457200"/>
          </a:xfrm>
          <a:prstGeom prst="rightArrow">
            <a:avLst>
              <a:gd name="adj1" fmla="val 62500"/>
              <a:gd name="adj2" fmla="val 50000"/>
            </a:avLst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 smtClean="0">
                <a:solidFill>
                  <a:schemeClr val="tx1"/>
                </a:solidFill>
              </a:rPr>
              <a:t>далі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>
            <a:hlinkClick r:id="rId2" action="ppaction://hlinksldjump" highlightClick="1"/>
          </p:cNvPr>
          <p:cNvSpPr/>
          <p:nvPr/>
        </p:nvSpPr>
        <p:spPr>
          <a:xfrm>
            <a:off x="1066800" y="838200"/>
            <a:ext cx="3276600" cy="99060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КАЗКИ</a:t>
            </a:r>
            <a:endParaRPr lang="ru-RU" sz="2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5" name="Скругленный прямоугольник 4">
            <a:hlinkClick r:id="rId3" action="ppaction://hlinksldjump" highlightClick="1"/>
          </p:cNvPr>
          <p:cNvSpPr/>
          <p:nvPr/>
        </p:nvSpPr>
        <p:spPr>
          <a:xfrm>
            <a:off x="4953000" y="838200"/>
            <a:ext cx="3429000" cy="99060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БІБЛІОТЕКА</a:t>
            </a:r>
            <a:endParaRPr lang="ru-RU" sz="2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" name="Скругленный прямоугольник 5">
            <a:hlinkClick r:id="rId4" action="ppaction://hlinksldjump" highlightClick="1"/>
          </p:cNvPr>
          <p:cNvSpPr/>
          <p:nvPr/>
        </p:nvSpPr>
        <p:spPr>
          <a:xfrm>
            <a:off x="1066800" y="2286000"/>
            <a:ext cx="3276600" cy="99060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АВТОРСЬКІ ВІРШІ</a:t>
            </a:r>
            <a:endParaRPr lang="ru-RU" sz="2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" name="Скругленный прямоугольник 6">
            <a:hlinkClick r:id="rId5" action="ppaction://hlinksldjump" highlightClick="1"/>
          </p:cNvPr>
          <p:cNvSpPr/>
          <p:nvPr/>
        </p:nvSpPr>
        <p:spPr>
          <a:xfrm>
            <a:off x="4953000" y="2286000"/>
            <a:ext cx="3429000" cy="99060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ПИСЬМЕННИКИ</a:t>
            </a:r>
            <a:endParaRPr lang="ru-RU" sz="2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8" name="Скругленный прямоугольник 7">
            <a:hlinkClick r:id="rId6" action="ppaction://hlinksldjump" highlightClick="1"/>
          </p:cNvPr>
          <p:cNvSpPr/>
          <p:nvPr/>
        </p:nvSpPr>
        <p:spPr>
          <a:xfrm>
            <a:off x="1066800" y="3733800"/>
            <a:ext cx="3276600" cy="99060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МАЛІ ЖАНРИ</a:t>
            </a:r>
            <a:endParaRPr lang="ru-RU" sz="2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9" name="Скругленный прямоугольник 8">
            <a:hlinkClick r:id="rId7" action="ppaction://hlinksldjump" highlightClick="1"/>
          </p:cNvPr>
          <p:cNvSpPr/>
          <p:nvPr/>
        </p:nvSpPr>
        <p:spPr>
          <a:xfrm>
            <a:off x="4953000" y="3733800"/>
            <a:ext cx="3429000" cy="99060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ОПОВІДАННЯ</a:t>
            </a:r>
            <a:endParaRPr lang="ru-RU" sz="2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0" name="Стрелка влево 9">
            <a:hlinkClick r:id="" action="ppaction://hlinkshowjump?jump=firstslide" highlightClick="1"/>
          </p:cNvPr>
          <p:cNvSpPr/>
          <p:nvPr/>
        </p:nvSpPr>
        <p:spPr>
          <a:xfrm>
            <a:off x="3657600" y="5105400"/>
            <a:ext cx="1752600" cy="609600"/>
          </a:xfrm>
          <a:prstGeom prst="leftArrow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Кінець гри</a:t>
            </a: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838200" y="914400"/>
            <a:ext cx="7543800" cy="137160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Хто</a:t>
            </a:r>
            <a:r>
              <a:rPr lang="ru-RU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із</a:t>
            </a:r>
            <a:r>
              <a:rPr lang="ru-RU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письменників</a:t>
            </a:r>
            <a:r>
              <a:rPr lang="ru-RU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був</a:t>
            </a:r>
            <a:r>
              <a:rPr lang="ru-RU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фольклористом? </a:t>
            </a:r>
            <a:endParaRPr lang="ru-RU" sz="28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143000" y="3124200"/>
            <a:ext cx="1828800" cy="175260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chemeClr val="tx1"/>
                </a:solidFill>
              </a:rPr>
              <a:t>Олена Пчілка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733800" y="3124200"/>
            <a:ext cx="1828800" cy="175260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chemeClr val="tx1"/>
                </a:solidFill>
              </a:rPr>
              <a:t>Тарас Шевченко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324600" y="3124200"/>
            <a:ext cx="1828800" cy="175260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chemeClr val="tx1"/>
                </a:solidFill>
              </a:rPr>
              <a:t>Грицько Бойко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8" name="Стрелка вправо 7">
            <a:hlinkClick r:id="" action="ppaction://hlinkshowjump?jump=nextslide" highlightClick="1"/>
          </p:cNvPr>
          <p:cNvSpPr/>
          <p:nvPr/>
        </p:nvSpPr>
        <p:spPr>
          <a:xfrm>
            <a:off x="4114800" y="5486400"/>
            <a:ext cx="1295400" cy="457200"/>
          </a:xfrm>
          <a:prstGeom prst="rightArrow">
            <a:avLst>
              <a:gd name="adj1" fmla="val 62500"/>
              <a:gd name="adj2" fmla="val 50000"/>
            </a:avLst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 smtClean="0">
                <a:solidFill>
                  <a:schemeClr val="tx1"/>
                </a:solidFill>
              </a:rPr>
              <a:t>далі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914400" y="914400"/>
            <a:ext cx="7543800" cy="137160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Хто</a:t>
            </a:r>
            <a:r>
              <a:rPr lang="ru-RU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із</a:t>
            </a:r>
            <a:r>
              <a:rPr lang="ru-RU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письменників</a:t>
            </a:r>
            <a:r>
              <a:rPr lang="ru-RU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писав </a:t>
            </a:r>
            <a:r>
              <a:rPr lang="ru-RU" sz="280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смішинки-веселинки</a:t>
            </a:r>
            <a:r>
              <a:rPr lang="ru-RU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та </a:t>
            </a:r>
            <a:r>
              <a:rPr lang="ru-RU" sz="280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майстерно</a:t>
            </a:r>
            <a:r>
              <a:rPr lang="ru-RU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читав </a:t>
            </a:r>
            <a:r>
              <a:rPr lang="ru-RU" sz="280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свої</a:t>
            </a:r>
            <a:r>
              <a:rPr lang="ru-RU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твори, </a:t>
            </a:r>
            <a:r>
              <a:rPr lang="ru-RU" sz="280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перевтілюючись</a:t>
            </a:r>
            <a:r>
              <a:rPr lang="ru-RU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 </a:t>
            </a:r>
            <a:r>
              <a:rPr lang="ru-RU" sz="280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їхніх</a:t>
            </a:r>
            <a:r>
              <a:rPr lang="ru-RU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персонажів</a:t>
            </a:r>
            <a:r>
              <a:rPr lang="ru-RU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 </a:t>
            </a:r>
            <a:endParaRPr lang="ru-RU" sz="28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143000" y="3124200"/>
            <a:ext cx="1828800" cy="175260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chemeClr val="tx1"/>
                </a:solidFill>
              </a:rPr>
              <a:t>Степан Жупанин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733800" y="3124200"/>
            <a:ext cx="1828800" cy="175260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Наталя </a:t>
            </a:r>
            <a:r>
              <a:rPr lang="ru-RU" dirty="0" err="1" smtClean="0">
                <a:solidFill>
                  <a:schemeClr val="tx1"/>
                </a:solidFill>
              </a:rPr>
              <a:t>Забіла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324600" y="3124200"/>
            <a:ext cx="1828800" cy="175260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chemeClr val="tx1"/>
                </a:solidFill>
              </a:rPr>
              <a:t>Грицько Бойко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8" name="Стрелка влево 7">
            <a:hlinkClick r:id="rId2" action="ppaction://hlinksldjump" highlightClick="1"/>
          </p:cNvPr>
          <p:cNvSpPr/>
          <p:nvPr/>
        </p:nvSpPr>
        <p:spPr>
          <a:xfrm>
            <a:off x="4114800" y="5486400"/>
            <a:ext cx="1295400" cy="457200"/>
          </a:xfrm>
          <a:prstGeom prst="leftArrow">
            <a:avLst>
              <a:gd name="adj1" fmla="val 62500"/>
              <a:gd name="adj2" fmla="val 50000"/>
            </a:avLst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chemeClr val="tx1"/>
                </a:solidFill>
              </a:rPr>
              <a:t>початок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914400" y="914400"/>
            <a:ext cx="7543800" cy="137160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 </a:t>
            </a:r>
            <a:r>
              <a:rPr lang="ru-RU" sz="280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який</a:t>
            </a:r>
            <a:r>
              <a:rPr lang="ru-RU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весняний</a:t>
            </a:r>
            <a:r>
              <a:rPr lang="ru-RU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місяць</a:t>
            </a:r>
            <a:r>
              <a:rPr lang="ru-RU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написала Алевтина Волкова в </a:t>
            </a:r>
            <a:r>
              <a:rPr lang="ru-RU" sz="280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оповіданні</a:t>
            </a:r>
            <a:r>
              <a:rPr lang="ru-RU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«Весна </a:t>
            </a:r>
            <a:r>
              <a:rPr lang="ru-RU" sz="280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зелені</a:t>
            </a:r>
            <a:r>
              <a:rPr lang="ru-RU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»? </a:t>
            </a:r>
            <a:endParaRPr lang="ru-RU" sz="28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143000" y="3124200"/>
            <a:ext cx="1828800" cy="175260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chemeClr val="tx1"/>
                </a:solidFill>
              </a:rPr>
              <a:t>Квітень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733800" y="3124200"/>
            <a:ext cx="1828800" cy="175260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chemeClr val="tx1"/>
                </a:solidFill>
              </a:rPr>
              <a:t>Березень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324600" y="3124200"/>
            <a:ext cx="1828800" cy="175260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chemeClr val="tx1"/>
                </a:solidFill>
              </a:rPr>
              <a:t>Травень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8" name="Стрелка вправо 7">
            <a:hlinkClick r:id="" action="ppaction://hlinkshowjump?jump=nextslide" highlightClick="1"/>
          </p:cNvPr>
          <p:cNvSpPr/>
          <p:nvPr/>
        </p:nvSpPr>
        <p:spPr>
          <a:xfrm>
            <a:off x="4114800" y="5486400"/>
            <a:ext cx="1295400" cy="457200"/>
          </a:xfrm>
          <a:prstGeom prst="rightArrow">
            <a:avLst>
              <a:gd name="adj1" fmla="val 62500"/>
              <a:gd name="adj2" fmla="val 50000"/>
            </a:avLst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 smtClean="0">
                <a:solidFill>
                  <a:schemeClr val="tx1"/>
                </a:solidFill>
              </a:rPr>
              <a:t>далі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914400" y="914400"/>
            <a:ext cx="7543800" cy="137160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Якими</a:t>
            </a:r>
            <a:r>
              <a:rPr lang="ru-RU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словами описано </a:t>
            </a:r>
            <a:r>
              <a:rPr lang="ru-RU" sz="280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колір</a:t>
            </a:r>
            <a:r>
              <a:rPr lang="ru-RU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квітки</a:t>
            </a:r>
            <a:r>
              <a:rPr lang="ru-RU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 </a:t>
            </a:r>
            <a:r>
              <a:rPr lang="ru-RU" sz="280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оповіданні</a:t>
            </a:r>
            <a:r>
              <a:rPr lang="ru-RU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Зірки</a:t>
            </a:r>
            <a:r>
              <a:rPr lang="ru-RU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Мензатюк</a:t>
            </a:r>
            <a:r>
              <a:rPr lang="ru-RU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«Мак»? </a:t>
            </a:r>
            <a:endParaRPr lang="ru-RU" sz="28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143000" y="3124200"/>
            <a:ext cx="1828800" cy="175260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chemeClr val="tx1"/>
                </a:solidFill>
              </a:rPr>
              <a:t>Червоний, насичений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733800" y="3124200"/>
            <a:ext cx="1828800" cy="175260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Жар, </a:t>
            </a:r>
            <a:r>
              <a:rPr lang="ru-RU" dirty="0" err="1" smtClean="0">
                <a:solidFill>
                  <a:schemeClr val="tx1"/>
                </a:solidFill>
              </a:rPr>
              <a:t>пломінь</a:t>
            </a:r>
            <a:r>
              <a:rPr lang="ru-RU" dirty="0" smtClean="0">
                <a:solidFill>
                  <a:schemeClr val="tx1"/>
                </a:solidFill>
              </a:rPr>
              <a:t>, </a:t>
            </a:r>
            <a:r>
              <a:rPr lang="ru-RU" dirty="0" err="1" smtClean="0">
                <a:solidFill>
                  <a:schemeClr val="tx1"/>
                </a:solidFill>
              </a:rPr>
              <a:t>вогонь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324600" y="3124200"/>
            <a:ext cx="1828800" cy="175260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chemeClr val="tx1"/>
                </a:solidFill>
              </a:rPr>
              <a:t>Багряний, багатий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8" name="Стрелка вправо 7">
            <a:hlinkClick r:id="" action="ppaction://hlinkshowjump?jump=nextslide" highlightClick="1"/>
          </p:cNvPr>
          <p:cNvSpPr/>
          <p:nvPr/>
        </p:nvSpPr>
        <p:spPr>
          <a:xfrm>
            <a:off x="4114800" y="5486400"/>
            <a:ext cx="1295400" cy="457200"/>
          </a:xfrm>
          <a:prstGeom prst="rightArrow">
            <a:avLst>
              <a:gd name="adj1" fmla="val 62500"/>
              <a:gd name="adj2" fmla="val 50000"/>
            </a:avLst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 smtClean="0">
                <a:solidFill>
                  <a:schemeClr val="tx1"/>
                </a:solidFill>
              </a:rPr>
              <a:t>далі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914400" y="914400"/>
            <a:ext cx="7543800" cy="137160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Яке </a:t>
            </a:r>
            <a:r>
              <a:rPr lang="ru-RU" sz="280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оповідання</a:t>
            </a:r>
            <a:r>
              <a:rPr lang="ru-RU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Василя </a:t>
            </a:r>
            <a:r>
              <a:rPr lang="ru-RU" sz="280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Сухомлинського</a:t>
            </a:r>
            <a:r>
              <a:rPr lang="ru-RU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вчить</a:t>
            </a:r>
            <a:r>
              <a:rPr lang="ru-RU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бути </a:t>
            </a:r>
            <a:r>
              <a:rPr lang="ru-RU" sz="280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працьовитими</a:t>
            </a:r>
            <a:r>
              <a:rPr lang="ru-RU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 </a:t>
            </a:r>
            <a:endParaRPr lang="ru-RU" sz="28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143000" y="3124200"/>
            <a:ext cx="1828800" cy="175260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chemeClr val="tx1"/>
                </a:solidFill>
              </a:rPr>
              <a:t>Він став трудівником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733800" y="3124200"/>
            <a:ext cx="1828800" cy="175260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chemeClr val="tx1"/>
                </a:solidFill>
              </a:rPr>
              <a:t>Як же все це було без мене?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324600" y="3124200"/>
            <a:ext cx="1828800" cy="175260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chemeClr val="tx1"/>
                </a:solidFill>
              </a:rPr>
              <a:t>Найласкавіші руки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8" name="Стрелка влево 7">
            <a:hlinkClick r:id="rId2" action="ppaction://hlinksldjump" highlightClick="1"/>
          </p:cNvPr>
          <p:cNvSpPr/>
          <p:nvPr/>
        </p:nvSpPr>
        <p:spPr>
          <a:xfrm>
            <a:off x="4114800" y="5486400"/>
            <a:ext cx="1295400" cy="457200"/>
          </a:xfrm>
          <a:prstGeom prst="leftArrow">
            <a:avLst>
              <a:gd name="adj1" fmla="val 58333"/>
              <a:gd name="adj2" fmla="val 50000"/>
            </a:avLst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mtClean="0">
                <a:solidFill>
                  <a:schemeClr val="tx1"/>
                </a:solidFill>
              </a:rPr>
              <a:t>початок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914400" y="914400"/>
            <a:ext cx="7543800" cy="137160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Як </a:t>
            </a:r>
            <a:r>
              <a:rPr lang="ru-RU" sz="28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називаються</a:t>
            </a:r>
            <a:r>
              <a:rPr lang="ru-RU" sz="2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28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казки</a:t>
            </a:r>
            <a:r>
              <a:rPr lang="ru-RU" sz="2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, </a:t>
            </a:r>
            <a:r>
              <a:rPr lang="ru-RU" sz="28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які</a:t>
            </a:r>
            <a:r>
              <a:rPr lang="ru-RU" sz="2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створили </a:t>
            </a:r>
            <a:r>
              <a:rPr lang="ru-RU" sz="28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письменники</a:t>
            </a:r>
            <a:r>
              <a:rPr lang="ru-RU" sz="2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? </a:t>
            </a:r>
            <a:endParaRPr lang="ru-RU" sz="280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143000" y="3124200"/>
            <a:ext cx="1828800" cy="175260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 smtClean="0">
                <a:solidFill>
                  <a:srgbClr val="002060"/>
                </a:solidFill>
              </a:rPr>
              <a:t>Народні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733800" y="3124200"/>
            <a:ext cx="1828800" cy="175260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rgbClr val="002060"/>
                </a:solidFill>
              </a:rPr>
              <a:t>Авторські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324600" y="3124200"/>
            <a:ext cx="1828800" cy="175260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rgbClr val="002060"/>
                </a:solidFill>
              </a:rPr>
              <a:t>Казкові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8" name="Стрелка вправо 7">
            <a:hlinkClick r:id="" action="ppaction://hlinkshowjump?jump=nextslide" highlightClick="1"/>
          </p:cNvPr>
          <p:cNvSpPr/>
          <p:nvPr/>
        </p:nvSpPr>
        <p:spPr>
          <a:xfrm>
            <a:off x="4191000" y="5486400"/>
            <a:ext cx="1143000" cy="457200"/>
          </a:xfrm>
          <a:prstGeom prst="rightArrow">
            <a:avLst>
              <a:gd name="adj1" fmla="val 68750"/>
              <a:gd name="adj2" fmla="val 51042"/>
            </a:avLst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 smtClean="0">
                <a:solidFill>
                  <a:schemeClr val="tx1"/>
                </a:solidFill>
              </a:rPr>
              <a:t>далі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914400" y="914400"/>
            <a:ext cx="7543800" cy="137160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Скільки</a:t>
            </a:r>
            <a:r>
              <a:rPr lang="ru-RU" sz="28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жителів</a:t>
            </a:r>
            <a:r>
              <a:rPr lang="ru-RU" sz="28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оселилось</a:t>
            </a:r>
            <a:r>
              <a:rPr lang="ru-RU" sz="28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у </a:t>
            </a:r>
            <a:r>
              <a:rPr lang="ru-RU" sz="2800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рукавичці</a:t>
            </a:r>
            <a:r>
              <a:rPr lang="ru-RU" sz="28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з </a:t>
            </a:r>
            <a:r>
              <a:rPr lang="ru-RU" sz="2800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одноіменної</a:t>
            </a:r>
            <a:r>
              <a:rPr lang="ru-RU" sz="28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казки</a:t>
            </a:r>
            <a:r>
              <a:rPr lang="ru-RU" sz="28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 </a:t>
            </a:r>
            <a:endParaRPr lang="ru-RU" sz="28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170709" y="3124200"/>
            <a:ext cx="1828800" cy="175260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rgbClr val="002060"/>
                </a:solidFill>
              </a:rPr>
              <a:t>Семеро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733800" y="3124200"/>
            <a:ext cx="1828800" cy="175260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rgbClr val="002060"/>
                </a:solidFill>
              </a:rPr>
              <a:t> Дев’ятеро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324600" y="3124200"/>
            <a:ext cx="1828800" cy="175260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rgbClr val="002060"/>
                </a:solidFill>
              </a:rPr>
              <a:t> Шестеро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8" name="Стрелка вправо 7">
            <a:hlinkClick r:id="" action="ppaction://hlinkshowjump?jump=nextslide" highlightClick="1"/>
          </p:cNvPr>
          <p:cNvSpPr/>
          <p:nvPr/>
        </p:nvSpPr>
        <p:spPr>
          <a:xfrm>
            <a:off x="4191000" y="5486400"/>
            <a:ext cx="1143000" cy="457200"/>
          </a:xfrm>
          <a:prstGeom prst="rightArrow">
            <a:avLst>
              <a:gd name="adj1" fmla="val 68750"/>
              <a:gd name="adj2" fmla="val 51042"/>
            </a:avLst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 smtClean="0">
                <a:solidFill>
                  <a:schemeClr val="tx1"/>
                </a:solidFill>
              </a:rPr>
              <a:t>далі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4247099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876300" y="630382"/>
            <a:ext cx="7543800" cy="137160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Чому</a:t>
            </a:r>
            <a:r>
              <a:rPr lang="ru-RU" sz="28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вчить</a:t>
            </a:r>
            <a:r>
              <a:rPr lang="ru-RU" sz="28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казка</a:t>
            </a:r>
            <a:r>
              <a:rPr lang="ru-RU" sz="28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«Вовк та семеро </a:t>
            </a:r>
            <a:r>
              <a:rPr lang="ru-RU" sz="2800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козенят</a:t>
            </a:r>
            <a:r>
              <a:rPr lang="ru-RU" sz="28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»? </a:t>
            </a:r>
            <a:endParaRPr lang="ru-RU" sz="28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170709" y="3124200"/>
            <a:ext cx="1828800" cy="175260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rgbClr val="002060"/>
                </a:solidFill>
              </a:rPr>
              <a:t>Не відчиняти двері незнайомцям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733800" y="3124200"/>
            <a:ext cx="1828800" cy="175260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rgbClr val="002060"/>
                </a:solidFill>
              </a:rPr>
              <a:t> Бути сміливими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324600" y="3124200"/>
            <a:ext cx="1828800" cy="175260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rgbClr val="002060"/>
                </a:solidFill>
              </a:rPr>
              <a:t>Любити своїх братиків та сестричок</a:t>
            </a:r>
          </a:p>
        </p:txBody>
      </p:sp>
      <p:sp>
        <p:nvSpPr>
          <p:cNvPr id="8" name="Стрелка вправо 7">
            <a:hlinkClick r:id="" action="ppaction://hlinkshowjump?jump=nextslide" highlightClick="1"/>
          </p:cNvPr>
          <p:cNvSpPr/>
          <p:nvPr/>
        </p:nvSpPr>
        <p:spPr>
          <a:xfrm>
            <a:off x="4191000" y="5486400"/>
            <a:ext cx="1143000" cy="457200"/>
          </a:xfrm>
          <a:prstGeom prst="rightArrow">
            <a:avLst>
              <a:gd name="adj1" fmla="val 68750"/>
              <a:gd name="adj2" fmla="val 51042"/>
            </a:avLst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 smtClean="0">
                <a:solidFill>
                  <a:schemeClr val="tx1"/>
                </a:solidFill>
              </a:rPr>
              <a:t>далі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1944870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914400" y="914400"/>
            <a:ext cx="7543800" cy="137160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Чому</a:t>
            </a:r>
            <a:r>
              <a:rPr lang="ru-RU" sz="28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sz="28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гидким</a:t>
            </a:r>
            <a:r>
              <a:rPr lang="ru-RU" sz="28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каченям</a:t>
            </a:r>
            <a:r>
              <a:rPr lang="ru-RU" sz="28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із</a:t>
            </a:r>
            <a:r>
              <a:rPr lang="ru-RU" sz="28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казки</a:t>
            </a:r>
            <a:r>
              <a:rPr lang="ru-RU" sz="28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Ганса</a:t>
            </a:r>
            <a:r>
              <a:rPr lang="ru-RU" sz="28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Крістіана</a:t>
            </a:r>
            <a:r>
              <a:rPr lang="ru-RU" sz="28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Андерсена </a:t>
            </a:r>
            <a:r>
              <a:rPr lang="ru-RU" sz="2800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ніхто</a:t>
            </a:r>
            <a:r>
              <a:rPr lang="ru-RU" sz="28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не дружив? </a:t>
            </a:r>
            <a:endParaRPr lang="ru-RU" sz="28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143000" y="3124200"/>
            <a:ext cx="1828800" cy="175260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rgbClr val="002060"/>
                </a:solidFill>
              </a:rPr>
              <a:t>Бо воно було велике і некрасиве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733800" y="3124200"/>
            <a:ext cx="1828800" cy="175260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rgbClr val="002060"/>
                </a:solidFill>
              </a:rPr>
              <a:t>Бо воно всіх ображало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324600" y="3124200"/>
            <a:ext cx="1828800" cy="175260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rgbClr val="002060"/>
                </a:solidFill>
              </a:rPr>
              <a:t>Бо воно вилупилося пізніше за всіх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8" name="Стрелка вправо 7">
            <a:hlinkClick r:id="" action="ppaction://hlinkshowjump?jump=nextslide" highlightClick="1"/>
          </p:cNvPr>
          <p:cNvSpPr/>
          <p:nvPr/>
        </p:nvSpPr>
        <p:spPr>
          <a:xfrm>
            <a:off x="4191000" y="5486400"/>
            <a:ext cx="1143000" cy="457200"/>
          </a:xfrm>
          <a:prstGeom prst="rightArrow">
            <a:avLst>
              <a:gd name="adj1" fmla="val 68750"/>
              <a:gd name="adj2" fmla="val 51042"/>
            </a:avLst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 smtClean="0">
                <a:solidFill>
                  <a:schemeClr val="tx1"/>
                </a:solidFill>
              </a:rPr>
              <a:t>далі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914400" y="914400"/>
            <a:ext cx="7543800" cy="137160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Який</a:t>
            </a:r>
            <a:r>
              <a:rPr lang="ru-RU" sz="2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28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чарівний</a:t>
            </a:r>
            <a:r>
              <a:rPr lang="ru-RU" sz="2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предмет є у «</a:t>
            </a:r>
            <a:r>
              <a:rPr lang="ru-RU" sz="28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Казці</a:t>
            </a:r>
            <a:r>
              <a:rPr lang="ru-RU" sz="2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про </a:t>
            </a:r>
            <a:r>
              <a:rPr lang="ru-RU" sz="28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мертву</a:t>
            </a:r>
            <a:r>
              <a:rPr lang="ru-RU" sz="2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28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царівну</a:t>
            </a:r>
            <a:r>
              <a:rPr lang="ru-RU" sz="2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та семеро </a:t>
            </a:r>
            <a:r>
              <a:rPr lang="ru-RU" sz="28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богатир</a:t>
            </a:r>
            <a:r>
              <a:rPr lang="uk-UA" sz="28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ів</a:t>
            </a:r>
            <a:r>
              <a:rPr lang="ru-RU" sz="2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» </a:t>
            </a:r>
            <a:r>
              <a:rPr lang="ru-RU" sz="28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Олександра</a:t>
            </a:r>
            <a:r>
              <a:rPr lang="ru-RU" sz="2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28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Пушкіна</a:t>
            </a:r>
            <a:r>
              <a:rPr lang="ru-RU" sz="28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? </a:t>
            </a:r>
            <a:endParaRPr lang="ru-RU" sz="280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143000" y="3124200"/>
            <a:ext cx="1828800" cy="175260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rgbClr val="002060"/>
                </a:solidFill>
              </a:rPr>
              <a:t>Чарівна паличка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771900" y="3124200"/>
            <a:ext cx="1828800" cy="175260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rgbClr val="002060"/>
                </a:solidFill>
              </a:rPr>
              <a:t>Дзеркальце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324600" y="3124200"/>
            <a:ext cx="1828800" cy="175260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rgbClr val="002060"/>
                </a:solidFill>
              </a:rPr>
              <a:t>Скатертина-самобранка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8" name="Стрелка вправо 7">
            <a:hlinkClick r:id="" action="ppaction://hlinkshowjump?jump=nextslide" highlightClick="1"/>
          </p:cNvPr>
          <p:cNvSpPr/>
          <p:nvPr/>
        </p:nvSpPr>
        <p:spPr>
          <a:xfrm>
            <a:off x="4191000" y="5486400"/>
            <a:ext cx="1143000" cy="457200"/>
          </a:xfrm>
          <a:prstGeom prst="rightArrow">
            <a:avLst>
              <a:gd name="adj1" fmla="val 68750"/>
              <a:gd name="adj2" fmla="val 51042"/>
            </a:avLst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 smtClean="0">
                <a:solidFill>
                  <a:schemeClr val="tx1"/>
                </a:solidFill>
              </a:rPr>
              <a:t>далі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5664448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876300" y="630382"/>
            <a:ext cx="7543800" cy="137160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Символом </a:t>
            </a:r>
            <a:r>
              <a:rPr lang="ru-RU" sz="2800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якої</a:t>
            </a:r>
            <a:r>
              <a:rPr lang="ru-RU" sz="28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риси</a:t>
            </a:r>
            <a:r>
              <a:rPr lang="ru-RU" sz="28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характеру стала </a:t>
            </a:r>
            <a:r>
              <a:rPr lang="ru-RU" sz="2800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лисиця</a:t>
            </a:r>
            <a:r>
              <a:rPr lang="ru-RU" sz="28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 </a:t>
            </a:r>
            <a:endParaRPr lang="ru-RU" sz="28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170709" y="3124200"/>
            <a:ext cx="1828800" cy="175260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rgbClr val="002060"/>
                </a:solidFill>
              </a:rPr>
              <a:t>Хитрості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733800" y="3124200"/>
            <a:ext cx="1828800" cy="175260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rgbClr val="002060"/>
                </a:solidFill>
              </a:rPr>
              <a:t> Сміливості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324600" y="3124200"/>
            <a:ext cx="1828800" cy="175260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rgbClr val="002060"/>
                </a:solidFill>
              </a:rPr>
              <a:t>Нечесності</a:t>
            </a:r>
          </a:p>
        </p:txBody>
      </p:sp>
      <p:sp>
        <p:nvSpPr>
          <p:cNvPr id="8" name="Стрелка вправо 7">
            <a:hlinkClick r:id="" action="ppaction://hlinkshowjump?jump=nextslide" highlightClick="1"/>
          </p:cNvPr>
          <p:cNvSpPr/>
          <p:nvPr/>
        </p:nvSpPr>
        <p:spPr>
          <a:xfrm>
            <a:off x="4191000" y="5486400"/>
            <a:ext cx="1143000" cy="457200"/>
          </a:xfrm>
          <a:prstGeom prst="rightArrow">
            <a:avLst>
              <a:gd name="adj1" fmla="val 68750"/>
              <a:gd name="adj2" fmla="val 51042"/>
            </a:avLst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 smtClean="0">
                <a:solidFill>
                  <a:schemeClr val="tx1"/>
                </a:solidFill>
              </a:rPr>
              <a:t>далі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2517691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914400" y="914400"/>
            <a:ext cx="7543800" cy="137160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 </a:t>
            </a:r>
            <a:r>
              <a:rPr lang="ru-RU" sz="280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якої</a:t>
            </a:r>
            <a:r>
              <a:rPr lang="ru-RU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казки</a:t>
            </a:r>
            <a:r>
              <a:rPr lang="ru-RU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підходить</a:t>
            </a:r>
            <a:r>
              <a:rPr lang="ru-RU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прислів</a:t>
            </a:r>
            <a:r>
              <a:rPr lang="en-US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’</a:t>
            </a:r>
            <a:r>
              <a:rPr lang="ru-RU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я: «Коли </a:t>
            </a:r>
            <a:r>
              <a:rPr lang="ru-RU" sz="280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працюють</a:t>
            </a:r>
            <a:r>
              <a:rPr lang="ru-RU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дружно, робота </a:t>
            </a:r>
            <a:r>
              <a:rPr lang="ru-RU" sz="280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йде</a:t>
            </a:r>
            <a:r>
              <a:rPr lang="ru-RU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на лад»? </a:t>
            </a:r>
            <a:endParaRPr lang="ru-RU" sz="28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143000" y="3124200"/>
            <a:ext cx="1828800" cy="175260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Колосок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733800" y="3124200"/>
            <a:ext cx="1828800" cy="175260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Колобок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324600" y="3124200"/>
            <a:ext cx="1828800" cy="1752600"/>
          </a:xfrm>
          <a:prstGeom prst="round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mtClean="0">
                <a:solidFill>
                  <a:schemeClr val="tx1"/>
                </a:solidFill>
              </a:rPr>
              <a:t>Ріпка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8" name="Стрелка влево 7">
            <a:hlinkClick r:id="rId2" action="ppaction://hlinksldjump" highlightClick="1"/>
          </p:cNvPr>
          <p:cNvSpPr/>
          <p:nvPr/>
        </p:nvSpPr>
        <p:spPr>
          <a:xfrm>
            <a:off x="4114800" y="5486400"/>
            <a:ext cx="1295400" cy="457200"/>
          </a:xfrm>
          <a:prstGeom prst="leftArrow">
            <a:avLst>
              <a:gd name="adj1" fmla="val 70833"/>
              <a:gd name="adj2" fmla="val 50000"/>
            </a:avLst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chemeClr val="tx1"/>
                </a:solidFill>
              </a:rPr>
              <a:t>початок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160</TotalTime>
  <Words>435</Words>
  <Application>Microsoft Office PowerPoint</Application>
  <PresentationFormat>Экран (4:3)</PresentationFormat>
  <Paragraphs>120</Paragraphs>
  <Slides>24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Поток</vt:lpstr>
      <vt:lpstr>   Інтерактивна  інтелектуальна гра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Интерактивная викторина</dc:title>
  <dc:creator>андрей</dc:creator>
  <cp:lastModifiedBy>Пользователь</cp:lastModifiedBy>
  <cp:revision>24</cp:revision>
  <dcterms:created xsi:type="dcterms:W3CDTF">2014-08-08T11:31:25Z</dcterms:created>
  <dcterms:modified xsi:type="dcterms:W3CDTF">2018-02-27T18:17:40Z</dcterms:modified>
</cp:coreProperties>
</file>