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303" r:id="rId3"/>
    <p:sldId id="306" r:id="rId4"/>
    <p:sldId id="335" r:id="rId5"/>
    <p:sldId id="336" r:id="rId6"/>
    <p:sldId id="301" r:id="rId7"/>
    <p:sldId id="309" r:id="rId8"/>
    <p:sldId id="280" r:id="rId9"/>
    <p:sldId id="281" r:id="rId10"/>
    <p:sldId id="282" r:id="rId11"/>
    <p:sldId id="286" r:id="rId12"/>
    <p:sldId id="287" r:id="rId13"/>
    <p:sldId id="283" r:id="rId14"/>
    <p:sldId id="310" r:id="rId15"/>
    <p:sldId id="288" r:id="rId16"/>
    <p:sldId id="327" r:id="rId17"/>
    <p:sldId id="331" r:id="rId18"/>
    <p:sldId id="333" r:id="rId19"/>
    <p:sldId id="311" r:id="rId20"/>
    <p:sldId id="312" r:id="rId21"/>
    <p:sldId id="326" r:id="rId22"/>
    <p:sldId id="313" r:id="rId23"/>
    <p:sldId id="338" r:id="rId24"/>
    <p:sldId id="314" r:id="rId25"/>
    <p:sldId id="330" r:id="rId26"/>
    <p:sldId id="329" r:id="rId27"/>
    <p:sldId id="292" r:id="rId28"/>
    <p:sldId id="320" r:id="rId29"/>
    <p:sldId id="319" r:id="rId30"/>
    <p:sldId id="297" r:id="rId31"/>
    <p:sldId id="322" r:id="rId32"/>
    <p:sldId id="317" r:id="rId33"/>
    <p:sldId id="339" r:id="rId34"/>
    <p:sldId id="34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663300"/>
    <a:srgbClr val="FF9933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46" autoAdjust="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8AB0-E298-4246-A6F5-5C7CDE0A7FD8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BE927-9AB2-4984-9591-F7CDA89D44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88513A-5336-46BA-85C4-9484A877D69B}" type="slidenum">
              <a:rPr lang="ru-RU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lumMod val="7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35C76F-78B5-4B11-8C6F-63623E59C7BB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AA0BAB-D84D-4E12-B284-43472EBE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00232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7;&#1095;&#1077;&#1083;&#1082;&#1072;%20&#1086;&#1090;&#1082;&#1088;&#1099;&#1090;&#1099;&#1081;%20&#1091;&#1088;&#1086;&#1082;%20&#1084;&#1072;&#1090;&#1077;&#1084;\Relax%20music%20-%20&#1058;&#1086;,%20&#1095;&#1090;&#1086;%20&#1103;%20&#1083;&#1102;&#1073;&#1083;&#1102;%20(mp3ostrov.com)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5;&#1095;&#1077;&#1083;&#1082;&#1072;%20&#1046;&#1059;-&#1046;&#1059;-&#1046;&#1059;,%20&#1084;&#1091;&#1083;&#1100;&#1090;-&#1087;&#1077;&#1089;&#1077;&#1085;&#1082;&#1072;,%20&#1074;&#1080;&#1076;&#1077;&#1086;%20&#1076;&#1083;&#1103;%20&#1076;&#1077;&#1090;&#1077;&#1081;.%20&#1053;&#1072;&#1096;&#1077;%20&#1074;&#1089;&#1105;!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7;&#1095;&#1077;&#1083;&#1082;&#1072;%20&#1086;&#1090;&#1082;&#1088;&#1099;&#1090;&#1099;&#1081;%20&#1091;&#1088;&#1086;&#1082;%20&#1084;&#1072;&#1090;&#1077;&#1084;\pchelka_Maja_Pchjolka_Majya_(mp3co.co).mp3" TargetMode="Externa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www.youtube.com/watch?v=Jyge1XfxQ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m0TeGL8wqI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7;&#1095;&#1077;&#1083;&#1082;&#1072;%20&#1086;&#1090;&#1082;&#1088;&#1099;&#1090;&#1099;&#1081;%20&#1091;&#1088;&#1086;&#1082;%20&#1084;&#1072;&#1090;&#1077;&#1084;\pchelka_Maja_Pchjolka_Majya_(mp3co.co).mp3" TargetMode="Externa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55650" y="810409"/>
            <a:ext cx="18473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27650" name="Picture 2" descr="http://klopik.com/uploads/posts/2010-03/1269667861_fly.jpg"/>
          <p:cNvPicPr>
            <a:picLocks noChangeAspect="1" noChangeArrowheads="1"/>
          </p:cNvPicPr>
          <p:nvPr/>
        </p:nvPicPr>
        <p:blipFill>
          <a:blip r:embed="rId3" cstate="screen">
            <a:lum contrast="20000"/>
          </a:blip>
          <a:srcRect/>
          <a:stretch>
            <a:fillRect/>
          </a:stretch>
        </p:blipFill>
        <p:spPr bwMode="auto">
          <a:xfrm>
            <a:off x="1000100" y="2714620"/>
            <a:ext cx="4638675" cy="3305175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8" name="Прямоугольник 7"/>
          <p:cNvSpPr/>
          <p:nvPr/>
        </p:nvSpPr>
        <p:spPr>
          <a:xfrm>
            <a:off x="5148064" y="2564904"/>
            <a:ext cx="2016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Бджола</a:t>
            </a:r>
            <a:endParaRPr lang="ru-RU" sz="36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Narrow" pitchFamily="34" charset="0"/>
            </a:endParaRPr>
          </a:p>
        </p:txBody>
      </p:sp>
      <p:pic>
        <p:nvPicPr>
          <p:cNvPr id="7" name="Picture 2" descr="http://img-fotki.yandex.ru/get/5107/natali73123.187/0_42e71_a5df4f36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15140" y="214290"/>
            <a:ext cx="2428860" cy="624364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188641"/>
            <a:ext cx="4824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dirty="0" smtClean="0">
                <a:solidFill>
                  <a:schemeClr val="bg1"/>
                </a:solidFill>
              </a:rPr>
              <a:t>Наче </a:t>
            </a:r>
            <a:r>
              <a:rPr lang="ru-RU" sz="3200" dirty="0" err="1" smtClean="0">
                <a:solidFill>
                  <a:schemeClr val="bg1"/>
                </a:solidFill>
              </a:rPr>
              <a:t>птиця</a:t>
            </a:r>
            <a:r>
              <a:rPr lang="ru-RU" sz="3200" dirty="0" smtClean="0">
                <a:solidFill>
                  <a:schemeClr val="bg1"/>
                </a:solidFill>
              </a:rPr>
              <a:t>, </a:t>
            </a:r>
            <a:r>
              <a:rPr lang="ru-RU" sz="3200" dirty="0" err="1" smtClean="0">
                <a:solidFill>
                  <a:schemeClr val="bg1"/>
                </a:solidFill>
              </a:rPr>
              <a:t>крила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має</a:t>
            </a:r>
            <a:r>
              <a:rPr lang="ru-RU" sz="3200" dirty="0" smtClean="0">
                <a:solidFill>
                  <a:schemeClr val="bg1"/>
                </a:solidFill>
              </a:rPr>
              <a:t>, Все </a:t>
            </a:r>
            <a:r>
              <a:rPr lang="ru-RU" sz="3200" dirty="0" err="1" smtClean="0">
                <a:solidFill>
                  <a:schemeClr val="bg1"/>
                </a:solidFill>
              </a:rPr>
              <a:t>літає</a:t>
            </a:r>
            <a:r>
              <a:rPr lang="ru-RU" sz="3200" dirty="0" smtClean="0">
                <a:solidFill>
                  <a:schemeClr val="bg1"/>
                </a:solidFill>
              </a:rPr>
              <a:t> та </a:t>
            </a:r>
            <a:r>
              <a:rPr lang="ru-RU" sz="3200" dirty="0" err="1" smtClean="0">
                <a:solidFill>
                  <a:schemeClr val="bg1"/>
                </a:solidFill>
              </a:rPr>
              <a:t>співає</a:t>
            </a:r>
            <a:r>
              <a:rPr lang="ru-RU" sz="3200" dirty="0" smtClean="0">
                <a:solidFill>
                  <a:schemeClr val="bg1"/>
                </a:solidFill>
              </a:rPr>
              <a:t>:</a:t>
            </a:r>
          </a:p>
          <a:p>
            <a:pPr fontAlgn="base"/>
            <a:r>
              <a:rPr lang="ru-RU" sz="3200" dirty="0" smtClean="0">
                <a:solidFill>
                  <a:schemeClr val="bg1"/>
                </a:solidFill>
              </a:rPr>
              <a:t> — Я медок вам ношу,</a:t>
            </a:r>
          </a:p>
          <a:p>
            <a:pPr fontAlgn="base"/>
            <a:r>
              <a:rPr lang="ru-RU" sz="3200" dirty="0" smtClean="0">
                <a:solidFill>
                  <a:schemeClr val="bg1"/>
                </a:solidFill>
              </a:rPr>
              <a:t> Не </a:t>
            </a:r>
            <a:r>
              <a:rPr lang="ru-RU" sz="3200" dirty="0" err="1" smtClean="0">
                <a:solidFill>
                  <a:schemeClr val="bg1"/>
                </a:solidFill>
              </a:rPr>
              <a:t>чіпайте</a:t>
            </a:r>
            <a:r>
              <a:rPr lang="ru-RU" sz="3200" dirty="0" smtClean="0">
                <a:solidFill>
                  <a:schemeClr val="bg1"/>
                </a:solidFill>
              </a:rPr>
              <a:t>, </a:t>
            </a:r>
            <a:r>
              <a:rPr lang="ru-RU" sz="3200" dirty="0" err="1" smtClean="0">
                <a:solidFill>
                  <a:schemeClr val="bg1"/>
                </a:solidFill>
              </a:rPr>
              <a:t>бо</a:t>
            </a:r>
            <a:r>
              <a:rPr lang="ru-RU" sz="3200" dirty="0" smtClean="0">
                <a:solidFill>
                  <a:schemeClr val="bg1"/>
                </a:solidFill>
              </a:rPr>
              <a:t> вкушу. </a:t>
            </a:r>
          </a:p>
          <a:p>
            <a:pPr fontAlgn="base"/>
            <a:r>
              <a:rPr lang="ru-RU" sz="3200" dirty="0" smtClean="0">
                <a:solidFill>
                  <a:schemeClr val="bg1"/>
                </a:solidFill>
              </a:rPr>
              <a:t>                                      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0023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4513" y="1165225"/>
            <a:ext cx="331628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8150" y="1196975"/>
            <a:ext cx="33162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388" y="1196975"/>
            <a:ext cx="3316287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0625" y="1196975"/>
            <a:ext cx="33162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4038" y="4149725"/>
            <a:ext cx="33162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5863" y="4149725"/>
            <a:ext cx="3316287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1163" y="4122738"/>
            <a:ext cx="3316287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4" descr="C:\Users\User\AppData\Local\Microsoft\Windows\Temporary Internet Files\Content.IE5\UZH972EG\MC9004376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388" y="4149725"/>
            <a:ext cx="3316287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62401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5538" y="1624013"/>
            <a:ext cx="62706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725" y="2168525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5413" y="2168525"/>
            <a:ext cx="627062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5148263"/>
            <a:ext cx="62706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6900" y="4618038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9838" y="4618038"/>
            <a:ext cx="62706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9800" y="5148263"/>
            <a:ext cx="6270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3975" y="515461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0100" y="4618038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0025" y="4618038"/>
            <a:ext cx="6270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4125" y="5189538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688" y="5153025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2675" y="465296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188" y="4625975"/>
            <a:ext cx="62547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1013" y="2193925"/>
            <a:ext cx="62547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2141538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1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3538" y="1652588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2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1631950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3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8813" y="2133600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4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120900"/>
            <a:ext cx="627062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5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8325" y="1616075"/>
            <a:ext cx="62547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6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9838" y="1598613"/>
            <a:ext cx="62706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7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9800" y="2144713"/>
            <a:ext cx="6270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8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3975" y="2133600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9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7725" y="162401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0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938" y="1624013"/>
            <a:ext cx="62706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1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4975" y="508476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2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4863" y="508476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3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2738" y="4502150"/>
            <a:ext cx="627062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4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4551363"/>
            <a:ext cx="625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5" name="Picture 5" descr="C:\Users\User\AppData\Local\Microsoft\Windows\Temporary Internet Files\Content.IE5\2SZ5KGP9\MC90043482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8813" y="5148263"/>
            <a:ext cx="6254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Rectangle 19"/>
          <p:cNvSpPr>
            <a:spLocks/>
          </p:cNvSpPr>
          <p:nvPr/>
        </p:nvSpPr>
        <p:spPr bwMode="auto">
          <a:xfrm>
            <a:off x="0" y="442913"/>
            <a:ext cx="90011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Сколько яблок на 2 деревьях?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64" name="Rectangle 19"/>
          <p:cNvSpPr>
            <a:spLocks/>
          </p:cNvSpPr>
          <p:nvPr/>
        </p:nvSpPr>
        <p:spPr bwMode="auto">
          <a:xfrm>
            <a:off x="0" y="442913"/>
            <a:ext cx="90011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Сколько яблок на 3 деревьях?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65" name="Rectangle 19"/>
          <p:cNvSpPr>
            <a:spLocks/>
          </p:cNvSpPr>
          <p:nvPr/>
        </p:nvSpPr>
        <p:spPr bwMode="auto">
          <a:xfrm>
            <a:off x="0" y="442913"/>
            <a:ext cx="900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Сколько яблок на 4 деревьях?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67" name="Rectangle 19"/>
          <p:cNvSpPr>
            <a:spLocks/>
          </p:cNvSpPr>
          <p:nvPr/>
        </p:nvSpPr>
        <p:spPr bwMode="auto">
          <a:xfrm>
            <a:off x="4763" y="442913"/>
            <a:ext cx="900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Сколько яблок на 5 деревьях?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68" name="Rectangle 19"/>
          <p:cNvSpPr>
            <a:spLocks/>
          </p:cNvSpPr>
          <p:nvPr/>
        </p:nvSpPr>
        <p:spPr bwMode="auto">
          <a:xfrm>
            <a:off x="0" y="452438"/>
            <a:ext cx="90011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Сколько яблок на 6 деревьях?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69" name="Rectangle 19"/>
          <p:cNvSpPr>
            <a:spLocks/>
          </p:cNvSpPr>
          <p:nvPr/>
        </p:nvSpPr>
        <p:spPr bwMode="auto">
          <a:xfrm>
            <a:off x="0" y="442913"/>
            <a:ext cx="900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Сколько яблок на 7 деревьях?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70" name="Rectangle 19"/>
          <p:cNvSpPr>
            <a:spLocks/>
          </p:cNvSpPr>
          <p:nvPr/>
        </p:nvSpPr>
        <p:spPr bwMode="auto">
          <a:xfrm>
            <a:off x="0" y="442913"/>
            <a:ext cx="90011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71" name="Rectangle 19"/>
          <p:cNvSpPr>
            <a:spLocks/>
          </p:cNvSpPr>
          <p:nvPr/>
        </p:nvSpPr>
        <p:spPr bwMode="auto">
          <a:xfrm>
            <a:off x="-6350" y="442913"/>
            <a:ext cx="90011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dirty="0" err="1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Скільки</a:t>
            </a: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4800" b="1" dirty="0" err="1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яблук</a:t>
            </a: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на </a:t>
            </a:r>
            <a:r>
              <a:rPr lang="ru-RU" sz="4800" b="1" dirty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9 </a:t>
            </a:r>
            <a:r>
              <a:rPr lang="ru-RU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деревах?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4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uild="allAtOnce"/>
      <p:bldP spid="61" grpId="1" build="allAtOnce"/>
      <p:bldP spid="64" grpId="0" build="allAtOnce"/>
      <p:bldP spid="64" grpId="1" build="allAtOnce"/>
      <p:bldP spid="65" grpId="0" build="allAtOnce"/>
      <p:bldP spid="65" grpId="1" build="allAtOnce"/>
      <p:bldP spid="67" grpId="0" build="allAtOnce"/>
      <p:bldP spid="67" grpId="1" build="allAtOnce"/>
      <p:bldP spid="68" grpId="0" build="allAtOnce"/>
      <p:bldP spid="68" grpId="1" build="allAtOnce"/>
      <p:bldP spid="69" grpId="0" build="allAtOnce"/>
      <p:bldP spid="69" grpId="1" build="allAtOnce"/>
      <p:bldP spid="70" grpId="0" build="allAtOnce"/>
      <p:bldP spid="70" grpId="1" build="allAtOnce"/>
      <p:bldP spid="71" grpId="0" build="allAtOnce"/>
      <p:bldP spid="71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пчелка открытый урок матем\14138806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пчелка открытый урок матем\images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45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950" y="188913"/>
            <a:ext cx="8208963" cy="5616575"/>
          </a:xfrm>
        </p:spPr>
        <p:txBody>
          <a:bodyPr>
            <a:normAutofit/>
          </a:bodyPr>
          <a:lstStyle/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err="1" smtClean="0">
                <a:solidFill>
                  <a:srgbClr val="3F1E03"/>
                </a:solidFill>
              </a:rPr>
              <a:t>Знайди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частку</a:t>
            </a:r>
            <a:r>
              <a:rPr lang="ru-RU" sz="2400" dirty="0" smtClean="0">
                <a:solidFill>
                  <a:srgbClr val="3F1E03"/>
                </a:solidFill>
              </a:rPr>
              <a:t> чисел 16 и 4.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rgbClr val="3F1E03"/>
                </a:solidFill>
              </a:rPr>
              <a:t>В </a:t>
            </a:r>
            <a:r>
              <a:rPr lang="ru-RU" sz="2400" dirty="0" err="1" smtClean="0">
                <a:solidFill>
                  <a:srgbClr val="3F1E03"/>
                </a:solidFill>
              </a:rPr>
              <a:t>коробці</a:t>
            </a:r>
            <a:r>
              <a:rPr lang="ru-RU" sz="2400" dirty="0" smtClean="0">
                <a:solidFill>
                  <a:srgbClr val="3F1E03"/>
                </a:solidFill>
              </a:rPr>
              <a:t> 6 </a:t>
            </a:r>
            <a:r>
              <a:rPr lang="ru-RU" sz="2400" dirty="0" err="1" smtClean="0">
                <a:solidFill>
                  <a:srgbClr val="3F1E03"/>
                </a:solidFill>
              </a:rPr>
              <a:t>олівців</a:t>
            </a:r>
            <a:r>
              <a:rPr lang="ru-RU" sz="2400" dirty="0" smtClean="0">
                <a:solidFill>
                  <a:srgbClr val="3F1E03"/>
                </a:solidFill>
              </a:rPr>
              <a:t>. </a:t>
            </a:r>
            <a:r>
              <a:rPr lang="ru-RU" sz="2400" dirty="0" err="1" smtClean="0">
                <a:solidFill>
                  <a:srgbClr val="3F1E03"/>
                </a:solidFill>
              </a:rPr>
              <a:t>Скільки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олівців</a:t>
            </a:r>
            <a:r>
              <a:rPr lang="ru-RU" sz="2400" dirty="0" smtClean="0">
                <a:solidFill>
                  <a:srgbClr val="3F1E03"/>
                </a:solidFill>
              </a:rPr>
              <a:t> в 3 таких коробках?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err="1" smtClean="0">
                <a:solidFill>
                  <a:srgbClr val="3F1E03"/>
                </a:solidFill>
              </a:rPr>
              <a:t>Скільки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олівців</a:t>
            </a:r>
            <a:r>
              <a:rPr lang="ru-RU" sz="2400" dirty="0" smtClean="0">
                <a:solidFill>
                  <a:srgbClr val="3F1E03"/>
                </a:solidFill>
              </a:rPr>
              <a:t> по </a:t>
            </a:r>
            <a:r>
              <a:rPr lang="ru-RU" sz="2400" dirty="0" err="1" smtClean="0">
                <a:solidFill>
                  <a:srgbClr val="3F1E03"/>
                </a:solidFill>
              </a:rPr>
              <a:t>ціні</a:t>
            </a:r>
            <a:r>
              <a:rPr lang="ru-RU" sz="2400" dirty="0" smtClean="0">
                <a:solidFill>
                  <a:srgbClr val="3F1E03"/>
                </a:solidFill>
              </a:rPr>
              <a:t> 3 </a:t>
            </a:r>
            <a:r>
              <a:rPr lang="ru-RU" sz="2400" dirty="0" err="1" smtClean="0">
                <a:solidFill>
                  <a:srgbClr val="3F1E03"/>
                </a:solidFill>
              </a:rPr>
              <a:t>гривні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можна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купити</a:t>
            </a:r>
            <a:r>
              <a:rPr lang="ru-RU" sz="2400" dirty="0" smtClean="0">
                <a:solidFill>
                  <a:srgbClr val="3F1E03"/>
                </a:solidFill>
              </a:rPr>
              <a:t> на 18 </a:t>
            </a:r>
            <a:r>
              <a:rPr lang="ru-RU" sz="2400" dirty="0" err="1" smtClean="0">
                <a:solidFill>
                  <a:srgbClr val="3F1E03"/>
                </a:solidFill>
              </a:rPr>
              <a:t>гривень</a:t>
            </a:r>
            <a:r>
              <a:rPr lang="ru-RU" sz="2400" dirty="0" smtClean="0">
                <a:solidFill>
                  <a:srgbClr val="3F1E03"/>
                </a:solidFill>
              </a:rPr>
              <a:t>?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rgbClr val="3F1E03"/>
                </a:solidFill>
              </a:rPr>
              <a:t>Альбом </a:t>
            </a:r>
            <a:r>
              <a:rPr lang="ru-RU" sz="2400" dirty="0" err="1" smtClean="0">
                <a:solidFill>
                  <a:srgbClr val="3F1E03"/>
                </a:solidFill>
              </a:rPr>
              <a:t>коштує</a:t>
            </a:r>
            <a:r>
              <a:rPr lang="ru-RU" sz="2400" dirty="0" smtClean="0">
                <a:solidFill>
                  <a:srgbClr val="3F1E03"/>
                </a:solidFill>
              </a:rPr>
              <a:t> 43 </a:t>
            </a:r>
            <a:r>
              <a:rPr lang="ru-RU" sz="2400" dirty="0" err="1" smtClean="0">
                <a:solidFill>
                  <a:srgbClr val="3F1E03"/>
                </a:solidFill>
              </a:rPr>
              <a:t>гривні</a:t>
            </a:r>
            <a:r>
              <a:rPr lang="ru-RU" sz="2400" dirty="0" smtClean="0">
                <a:solidFill>
                  <a:srgbClr val="3F1E03"/>
                </a:solidFill>
              </a:rPr>
              <a:t>, а блокнот 24 </a:t>
            </a:r>
            <a:r>
              <a:rPr lang="ru-RU" sz="2400" dirty="0" err="1" smtClean="0">
                <a:solidFill>
                  <a:srgbClr val="3F1E03"/>
                </a:solidFill>
              </a:rPr>
              <a:t>гривні</a:t>
            </a:r>
            <a:r>
              <a:rPr lang="ru-RU" sz="2400" dirty="0" smtClean="0">
                <a:solidFill>
                  <a:srgbClr val="3F1E03"/>
                </a:solidFill>
              </a:rPr>
              <a:t>. На </a:t>
            </a:r>
            <a:r>
              <a:rPr lang="ru-RU" sz="2400" dirty="0" err="1" smtClean="0">
                <a:solidFill>
                  <a:srgbClr val="3F1E03"/>
                </a:solidFill>
              </a:rPr>
              <a:t>скільки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гривень</a:t>
            </a:r>
            <a:r>
              <a:rPr lang="ru-RU" sz="2400" dirty="0" smtClean="0">
                <a:solidFill>
                  <a:srgbClr val="3F1E03"/>
                </a:solidFill>
              </a:rPr>
              <a:t> альбом дороже блокнота?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rgbClr val="3F1E03"/>
                </a:solidFill>
              </a:rPr>
              <a:t>На </a:t>
            </a:r>
            <a:r>
              <a:rPr lang="ru-RU" sz="2400" dirty="0" err="1" smtClean="0">
                <a:solidFill>
                  <a:srgbClr val="3F1E03"/>
                </a:solidFill>
              </a:rPr>
              <a:t>скільки</a:t>
            </a:r>
            <a:r>
              <a:rPr lang="ru-RU" sz="2400" dirty="0" smtClean="0">
                <a:solidFill>
                  <a:srgbClr val="3F1E03"/>
                </a:solidFill>
              </a:rPr>
              <a:t> треба </a:t>
            </a:r>
            <a:r>
              <a:rPr lang="ru-RU" sz="2400" dirty="0" err="1" smtClean="0">
                <a:solidFill>
                  <a:srgbClr val="3F1E03"/>
                </a:solidFill>
              </a:rPr>
              <a:t>збільшити</a:t>
            </a:r>
            <a:r>
              <a:rPr lang="ru-RU" sz="2400" dirty="0" smtClean="0">
                <a:solidFill>
                  <a:srgbClr val="3F1E03"/>
                </a:solidFill>
              </a:rPr>
              <a:t> число 77, </a:t>
            </a:r>
            <a:r>
              <a:rPr lang="ru-RU" sz="2400" dirty="0" err="1" smtClean="0">
                <a:solidFill>
                  <a:srgbClr val="3F1E03"/>
                </a:solidFill>
              </a:rPr>
              <a:t>щоб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отримати</a:t>
            </a:r>
            <a:r>
              <a:rPr lang="ru-RU" sz="2400" dirty="0" smtClean="0">
                <a:solidFill>
                  <a:srgbClr val="3F1E03"/>
                </a:solidFill>
              </a:rPr>
              <a:t> 83?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err="1" smtClean="0">
                <a:solidFill>
                  <a:srgbClr val="3F1E03"/>
                </a:solidFill>
              </a:rPr>
              <a:t>Знайди</a:t>
            </a: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добуток</a:t>
            </a:r>
            <a:r>
              <a:rPr lang="ru-RU" sz="2400" dirty="0" smtClean="0">
                <a:solidFill>
                  <a:srgbClr val="3F1E03"/>
                </a:solidFill>
              </a:rPr>
              <a:t> чисел 4 і 7.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err="1" smtClean="0">
                <a:solidFill>
                  <a:srgbClr val="3F1E03"/>
                </a:solidFill>
              </a:rPr>
              <a:t>Добуток</a:t>
            </a:r>
            <a:r>
              <a:rPr lang="ru-RU" sz="2400" dirty="0" smtClean="0">
                <a:solidFill>
                  <a:srgbClr val="3F1E03"/>
                </a:solidFill>
              </a:rPr>
              <a:t>  чисел 2 </a:t>
            </a:r>
            <a:r>
              <a:rPr lang="ru-RU" sz="2400" dirty="0" err="1" smtClean="0">
                <a:solidFill>
                  <a:srgbClr val="3F1E03"/>
                </a:solidFill>
              </a:rPr>
              <a:t>і</a:t>
            </a:r>
            <a:r>
              <a:rPr lang="ru-RU" sz="2400" dirty="0" smtClean="0">
                <a:solidFill>
                  <a:srgbClr val="3F1E03"/>
                </a:solidFill>
              </a:rPr>
              <a:t> 5 </a:t>
            </a:r>
            <a:r>
              <a:rPr lang="ru-RU" sz="2400" dirty="0" err="1" smtClean="0">
                <a:solidFill>
                  <a:srgbClr val="3F1E03"/>
                </a:solidFill>
              </a:rPr>
              <a:t>збільшити</a:t>
            </a:r>
            <a:r>
              <a:rPr lang="ru-RU" sz="2400" dirty="0" smtClean="0">
                <a:solidFill>
                  <a:srgbClr val="3F1E03"/>
                </a:solidFill>
              </a:rPr>
              <a:t>  на 47.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rgbClr val="3F1E03"/>
                </a:solidFill>
              </a:rPr>
              <a:t>В </a:t>
            </a:r>
            <a:r>
              <a:rPr lang="ru-RU" sz="2400" dirty="0" err="1" smtClean="0">
                <a:solidFill>
                  <a:srgbClr val="3F1E03"/>
                </a:solidFill>
              </a:rPr>
              <a:t>класі</a:t>
            </a:r>
            <a:r>
              <a:rPr lang="ru-RU" sz="2400" dirty="0" smtClean="0">
                <a:solidFill>
                  <a:srgbClr val="3F1E03"/>
                </a:solidFill>
              </a:rPr>
              <a:t> 30 </a:t>
            </a:r>
            <a:r>
              <a:rPr lang="ru-RU" sz="2400" dirty="0" err="1" smtClean="0">
                <a:solidFill>
                  <a:srgbClr val="3F1E03"/>
                </a:solidFill>
              </a:rPr>
              <a:t>стільців</a:t>
            </a:r>
            <a:r>
              <a:rPr lang="ru-RU" sz="2400" dirty="0" smtClean="0">
                <a:solidFill>
                  <a:srgbClr val="3F1E03"/>
                </a:solidFill>
              </a:rPr>
              <a:t> в 3 </a:t>
            </a:r>
            <a:r>
              <a:rPr lang="ru-RU" sz="2400" dirty="0" err="1" smtClean="0">
                <a:solidFill>
                  <a:srgbClr val="3F1E03"/>
                </a:solidFill>
              </a:rPr>
              <a:t>однакових</a:t>
            </a:r>
            <a:r>
              <a:rPr lang="ru-RU" sz="2400" dirty="0" smtClean="0">
                <a:solidFill>
                  <a:srgbClr val="3F1E03"/>
                </a:solidFill>
              </a:rPr>
              <a:t> рядах. </a:t>
            </a:r>
            <a:r>
              <a:rPr lang="ru-RU" sz="2400" dirty="0" err="1" smtClean="0">
                <a:solidFill>
                  <a:srgbClr val="3F1E03"/>
                </a:solidFill>
              </a:rPr>
              <a:t>Скільки</a:t>
            </a:r>
            <a:endParaRPr lang="ru-RU" sz="2400" dirty="0" smtClean="0">
              <a:solidFill>
                <a:srgbClr val="3F1E03"/>
              </a:solidFill>
            </a:endParaRP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rgbClr val="3F1E03"/>
                </a:solidFill>
              </a:rPr>
              <a:t> </a:t>
            </a:r>
            <a:r>
              <a:rPr lang="ru-RU" sz="2400" dirty="0" err="1" smtClean="0">
                <a:solidFill>
                  <a:srgbClr val="3F1E03"/>
                </a:solidFill>
              </a:rPr>
              <a:t>стільців</a:t>
            </a:r>
            <a:r>
              <a:rPr lang="ru-RU" sz="2400" dirty="0" smtClean="0">
                <a:solidFill>
                  <a:srgbClr val="3F1E03"/>
                </a:solidFill>
              </a:rPr>
              <a:t> в кожному ряду?</a:t>
            </a:r>
          </a:p>
          <a:p>
            <a:pPr marL="542925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err="1" smtClean="0">
                <a:solidFill>
                  <a:srgbClr val="3F1E03"/>
                </a:solidFill>
              </a:rPr>
              <a:t>Знайди</a:t>
            </a:r>
            <a:r>
              <a:rPr lang="ru-RU" sz="2400" dirty="0" smtClean="0">
                <a:solidFill>
                  <a:srgbClr val="3F1E03"/>
                </a:solidFill>
              </a:rPr>
              <a:t> периметр квадрата </a:t>
            </a:r>
            <a:r>
              <a:rPr lang="ru-RU" sz="2400" dirty="0" err="1" smtClean="0">
                <a:solidFill>
                  <a:srgbClr val="3F1E03"/>
                </a:solidFill>
              </a:rPr>
              <a:t>зі</a:t>
            </a:r>
            <a:r>
              <a:rPr lang="ru-RU" sz="2400" dirty="0" smtClean="0">
                <a:solidFill>
                  <a:srgbClr val="3F1E03"/>
                </a:solidFill>
              </a:rPr>
              <a:t> стороною 4 см.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08304" y="6092825"/>
            <a:ext cx="1584871" cy="5048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</a:rPr>
              <a:t>Відповідь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825" y="5877273"/>
            <a:ext cx="72009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Arial" charset="0"/>
              </a:rPr>
              <a:t>4   18   6   на 19 р.   на 6  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  <a:cs typeface="Arial" charset="0"/>
              </a:rPr>
              <a:t>28   </a:t>
            </a:r>
            <a:r>
              <a:rPr lang="ru-RU" sz="2800" b="1" dirty="0">
                <a:solidFill>
                  <a:srgbClr val="C00000"/>
                </a:solidFill>
                <a:latin typeface="+mn-lt"/>
                <a:cs typeface="Arial" charset="0"/>
              </a:rPr>
              <a:t>57   52   10  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  <a:cs typeface="Arial" charset="0"/>
              </a:rPr>
              <a:t>16см</a:t>
            </a:r>
            <a:endParaRPr lang="ru-RU" sz="2800" b="1" dirty="0">
              <a:solidFill>
                <a:srgbClr val="C00000"/>
              </a:solidFill>
              <a:latin typeface="+mn-lt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05861" y="4440831"/>
            <a:ext cx="1279509" cy="1023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dirty="0">
                <a:ln w="38100">
                  <a:solidFill>
                    <a:srgbClr val="FFFF00"/>
                  </a:solidFill>
                </a:ln>
                <a:solidFill>
                  <a:srgbClr val="C00000"/>
                </a:solidFill>
                <a:latin typeface="AGCooperCyr" pitchFamily="34" charset="0"/>
                <a:cs typeface="Arial" charset="0"/>
              </a:rPr>
              <a:t>2</a:t>
            </a:r>
          </a:p>
        </p:txBody>
      </p:sp>
      <p:pic>
        <p:nvPicPr>
          <p:cNvPr id="9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48264" y="4437112"/>
            <a:ext cx="1944216" cy="16561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3429000"/>
            <a:ext cx="26955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539295">
            <a:off x="1739901" y="1004887"/>
            <a:ext cx="13525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833907">
            <a:off x="6165850" y="1258888"/>
            <a:ext cx="1419225" cy="25908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692150"/>
            <a:ext cx="26955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1104900" y="4806951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7370762" y="1279526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7658100" y="3222626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7010400" y="5095876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5210175" y="5383213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2762250" y="5454651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2689225" y="271463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5426075" y="342901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601662" y="1206501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60416">
            <a:off x="312737" y="3151188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lax music - То, что я люблю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79191E-6 C 0.02344 -0.00069 0.04705 -0.00023 0.07048 -0.00208 C 0.07986 -0.00277 0.08784 -0.01248 0.0967 -0.01526 C 0.1026 -0.02058 0.10798 -0.02173 0.11475 -0.02405 C 0.12587 -0.03399 0.1118 -0.02289 0.12951 -0.03052 C 0.13142 -0.03144 0.13264 -0.03376 0.13437 -0.03491 C 0.13889 -0.03815 0.14444 -0.03838 0.14913 -0.04139 C 0.15607 -0.04601 0.16319 -0.05156 0.17048 -0.05457 C 0.17569 -0.05942 0.17986 -0.0652 0.18524 -0.06983 C 0.19409 -0.08879 0.1901 -0.0948 0.1901 -0.12439 " pathEditMode="relative" ptsTypes="fffffffffA">
                                      <p:cBhvr>
                                        <p:cTn id="26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046 C -0.04253 0.00555 -0.07986 0.00301 -0.12431 0.00185 C -0.13472 -0.00809 -0.14514 -0.01664 -0.15503 -0.02797 C -0.16059 -0.03445 -0.15972 -0.03005 -0.16458 -0.0393 C -0.17153 -0.05318 -0.16424 -0.04347 -0.17101 -0.05549 C -0.1724 -0.0578 -0.17448 -0.05965 -0.17587 -0.06219 C -0.17813 -0.06659 -0.18229 -0.07607 -0.18229 -0.07584 C -0.18281 -0.07907 -0.18316 -0.08231 -0.18403 -0.08508 C -0.1849 -0.08763 -0.18646 -0.08925 -0.18715 -0.09202 C -0.19184 -0.11075 -0.1967 -0.13549 -0.1967 -0.15584 " pathEditMode="relative" rAng="0" ptsTypes="fffffffffA">
                                      <p:cBhvr>
                                        <p:cTn id="2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39306E-6 C -0.00955 0.00115 -0.01806 0.0037 -0.02743 0.00531 C -0.0375 0.01734 -0.02899 0.00948 -0.0533 0.01271 C -0.06007 0.01364 -0.06476 0.01872 -0.07101 0.02034 C -0.07639 0.02173 -0.08194 0.0215 -0.08715 0.02219 C -0.09132 0.02265 -0.09583 0.02312 -0.10017 0.02381 C -0.10608 0.02497 -0.11788 0.02774 -0.11788 0.02797 C -0.12847 0.03352 -0.13837 0.03722 -0.14983 0.03884 C -0.16059 0.043 -0.1533 0.04046 -0.17274 0.04462 C -0.18316 0.04647 -0.17118 0.04624 -0.18403 0.04994 C -0.1875 0.05109 -0.19149 0.05109 -0.19531 0.05156 C -0.20278 0.05526 -0.21007 0.05664 -0.21771 0.05919 C -0.22118 0.06034 -0.22413 0.06358 -0.2276 0.06474 C -0.2375 0.06797 -0.23854 0.0652 -0.24687 0.06867 C -0.25243 0.07075 -0.26215 0.07422 -0.26788 0.07976 C -0.27309 0.08485 -0.27569 0.08832 -0.28229 0.09109 C -0.28941 0.10335 -0.28056 0.09063 -0.29184 0.09803 C -0.29653 0.10127 -0.30052 0.10566 -0.30486 0.10936 C -0.31198 0.11583 -0.3125 0.12624 -0.32083 0.12994 C -0.32413 0.13549 -0.32587 0.14104 -0.32917 0.14659 C -0.33229 0.16208 -0.3283 0.14682 -0.33385 0.15976 C -0.33646 0.16531 -0.33628 0.17225 -0.33871 0.17803 C -0.34566 0.19445 -0.33889 0.17387 -0.34358 0.18913 C -0.34687 0.21456 -0.34427 0.24 -0.34201 0.26543 C -0.34184 0.26843 -0.34323 0.30265 -0.33715 0.3119 C -0.33038 0.32208 -0.32118 0.32971 -0.31285 0.3378 C -0.30417 0.34635 -0.31146 0.34057 -0.30486 0.3489 C -0.29618 0.36023 -0.28576 0.37202 -0.27413 0.37872 C -0.26771 0.38659 -0.25937 0.39167 -0.25 0.39398 C -0.22153 0.4104 -0.19809 0.42335 -0.16615 0.42728 C -0.13177 0.43676 -0.16684 0.42751 -0.07431 0.43098 C -0.04653 0.4319 -0.02014 0.44046 0.00816 0.44046 " pathEditMode="relative" rAng="0" ptsTypes="fffffffffffffffffffffffffffffffA">
                                      <p:cBhvr>
                                        <p:cTn id="41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22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7 0.04625 C 0.04028 0.04925 0.05486 0.05272 0.06945 0.05434 C 0.09601 0.0622 0.11372 0.05804 0.1441 0.05688 C 0.16875 0.05272 0.19184 0.04602 0.21563 0.03862 C 0.22222 0.03422 0.22847 0.03284 0.2349 0.03006 C 0.24115 0.02752 0.2467 0.02382 0.25295 0.02197 C 0.2599 0.01596 0.26893 0.01318 0.27709 0.00925 C 0.28316 0.00255 0.28906 0.0007 0.2967 -0.00254 C 0.29965 -0.00508 0.30365 -0.00601 0.30643 -0.00855 C 0.31632 -0.01896 0.30261 -0.01179 0.31441 -0.01687 C 0.33021 -0.02982 0.33715 -0.05456 0.34705 -0.07398 C 0.34757 -0.07676 0.34792 -0.0793 0.34861 -0.08208 C 0.34948 -0.08462 0.35139 -0.08739 0.35191 -0.0904 C 0.35399 -0.10081 0.35399 -0.1119 0.35556 -0.12277 C 0.35469 -0.14358 0.35556 -0.16393 0.3533 -0.18427 C 0.35278 -0.1919 0.34462 -0.21711 0.34045 -0.2245 C 0.33889 -0.22774 0.33611 -0.22982 0.33403 -0.23283 C 0.32222 -0.25133 0.3316 -0.23884 0.32431 -0.25341 C 0.31424 -0.27306 0.29028 -0.31098 0.27222 -0.31884 C 0.27136 -0.32069 0.27084 -0.32346 0.26893 -0.32485 C 0.26719 -0.32647 0.26476 -0.32578 0.2625 -0.3267 C 0.2474 -0.33664 0.26493 -0.32994 0.24965 -0.33711 C 0.24323 -0.34011 0.23004 -0.34543 0.23004 -0.3452 C 0.21563 -0.35907 0.23264 -0.34497 0.20243 -0.35699 C 0.14045 -0.38335 0.10347 -0.37641 0.02709 -0.3778 C 0.02292 -0.37942 0.01771 -0.37988 0.01476 -0.38335 " pathEditMode="relative" rAng="0" ptsTypes="fffffffffffffffffffffffffA">
                                      <p:cBhvr>
                                        <p:cTn id="43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-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8.67052E-7 C 0.02032 0.0007 0.04046 0.00116 0.06077 0.00231 C 0.06667 0.00278 0.08699 0.00786 0.09028 0.00879 C 0.09306 0.00948 0.09844 0.01087 0.09844 0.01087 C 0.10469 0.01503 0.10973 0.01757 0.1165 0.01965 C 0.12622 0.02636 0.13525 0.02775 0.14601 0.03052 C 0.16719 0.0363 0.18872 0.03908 0.2099 0.04578 C 0.21962 0.05434 0.22952 0.06127 0.23942 0.06983 C 0.24532 0.07491 0.24584 0.0726 0.25087 0.07861 C 0.25087 0.07861 0.2632 0.09503 0.26563 0.09827 C 0.27535 0.11122 0.28039 0.13364 0.29185 0.14405 C 0.29393 0.15607 0.29758 0.16393 0.30504 0.17041 C 0.30678 0.17757 0.3132 0.19006 0.3132 0.19006 C 0.32414 0.23561 0.31615 0.2 0.3132 0.32093 C 0.31303 0.32694 0.31094 0.33179 0.30817 0.33619 C 0.30365 0.34335 0.30105 0.3533 0.29515 0.35815 C 0.28733 0.36463 0.27987 0.37087 0.27223 0.37781 C 0.27032 0.37965 0.2691 0.38243 0.26719 0.38428 C 0.26407 0.38752 0.26077 0.39006 0.25747 0.39307 C 0.25574 0.39445 0.25244 0.39746 0.25244 0.39746 C 0.24289 0.41411 0.22987 0.4185 0.21476 0.4215 C 0.20122 0.42728 0.21581 0.42174 0.18525 0.42567 C 0.15574 0.4296 0.13004 0.43491 0.10001 0.43676 C 0.0724 0.44278 0.11719 0.43353 0.05747 0.44093 C 0.03369 0.44393 0.01285 0.44971 -0.01145 0.44971 " pathEditMode="relative" ptsTypes="ffffffffffffffffffffffffA">
                                      <p:cBhvr>
                                        <p:cTn id="46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-3.46821E-7 C -0.00903 -0.0037 -0.01719 -0.00787 -0.02639 -0.01087 C -0.07917 -0.00879 -0.08455 -0.00671 -0.14097 -0.01318 C -0.14965 -0.01411 -0.16007 -0.01989 -0.16892 -0.02174 C -0.17552 -0.02313 -0.18854 -0.02613 -0.18854 -0.02613 C -0.19514 -0.03191 -0.20226 -0.03815 -0.2099 -0.04139 C -0.21146 -0.04278 -0.21302 -0.04463 -0.21476 -0.04578 C -0.21788 -0.04763 -0.22465 -0.05018 -0.22465 -0.05018 C -0.22795 -0.05318 -0.23073 -0.05781 -0.23455 -0.05896 C -0.24149 -0.06128 -0.25139 -0.06289 -0.25746 -0.06775 C -0.26146 -0.07099 -0.26458 -0.0763 -0.26892 -0.07862 C -0.27604 -0.08255 -0.28281 -0.08486 -0.29028 -0.0874 C -0.29358 -0.09018 -0.2967 -0.09318 -0.3 -0.09596 C -0.30729 -0.10243 -0.30868 -0.11977 -0.31319 -0.12879 C -0.31545 -0.14174 -0.31371 -0.13341 -0.31649 -0.14405 C -0.31753 -0.14844 -0.31979 -0.15723 -0.31979 -0.15723 C -0.32274 -0.18104 -0.32726 -0.20532 -0.33125 -0.22914 C -0.33125 -0.23006 -0.32986 -0.2881 -0.32465 -0.29688 C -0.3217 -0.30174 -0.31736 -0.30498 -0.31476 -0.31006 C -0.31267 -0.31446 -0.30972 -0.31815 -0.30833 -0.32301 C -0.30729 -0.32671 -0.30694 -0.3311 -0.30503 -0.33411 C -0.30382 -0.33596 -0.30174 -0.3355 -0.3 -0.33619 C -0.29462 -0.34729 -0.28524 -0.35515 -0.27708 -0.36232 C -0.27031 -0.3681 -0.26996 -0.36509 -0.26406 -0.36902 C -0.25642 -0.37411 -0.24948 -0.3792 -0.24097 -0.38197 C -0.23819 -0.39353 -0.22951 -0.39399 -0.22135 -0.39746 C -0.20451 -0.40486 -0.18785 -0.40925 -0.17049 -0.4148 C -0.10573 -0.43515 -0.03906 -0.42128 0.02778 -0.42128 " pathEditMode="relative" rAng="0" ptsTypes="fffffffffffffffffffffffffffA">
                                      <p:cBhvr>
                                        <p:cTn id="4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5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7000"/>
                            </p:stCondLst>
                            <p:childTnLst>
                              <p:par>
                                <p:cTn id="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0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6500"/>
                            </p:stCondLst>
                            <p:childTnLst>
                              <p:par>
                                <p:cTn id="1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7500"/>
                            </p:stCondLst>
                            <p:childTnLst>
                              <p:par>
                                <p:cTn id="18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8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8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9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9500"/>
                            </p:stCondLst>
                            <p:childTnLst>
                              <p:par>
                                <p:cTn id="19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0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6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1000"/>
                            </p:stCondLst>
                            <p:childTnLst>
                              <p:par>
                                <p:cTn id="20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1500"/>
                            </p:stCondLst>
                            <p:childTnLst>
                              <p:par>
                                <p:cTn id="2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4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2000"/>
                            </p:stCondLst>
                            <p:childTnLst>
                              <p:par>
                                <p:cTn id="2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8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4" dur="28351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пчелка открытый урок матем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ПОРІВНЯЙ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№-2-c.-9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9144000" cy="2880320"/>
          </a:xfrm>
          <a:prstGeom prst="rect">
            <a:avLst/>
          </a:prstGeom>
          <a:noFill/>
        </p:spPr>
      </p:pic>
      <p:pic>
        <p:nvPicPr>
          <p:cNvPr id="5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16216" y="404664"/>
            <a:ext cx="2088232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 Половина — </a:t>
            </a:r>
            <a:r>
              <a:rPr lang="ru-RU" i="1" dirty="0" err="1" smtClean="0"/>
              <a:t>це</a:t>
            </a:r>
            <a:r>
              <a:rPr lang="ru-RU" i="1" dirty="0" smtClean="0"/>
              <a:t> одна 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двох</a:t>
            </a:r>
            <a:r>
              <a:rPr lang="ru-RU" i="1" dirty="0" smtClean="0"/>
              <a:t> </a:t>
            </a:r>
            <a:r>
              <a:rPr lang="ru-RU" i="1" dirty="0" err="1" smtClean="0"/>
              <a:t>рівних</a:t>
            </a:r>
            <a:r>
              <a:rPr lang="ru-RU" i="1" dirty="0" smtClean="0"/>
              <a:t> </a:t>
            </a:r>
            <a:r>
              <a:rPr lang="ru-RU" i="1" dirty="0" err="1" smtClean="0"/>
              <a:t>частин</a:t>
            </a:r>
            <a:r>
              <a:rPr lang="ru-RU" i="1" dirty="0" smtClean="0"/>
              <a:t> </a:t>
            </a:r>
            <a:r>
              <a:rPr lang="ru-RU" i="1" dirty="0" err="1" smtClean="0"/>
              <a:t>цілого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02" name="Picture 2" descr="C:\Users\User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344816" cy="4968552"/>
          </a:xfrm>
          <a:prstGeom prst="rect">
            <a:avLst/>
          </a:prstGeom>
          <a:noFill/>
        </p:spPr>
      </p:pic>
      <p:pic>
        <p:nvPicPr>
          <p:cNvPr id="5" name="Picture 6" descr="http://ds.centre1685.ru/pic/group/%D0%BF%D1%87%D0%B5%D0%BB%D0%BA%D0%B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36296" y="4581128"/>
            <a:ext cx="1656183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12" descr="1267969188_111-4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14313"/>
            <a:ext cx="8715375" cy="1619250"/>
          </a:xfrm>
          <a:solidFill>
            <a:srgbClr val="FFFF00">
              <a:alpha val="81960"/>
            </a:srgb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4000" dirty="0" smtClean="0">
                <a:solidFill>
                  <a:schemeClr val="bg1"/>
                </a:solidFill>
              </a:rPr>
              <a:t>-</a:t>
            </a:r>
            <a:r>
              <a:rPr lang="ru-RU" sz="4000" dirty="0" err="1" smtClean="0">
                <a:solidFill>
                  <a:schemeClr val="bg1"/>
                </a:solidFill>
              </a:rPr>
              <a:t>Знайди</a:t>
            </a:r>
            <a:r>
              <a:rPr lang="ru-RU" sz="4000" dirty="0" smtClean="0">
                <a:solidFill>
                  <a:schemeClr val="bg1"/>
                </a:solidFill>
              </a:rPr>
              <a:t> половину числа 12, </a:t>
            </a:r>
            <a:r>
              <a:rPr lang="ru-RU" sz="4000" dirty="0" err="1" smtClean="0">
                <a:solidFill>
                  <a:schemeClr val="bg1"/>
                </a:solidFill>
              </a:rPr>
              <a:t>третину</a:t>
            </a:r>
            <a:r>
              <a:rPr lang="ru-RU" sz="4000" dirty="0" smtClean="0">
                <a:solidFill>
                  <a:schemeClr val="bg1"/>
                </a:solidFill>
              </a:rPr>
              <a:t> числа 15 </a:t>
            </a:r>
            <a:r>
              <a:rPr lang="ru-RU" sz="4000" dirty="0" err="1" smtClean="0">
                <a:solidFill>
                  <a:schemeClr val="bg1"/>
                </a:solidFill>
              </a:rPr>
              <a:t>і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чверть</a:t>
            </a:r>
            <a:r>
              <a:rPr lang="ru-RU" sz="4000" dirty="0" smtClean="0">
                <a:solidFill>
                  <a:schemeClr val="bg1"/>
                </a:solidFill>
              </a:rPr>
              <a:t> числа 8.</a:t>
            </a:r>
            <a:endParaRPr lang="ru-RU" dirty="0" smtClean="0">
              <a:solidFill>
                <a:srgbClr val="660066"/>
              </a:solidFill>
            </a:endParaRPr>
          </a:p>
        </p:txBody>
      </p:sp>
      <p:sp>
        <p:nvSpPr>
          <p:cNvPr id="12292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2000" y="6400800"/>
            <a:ext cx="762000" cy="457200"/>
          </a:xfrm>
          <a:prstGeom prst="actionButtonForwardNex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63" y="2571750"/>
            <a:ext cx="2714625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12:2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28625" y="4000500"/>
            <a:ext cx="2786063" cy="10001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15:3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63" y="5572125"/>
            <a:ext cx="2786062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8:4</a:t>
            </a:r>
            <a:endParaRPr lang="ru-RU" sz="3600" dirty="0">
              <a:solidFill>
                <a:srgbClr val="FFFF00"/>
              </a:solidFill>
            </a:endParaRPr>
          </a:p>
        </p:txBody>
      </p:sp>
      <p:cxnSp>
        <p:nvCxnSpPr>
          <p:cNvPr id="14" name="Прямая со стрелкой 13"/>
          <p:cNvCxnSpPr>
            <a:endCxn id="23" idx="2"/>
          </p:cNvCxnSpPr>
          <p:nvPr/>
        </p:nvCxnSpPr>
        <p:spPr>
          <a:xfrm>
            <a:off x="3214688" y="3214688"/>
            <a:ext cx="853257" cy="10374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22" idx="2"/>
          </p:cNvCxnSpPr>
          <p:nvPr/>
        </p:nvCxnSpPr>
        <p:spPr>
          <a:xfrm>
            <a:off x="3214688" y="4500563"/>
            <a:ext cx="925265" cy="11652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286125" y="3214688"/>
            <a:ext cx="2214563" cy="28225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4140200" y="5022850"/>
            <a:ext cx="2376488" cy="12858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rgbClr val="000066"/>
                </a:solidFill>
              </a:rPr>
              <a:t>5</a:t>
            </a:r>
          </a:p>
        </p:txBody>
      </p:sp>
      <p:sp>
        <p:nvSpPr>
          <p:cNvPr id="23" name="Овал 22"/>
          <p:cNvSpPr/>
          <p:nvPr/>
        </p:nvSpPr>
        <p:spPr>
          <a:xfrm>
            <a:off x="4067175" y="3644900"/>
            <a:ext cx="2449513" cy="121443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rgbClr val="000066"/>
                </a:solidFill>
              </a:rPr>
              <a:t>6</a:t>
            </a:r>
            <a:endParaRPr lang="ru-RU" sz="3200" dirty="0">
              <a:solidFill>
                <a:srgbClr val="000066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995738" y="2349500"/>
            <a:ext cx="2520950" cy="121443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000066"/>
                </a:solidFill>
              </a:rPr>
              <a:t>2</a:t>
            </a:r>
            <a:endParaRPr lang="ru-RU" sz="3600" dirty="0">
              <a:solidFill>
                <a:srgbClr val="000066"/>
              </a:solidFill>
            </a:endParaRPr>
          </a:p>
        </p:txBody>
      </p:sp>
      <p:pic>
        <p:nvPicPr>
          <p:cNvPr id="16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04248" y="1556792"/>
            <a:ext cx="2016224" cy="18002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56084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3822" y="214290"/>
            <a:ext cx="761625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itchFamily="34" charset="0"/>
                <a:cs typeface="+mn-cs"/>
              </a:rPr>
              <a:t>Продукти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itchFamily="34" charset="0"/>
              </a:rPr>
              <a:t>бджільниц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itchFamily="34" charset="0"/>
                <a:cs typeface="+mn-cs"/>
              </a:rPr>
              <a:t>тва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0611" y="1285860"/>
            <a:ext cx="7085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Мед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,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пилок,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маточне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молочко,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прополіс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,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</a:rPr>
              <a:t>бджо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линий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Calibri" pitchFamily="34" charset="0"/>
                <a:cs typeface="+mn-cs"/>
              </a:rPr>
              <a:t>яд, воск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18436" name="Рисунок 6" descr="89s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2643188"/>
            <a:ext cx="1428750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3" descr="i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571750"/>
            <a:ext cx="1774825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4" descr="6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0" y="4572000"/>
            <a:ext cx="2071688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8" descr="378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0" y="2571750"/>
            <a:ext cx="1809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000500"/>
            <a:ext cx="16002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75" y="2571750"/>
            <a:ext cx="10572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низ 11"/>
          <p:cNvSpPr/>
          <p:nvPr/>
        </p:nvSpPr>
        <p:spPr>
          <a:xfrm>
            <a:off x="1285875" y="1714500"/>
            <a:ext cx="214313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214563" y="1785938"/>
            <a:ext cx="214312" cy="2571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929063" y="1714500"/>
            <a:ext cx="214312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5214938" y="1643063"/>
            <a:ext cx="214312" cy="2571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6357938" y="1714500"/>
            <a:ext cx="214312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8001000" y="1714500"/>
            <a:ext cx="214313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0_8d526_f328994e_orig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784887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452320" y="5445224"/>
            <a:ext cx="1440160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Перевір!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9604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b="1" dirty="0" smtClean="0">
                <a:solidFill>
                  <a:schemeClr val="bg1"/>
                </a:solidFill>
              </a:rPr>
              <a:t>16:2=</a:t>
            </a:r>
            <a:r>
              <a:rPr lang="uk-UA" sz="3200" b="1" dirty="0" smtClean="0">
                <a:solidFill>
                  <a:srgbClr val="FF0000"/>
                </a:solidFill>
              </a:rPr>
              <a:t>8</a:t>
            </a:r>
            <a:r>
              <a:rPr lang="uk-UA" sz="3200" b="1" dirty="0" smtClean="0">
                <a:solidFill>
                  <a:schemeClr val="bg1"/>
                </a:solidFill>
              </a:rPr>
              <a:t>     14:2=</a:t>
            </a:r>
            <a:r>
              <a:rPr lang="uk-UA" sz="3200" b="1" dirty="0" smtClean="0">
                <a:solidFill>
                  <a:srgbClr val="FF0000"/>
                </a:solidFill>
              </a:rPr>
              <a:t>7</a:t>
            </a:r>
            <a:r>
              <a:rPr lang="uk-UA" sz="3200" b="1" dirty="0" smtClean="0">
                <a:solidFill>
                  <a:schemeClr val="bg1"/>
                </a:solidFill>
              </a:rPr>
              <a:t>              6:2=</a:t>
            </a:r>
            <a:r>
              <a:rPr lang="uk-UA" sz="3200" b="1" dirty="0" smtClean="0">
                <a:solidFill>
                  <a:srgbClr val="FF0000"/>
                </a:solidFill>
              </a:rPr>
              <a:t>3</a:t>
            </a:r>
            <a:r>
              <a:rPr lang="uk-UA" sz="3200" b="1" dirty="0" smtClean="0">
                <a:solidFill>
                  <a:schemeClr val="bg1"/>
                </a:solidFill>
              </a:rPr>
              <a:t>          9:2=</a:t>
            </a:r>
            <a:r>
              <a:rPr lang="uk-UA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200" b="1" dirty="0" smtClean="0">
                <a:solidFill>
                  <a:schemeClr val="bg1"/>
                </a:solidFill>
              </a:rPr>
              <a:t>18:2=</a:t>
            </a:r>
            <a:r>
              <a:rPr lang="uk-UA" sz="3200" b="1" dirty="0" smtClean="0">
                <a:solidFill>
                  <a:srgbClr val="FF0000"/>
                </a:solidFill>
              </a:rPr>
              <a:t>9</a:t>
            </a:r>
            <a:r>
              <a:rPr lang="uk-UA" sz="3200" b="1" dirty="0" smtClean="0">
                <a:solidFill>
                  <a:schemeClr val="bg1"/>
                </a:solidFill>
              </a:rPr>
              <a:t>      10:2=</a:t>
            </a:r>
            <a:r>
              <a:rPr lang="uk-UA" sz="3200" b="1" dirty="0" smtClean="0">
                <a:solidFill>
                  <a:srgbClr val="FF0000"/>
                </a:solidFill>
              </a:rPr>
              <a:t>5</a:t>
            </a:r>
            <a:r>
              <a:rPr lang="uk-UA" sz="3200" b="1" dirty="0" smtClean="0">
                <a:solidFill>
                  <a:schemeClr val="bg1"/>
                </a:solidFill>
              </a:rPr>
              <a:t>           12:2=</a:t>
            </a:r>
            <a:r>
              <a:rPr lang="uk-UA" sz="3200" b="1" dirty="0" smtClean="0">
                <a:solidFill>
                  <a:srgbClr val="FF0000"/>
                </a:solidFill>
              </a:rPr>
              <a:t>6</a:t>
            </a:r>
            <a:r>
              <a:rPr lang="uk-UA" sz="3200" b="1" dirty="0" smtClean="0">
                <a:solidFill>
                  <a:schemeClr val="bg1"/>
                </a:solidFill>
              </a:rPr>
              <a:t>        8:2=</a:t>
            </a:r>
            <a:r>
              <a:rPr lang="uk-UA" sz="3200" b="1" dirty="0" smtClean="0">
                <a:solidFill>
                  <a:srgbClr val="FF0000"/>
                </a:solidFill>
              </a:rPr>
              <a:t>4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40152" y="4221088"/>
            <a:ext cx="2952328" cy="2636912"/>
          </a:xfrm>
          <a:prstGeom prst="rect">
            <a:avLst/>
          </a:prstGeom>
          <a:noFill/>
        </p:spPr>
      </p:pic>
      <p:pic>
        <p:nvPicPr>
          <p:cNvPr id="6" name="Рисунок 5" descr="C:\Users\User\Desktop\0_8d526_f328994e_ori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38164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пчелка открытый урок матем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челка ЖУ-ЖУ-ЖУ, мульт-песенка, видео для детей. Наше всё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383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пчелка открытый урок матем\multfilm-pclka-majya-2014propaganda-gluposti-i-bezrassudstv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Придумай задачу за умовою та коротким записом. </a:t>
            </a: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яжи</a:t>
            </a:r>
            <a:r>
              <a:rPr lang="uk-UA" dirty="0" smtClean="0"/>
              <a:t> її.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2457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Було -… л                                           50л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Взяли -… в. по…  л              8л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Залишилось -? 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                            Рішення: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  1)                                               8л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  2)                                                                    8л</a:t>
            </a:r>
          </a:p>
          <a:p>
            <a:pPr>
              <a:buNone/>
            </a:pPr>
            <a:endParaRPr lang="uk-UA" sz="3200" dirty="0" smtClean="0"/>
          </a:p>
          <a:p>
            <a:pPr>
              <a:buNone/>
            </a:pPr>
            <a:endParaRPr lang="uk-UA" sz="3200" dirty="0" smtClean="0"/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Відповідь: _______________________</a:t>
            </a: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C:\Users\User\Desktop\0_8d526_f328994e_orig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44824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пчелка открытый урок матем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52120" y="1988840"/>
            <a:ext cx="864096" cy="1224136"/>
          </a:xfrm>
          <a:prstGeom prst="rect">
            <a:avLst/>
          </a:prstGeom>
          <a:noFill/>
        </p:spPr>
      </p:pic>
      <p:pic>
        <p:nvPicPr>
          <p:cNvPr id="10" name="Picture 2" descr="C:\Users\User\Desktop\пчелка открытый урок матем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56176" y="3861048"/>
            <a:ext cx="792088" cy="1152128"/>
          </a:xfrm>
          <a:prstGeom prst="rect">
            <a:avLst/>
          </a:prstGeom>
          <a:noFill/>
        </p:spPr>
      </p:pic>
      <p:pic>
        <p:nvPicPr>
          <p:cNvPr id="11" name="Picture 2" descr="C:\Users\User\Desktop\пчелка открытый урок матем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6376" y="2852936"/>
            <a:ext cx="79208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7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Було - 50 л                                       50л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Взяли - 3 в. по 8 л              8л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Залишилось -? л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                            Рішення: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1) 3х8=24 (л)- злили.                  8л                                                                       </a:t>
            </a:r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2) 50 -24 = 26 (л)                                             8л</a:t>
            </a:r>
          </a:p>
          <a:p>
            <a:pPr>
              <a:buNone/>
            </a:pPr>
            <a:endParaRPr lang="uk-UA" sz="3200" dirty="0" smtClean="0"/>
          </a:p>
          <a:p>
            <a:pPr>
              <a:buNone/>
            </a:pPr>
            <a:endParaRPr lang="uk-UA" sz="3200" dirty="0" smtClean="0"/>
          </a:p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Відповідь: 26 л меду залишилось.</a:t>
            </a: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C:\Users\User\Desktop\0_8d526_f328994e_orig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124744"/>
            <a:ext cx="216024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пчелка открытый урок матем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64088" y="1988840"/>
            <a:ext cx="1008106" cy="1224136"/>
          </a:xfrm>
          <a:prstGeom prst="rect">
            <a:avLst/>
          </a:prstGeom>
          <a:noFill/>
        </p:spPr>
      </p:pic>
      <p:pic>
        <p:nvPicPr>
          <p:cNvPr id="10" name="Picture 2" descr="C:\Users\User\Desktop\пчелка открытый урок матем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16216" y="3501008"/>
            <a:ext cx="1008112" cy="1224136"/>
          </a:xfrm>
          <a:prstGeom prst="rect">
            <a:avLst/>
          </a:prstGeom>
          <a:noFill/>
        </p:spPr>
      </p:pic>
      <p:pic>
        <p:nvPicPr>
          <p:cNvPr id="11" name="Picture 2" descr="C:\Users\User\Desktop\пчелка открытый урок матем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6376" y="2276872"/>
            <a:ext cx="936104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пчелка открытый урок матем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C:\Users\User\Desktop\Vcielka-Maja-Ako-sa-Maja-narodi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63" y="571500"/>
            <a:ext cx="54292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Calibri" pitchFamily="34" charset="0"/>
              </a:rPr>
              <a:t>Бджолина</a:t>
            </a:r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Calibri" pitchFamily="34" charset="0"/>
              </a:rPr>
              <a:t>сімя</a:t>
            </a:r>
            <a:endParaRPr lang="ru-RU" sz="36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428750"/>
            <a:ext cx="1842542" cy="113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1428750"/>
            <a:ext cx="1649338" cy="128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428750"/>
            <a:ext cx="1886470" cy="156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357563"/>
            <a:ext cx="179672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" y="3500438"/>
            <a:ext cx="2141538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143624" y="3071813"/>
            <a:ext cx="19567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Матка-королева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24621" y="2714625"/>
            <a:ext cx="3404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</a:rPr>
              <a:t>Бджола</a:t>
            </a: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ла-збиральниця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25" y="2571750"/>
            <a:ext cx="12223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Calibri" pitchFamily="34" charset="0"/>
                <a:cs typeface="+mn-cs"/>
              </a:rPr>
              <a:t>Трутень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8949" y="5214938"/>
            <a:ext cx="3079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</a:rPr>
              <a:t>Бджола</a:t>
            </a: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ла-охоронець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186" y="5643563"/>
            <a:ext cx="2686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</a:rPr>
              <a:t>Бджо</a:t>
            </a: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ла-розвідник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пчелка открытый урок матем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C:\Users\User\Desktop\s3img_5343006_5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>
                <a:solidFill>
                  <a:srgbClr val="FF0000"/>
                </a:solidFill>
              </a:rPr>
              <a:t>Д</a:t>
            </a:r>
            <a:r>
              <a:rPr lang="uk-UA" dirty="0" smtClean="0">
                <a:solidFill>
                  <a:srgbClr val="FF0000"/>
                </a:solidFill>
              </a:rPr>
              <a:t> Я К У Ю!  </a:t>
            </a:r>
            <a:r>
              <a:rPr lang="uk-UA" sz="5400" dirty="0" smtClean="0">
                <a:solidFill>
                  <a:srgbClr val="FF0000"/>
                </a:solidFill>
              </a:rPr>
              <a:t>М</a:t>
            </a:r>
            <a:r>
              <a:rPr lang="uk-UA" dirty="0" smtClean="0">
                <a:solidFill>
                  <a:srgbClr val="FF0000"/>
                </a:solidFill>
              </a:rPr>
              <a:t> О Л О Д Ц І 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2006080"/>
            <a:ext cx="7416824" cy="4087216"/>
          </a:xfrm>
          <a:prstGeom prst="rect">
            <a:avLst/>
          </a:prstGeom>
          <a:noFill/>
        </p:spPr>
      </p:pic>
      <p:pic>
        <p:nvPicPr>
          <p:cNvPr id="5" name="pchelka_Maja_Pchjolka_Majya_(mp3co.co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84675" y="356552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4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48029" y="142852"/>
            <a:ext cx="5600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5400" b="1" cap="none" spc="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нтернет-ресурси</a:t>
            </a:r>
            <a:endParaRPr lang="ru-RU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928934"/>
            <a:ext cx="62865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ru-RU" sz="1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149080"/>
            <a:ext cx="37147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https://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www.youtube.com/watch?v=Jyge1XfxQ</a:t>
            </a:r>
            <a:r>
              <a:rPr lang="uk-UA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</a:t>
            </a:r>
            <a:r>
              <a:rPr lang="ru-RU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пісня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бджілки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Майї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4" descr="http://img-fotki.yandex.ru/get/5813/119528728.baf/0_9c97f_f1e3d7b5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96552" y="5373216"/>
            <a:ext cx="2304256" cy="148478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0" y="3105835"/>
            <a:ext cx="7884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hlinkClick r:id="rId4"/>
              </a:rPr>
              <a:t>https://</a:t>
            </a:r>
            <a:r>
              <a:rPr lang="en-US" sz="1400" dirty="0" smtClean="0">
                <a:solidFill>
                  <a:schemeClr val="bg1"/>
                </a:solidFill>
                <a:hlinkClick r:id="rId4"/>
              </a:rPr>
              <a:t>www.youtube.com/watch?v=sm0TeGL8wqI</a:t>
            </a:r>
            <a:r>
              <a:rPr lang="uk-UA" sz="1400" dirty="0" smtClean="0">
                <a:solidFill>
                  <a:schemeClr val="bg1"/>
                </a:solidFill>
              </a:rPr>
              <a:t> пісня бджілки </a:t>
            </a:r>
            <a:endParaRPr lang="ru-RU" sz="1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www.apispapa.com/pics/Bee/card/1146545837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857232"/>
            <a:ext cx="3643338" cy="377866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83768" y="214290"/>
            <a:ext cx="62674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Пригоди бджоли Майї</a:t>
            </a:r>
            <a:endParaRPr lang="ru-RU" sz="72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5357826"/>
            <a:ext cx="471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Кузіна-Іванова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Тетяна Михайлівна</a:t>
            </a:r>
          </a:p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</a:p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НВК “ </a:t>
            </a:r>
            <a:r>
              <a:rPr lang="uk-UA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Ерудит”м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Одеси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0250" y="428625"/>
            <a:ext cx="478631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Вороги бджіл</a:t>
            </a:r>
            <a:endParaRPr lang="ru-RU" sz="3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214438"/>
            <a:ext cx="67151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Оси, стрекози, </a:t>
            </a:r>
            <a:r>
              <a:rPr lang="ru-RU" sz="2400" b="1" dirty="0" err="1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шершні</a:t>
            </a:r>
            <a:r>
              <a:rPr lang="ru-RU" sz="2400" b="1" dirty="0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жаби</a:t>
            </a:r>
            <a:r>
              <a:rPr lang="ru-RU" sz="2400" b="1" dirty="0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миші</a:t>
            </a:r>
            <a:endParaRPr lang="ru-RU" sz="2400" b="1" dirty="0">
              <a:solidFill>
                <a:srgbClr val="C00000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16388" name="Рисунок 5" descr="ос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208823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6" descr="1273157183_1272027817_37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132856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7" descr="шершень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132856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8" descr="Bufo_marinus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293096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Рисунок 9" descr="�������_resize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221088"/>
            <a:ext cx="302433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пчелка открытый урок матем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63488"/>
            <a:ext cx="9144000" cy="7821488"/>
          </a:xfrm>
          <a:prstGeom prst="rect">
            <a:avLst/>
          </a:prstGeom>
          <a:noFill/>
        </p:spPr>
      </p:pic>
      <p:pic>
        <p:nvPicPr>
          <p:cNvPr id="5" name="pchelka_Maja_Pchjolka_Majya_(mp3co.co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2088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Тема уроку:Частина числа. Додавання і віднімання іменованих чисел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384416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Мета:актуалізувати знання таблиці множення і ділення на 2,3,4; ознайомити з поділом числа на рівні частини; сформувати уявлення про половину, третину, чверть числа; вправляти у виконанні дій з іменованими числами; формувати вміння складати задачі на дві дії різних ступенів за схемою виразу; розвивати критичне мислення, вміння виділяти головне.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Девіз уроку: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4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Міркуємо - швидко;</a:t>
            </a:r>
            <a:endParaRPr lang="ru-RU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4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Відповідаємо - точно;</a:t>
            </a:r>
            <a:endParaRPr lang="ru-RU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4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Лічимо - правильно;</a:t>
            </a:r>
            <a:endParaRPr lang="uk-UA" sz="40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4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Пишемо - гарно.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97795"/>
            <a:ext cx="11400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User\Desktop\пчелка открытый урок матем\f0ce75dd76a633fa47302ddf7e4fe1c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6"/>
            <a:ext cx="3096344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Зелень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21605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Перший </a:t>
            </a:r>
            <a:r>
              <a:rPr lang="ru-RU" sz="2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множник</a:t>
            </a:r>
            <a:endParaRPr lang="ru-RU" sz="24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2349500"/>
            <a:ext cx="21605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Другий</a:t>
            </a:r>
            <a: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множник</a:t>
            </a:r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4652963"/>
            <a:ext cx="2160588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uk-UA" sz="21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Добуток</a:t>
            </a:r>
            <a:endParaRPr lang="ru-RU" sz="21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2339975" y="0"/>
            <a:ext cx="21605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</a:t>
            </a:r>
            <a:endParaRPr lang="ru-RU" altLang="ru-RU" sz="8000" dirty="0"/>
          </a:p>
        </p:txBody>
      </p:sp>
      <p:sp>
        <p:nvSpPr>
          <p:cNvPr id="24583" name="Rectangle 10"/>
          <p:cNvSpPr>
            <a:spLocks noChangeArrowheads="1"/>
          </p:cNvSpPr>
          <p:nvPr/>
        </p:nvSpPr>
        <p:spPr bwMode="auto">
          <a:xfrm>
            <a:off x="2339975" y="2276475"/>
            <a:ext cx="21605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</a:t>
            </a:r>
            <a:endParaRPr lang="ru-RU" altLang="ru-RU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2268538" y="4652963"/>
            <a:ext cx="23749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4585" name="Rectangle 12"/>
          <p:cNvSpPr>
            <a:spLocks noChangeArrowheads="1"/>
          </p:cNvSpPr>
          <p:nvPr/>
        </p:nvSpPr>
        <p:spPr bwMode="auto">
          <a:xfrm>
            <a:off x="4643438" y="0"/>
            <a:ext cx="2160587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</a:t>
            </a:r>
            <a:endParaRPr lang="ru-RU" altLang="ru-RU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4716463" y="2276475"/>
            <a:ext cx="2160587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587" name="Rectangle 14"/>
          <p:cNvSpPr>
            <a:spLocks noChangeArrowheads="1"/>
          </p:cNvSpPr>
          <p:nvPr/>
        </p:nvSpPr>
        <p:spPr bwMode="auto">
          <a:xfrm>
            <a:off x="4716463" y="4652963"/>
            <a:ext cx="216058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21</a:t>
            </a:r>
            <a:endParaRPr lang="ru-RU" altLang="ru-RU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6983413" y="0"/>
            <a:ext cx="2160587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4589" name="Rectangle 16"/>
          <p:cNvSpPr>
            <a:spLocks noChangeArrowheads="1"/>
          </p:cNvSpPr>
          <p:nvPr/>
        </p:nvSpPr>
        <p:spPr bwMode="auto">
          <a:xfrm>
            <a:off x="6983413" y="2276475"/>
            <a:ext cx="2160587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8</a:t>
            </a:r>
            <a:endParaRPr lang="ru-RU" altLang="ru-RU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590" name="Rectangle 17"/>
          <p:cNvSpPr>
            <a:spLocks noChangeArrowheads="1"/>
          </p:cNvSpPr>
          <p:nvPr/>
        </p:nvSpPr>
        <p:spPr bwMode="auto">
          <a:xfrm>
            <a:off x="6983413" y="4652963"/>
            <a:ext cx="216058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24</a:t>
            </a:r>
            <a:endParaRPr lang="ru-RU" altLang="ru-RU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591" name="Line 18"/>
          <p:cNvSpPr>
            <a:spLocks noChangeShapeType="1"/>
          </p:cNvSpPr>
          <p:nvPr/>
        </p:nvSpPr>
        <p:spPr bwMode="auto">
          <a:xfrm>
            <a:off x="2268538" y="0"/>
            <a:ext cx="0" cy="6858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2" name="Line 19"/>
          <p:cNvSpPr>
            <a:spLocks noChangeShapeType="1"/>
          </p:cNvSpPr>
          <p:nvPr/>
        </p:nvSpPr>
        <p:spPr bwMode="auto">
          <a:xfrm>
            <a:off x="0" y="2276475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3" name="Line 20"/>
          <p:cNvSpPr>
            <a:spLocks noChangeShapeType="1"/>
          </p:cNvSpPr>
          <p:nvPr/>
        </p:nvSpPr>
        <p:spPr bwMode="auto">
          <a:xfrm>
            <a:off x="0" y="4581525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4" name="Line 21"/>
          <p:cNvSpPr>
            <a:spLocks noChangeShapeType="1"/>
          </p:cNvSpPr>
          <p:nvPr/>
        </p:nvSpPr>
        <p:spPr bwMode="auto">
          <a:xfrm>
            <a:off x="7019925" y="0"/>
            <a:ext cx="0" cy="6858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5" name="Line 22"/>
          <p:cNvSpPr>
            <a:spLocks noChangeShapeType="1"/>
          </p:cNvSpPr>
          <p:nvPr/>
        </p:nvSpPr>
        <p:spPr bwMode="auto">
          <a:xfrm>
            <a:off x="4643438" y="0"/>
            <a:ext cx="0" cy="6858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8"/>
          <p:cNvSpPr>
            <a:spLocks noChangeArrowheads="1"/>
          </p:cNvSpPr>
          <p:nvPr/>
        </p:nvSpPr>
        <p:spPr bwMode="auto">
          <a:xfrm>
            <a:off x="0" y="0"/>
            <a:ext cx="4643438" cy="1800225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55305" name="Rectangle 9"/>
          <p:cNvSpPr>
            <a:spLocks/>
          </p:cNvSpPr>
          <p:nvPr/>
        </p:nvSpPr>
        <p:spPr bwMode="auto">
          <a:xfrm>
            <a:off x="-757238" y="188913"/>
            <a:ext cx="63373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uk-UA" sz="4800" b="1" dirty="0" smtClean="0">
                <a:solidFill>
                  <a:srgbClr val="DD31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Обчисліть:</a:t>
            </a:r>
            <a:endParaRPr lang="ru-RU" sz="4800" b="1" dirty="0">
              <a:solidFill>
                <a:srgbClr val="DD314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23556" name="Line 13"/>
          <p:cNvSpPr>
            <a:spLocks noChangeShapeType="1"/>
          </p:cNvSpPr>
          <p:nvPr/>
        </p:nvSpPr>
        <p:spPr bwMode="auto">
          <a:xfrm flipV="1">
            <a:off x="1042988" y="3573463"/>
            <a:ext cx="647700" cy="433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7" name="Oval 21"/>
          <p:cNvSpPr>
            <a:spLocks noChangeArrowheads="1"/>
          </p:cNvSpPr>
          <p:nvPr/>
        </p:nvSpPr>
        <p:spPr bwMode="auto">
          <a:xfrm>
            <a:off x="1290638" y="4232275"/>
            <a:ext cx="144462" cy="14446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3558" name="Rectangle 22"/>
          <p:cNvSpPr>
            <a:spLocks noChangeArrowheads="1"/>
          </p:cNvSpPr>
          <p:nvPr/>
        </p:nvSpPr>
        <p:spPr bwMode="auto">
          <a:xfrm>
            <a:off x="1214438" y="3900488"/>
            <a:ext cx="935037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2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sp>
        <p:nvSpPr>
          <p:cNvPr id="23559" name="Line 25"/>
          <p:cNvSpPr>
            <a:spLocks noChangeShapeType="1"/>
          </p:cNvSpPr>
          <p:nvPr/>
        </p:nvSpPr>
        <p:spPr bwMode="auto">
          <a:xfrm>
            <a:off x="2627313" y="3573463"/>
            <a:ext cx="576262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2555875" y="3082925"/>
            <a:ext cx="122396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+19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sp>
        <p:nvSpPr>
          <p:cNvPr id="23561" name="Line 28"/>
          <p:cNvSpPr>
            <a:spLocks noChangeShapeType="1"/>
          </p:cNvSpPr>
          <p:nvPr/>
        </p:nvSpPr>
        <p:spPr bwMode="auto">
          <a:xfrm flipV="1">
            <a:off x="3779838" y="3716338"/>
            <a:ext cx="574675" cy="360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2" name="Line 32"/>
          <p:cNvSpPr>
            <a:spLocks noChangeShapeType="1"/>
          </p:cNvSpPr>
          <p:nvPr/>
        </p:nvSpPr>
        <p:spPr bwMode="auto">
          <a:xfrm>
            <a:off x="5219700" y="3500438"/>
            <a:ext cx="64770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3" name="Line 37"/>
          <p:cNvSpPr>
            <a:spLocks noChangeShapeType="1"/>
          </p:cNvSpPr>
          <p:nvPr/>
        </p:nvSpPr>
        <p:spPr bwMode="auto">
          <a:xfrm flipV="1">
            <a:off x="6300788" y="3716338"/>
            <a:ext cx="574675" cy="360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Line 39"/>
          <p:cNvSpPr>
            <a:spLocks noChangeShapeType="1"/>
          </p:cNvSpPr>
          <p:nvPr/>
        </p:nvSpPr>
        <p:spPr bwMode="auto">
          <a:xfrm>
            <a:off x="7791450" y="3662363"/>
            <a:ext cx="544513" cy="3571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5" name="Rectangle 48"/>
          <p:cNvSpPr>
            <a:spLocks noChangeArrowheads="1"/>
          </p:cNvSpPr>
          <p:nvPr/>
        </p:nvSpPr>
        <p:spPr bwMode="auto">
          <a:xfrm>
            <a:off x="3768725" y="3989388"/>
            <a:ext cx="935038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:</a:t>
            </a:r>
            <a:r>
              <a:rPr lang="ru-RU" alt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</a:t>
            </a:r>
            <a:endParaRPr lang="ru-RU" altLang="ru-RU" sz="4000" b="1" dirty="0"/>
          </a:p>
        </p:txBody>
      </p:sp>
      <p:sp>
        <p:nvSpPr>
          <p:cNvPr id="23566" name="Oval 49"/>
          <p:cNvSpPr>
            <a:spLocks noChangeArrowheads="1"/>
          </p:cNvSpPr>
          <p:nvPr/>
        </p:nvSpPr>
        <p:spPr bwMode="auto">
          <a:xfrm>
            <a:off x="5435600" y="3429000"/>
            <a:ext cx="144463" cy="14446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3567" name="Rectangle 50"/>
          <p:cNvSpPr>
            <a:spLocks noChangeArrowheads="1"/>
          </p:cNvSpPr>
          <p:nvPr/>
        </p:nvSpPr>
        <p:spPr bwMode="auto">
          <a:xfrm>
            <a:off x="5364163" y="3068638"/>
            <a:ext cx="935037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2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sp>
        <p:nvSpPr>
          <p:cNvPr id="23568" name="Rectangle 51"/>
          <p:cNvSpPr>
            <a:spLocks noChangeArrowheads="1"/>
          </p:cNvSpPr>
          <p:nvPr/>
        </p:nvSpPr>
        <p:spPr bwMode="auto">
          <a:xfrm>
            <a:off x="6240463" y="3967163"/>
            <a:ext cx="115093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-6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sp>
        <p:nvSpPr>
          <p:cNvPr id="23569" name="Rectangle 52"/>
          <p:cNvSpPr>
            <a:spLocks noChangeArrowheads="1"/>
          </p:cNvSpPr>
          <p:nvPr/>
        </p:nvSpPr>
        <p:spPr bwMode="auto">
          <a:xfrm>
            <a:off x="7450138" y="3054350"/>
            <a:ext cx="133191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:3</a:t>
            </a:r>
            <a:endParaRPr lang="ru-RU" altLang="ru-RU" sz="4000" b="1" dirty="0"/>
          </a:p>
        </p:txBody>
      </p:sp>
      <p:pic>
        <p:nvPicPr>
          <p:cNvPr id="23570" name="Picture 37" descr="C:\Users\User\AppData\Local\Microsoft\Windows\Temporary Internet Files\Content.IE5\UZH972EG\MC90043482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3952875"/>
            <a:ext cx="1547812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41" descr="C:\Users\User\AppData\Local\Microsoft\Windows\Temporary Internet Files\Content.IE5\2SZ5KGP9\MC900441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4318000"/>
            <a:ext cx="179705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47" descr="C:\Users\User\AppData\Local\Microsoft\Windows\Temporary Internet Files\Content.IE5\ISTQ2QMC\MC90034695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38" y="3130550"/>
            <a:ext cx="15287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3" name="Oval 8"/>
          <p:cNvSpPr>
            <a:spLocks noChangeArrowheads="1"/>
          </p:cNvSpPr>
          <p:nvPr/>
        </p:nvSpPr>
        <p:spPr bwMode="auto">
          <a:xfrm>
            <a:off x="250825" y="3860800"/>
            <a:ext cx="914400" cy="914400"/>
          </a:xfrm>
          <a:prstGeom prst="ellipse">
            <a:avLst/>
          </a:prstGeom>
          <a:solidFill>
            <a:srgbClr val="A7D97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</a:t>
            </a:r>
            <a:endParaRPr lang="ru-RU" alt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574" name="Picture 41" descr="C:\Users\User\AppData\Local\Microsoft\Windows\Temporary Internet Files\Content.IE5\2SZ5KGP9\MC900441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10191">
            <a:off x="1641475" y="2544763"/>
            <a:ext cx="11398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692275" y="3068638"/>
            <a:ext cx="914400" cy="914400"/>
          </a:xfrm>
          <a:prstGeom prst="ellipse">
            <a:avLst/>
          </a:prstGeom>
          <a:solidFill>
            <a:srgbClr val="A7D97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8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pic>
        <p:nvPicPr>
          <p:cNvPr id="23576" name="Picture 41" descr="C:\Users\User\AppData\Local\Microsoft\Windows\Temporary Internet Files\Content.IE5\2SZ5KGP9\MC900441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25059">
            <a:off x="3132138" y="4364037"/>
            <a:ext cx="10541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Oval 8"/>
          <p:cNvSpPr>
            <a:spLocks noChangeArrowheads="1"/>
          </p:cNvSpPr>
          <p:nvPr/>
        </p:nvSpPr>
        <p:spPr bwMode="auto">
          <a:xfrm>
            <a:off x="2987675" y="3933825"/>
            <a:ext cx="914400" cy="914400"/>
          </a:xfrm>
          <a:prstGeom prst="ellipse">
            <a:avLst/>
          </a:prstGeom>
          <a:solidFill>
            <a:srgbClr val="A7D97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27</a:t>
            </a:r>
            <a:endParaRPr lang="ru-RU" alt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578" name="Picture 41" descr="C:\Users\User\AppData\Local\Microsoft\Windows\Temporary Internet Files\Content.IE5\2SZ5KGP9\MC900441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10191">
            <a:off x="3944938" y="2767013"/>
            <a:ext cx="11382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Oval 8"/>
          <p:cNvSpPr>
            <a:spLocks noChangeArrowheads="1"/>
          </p:cNvSpPr>
          <p:nvPr/>
        </p:nvSpPr>
        <p:spPr bwMode="auto">
          <a:xfrm>
            <a:off x="4284663" y="3068638"/>
            <a:ext cx="914400" cy="914400"/>
          </a:xfrm>
          <a:prstGeom prst="ellipse">
            <a:avLst/>
          </a:prstGeom>
          <a:solidFill>
            <a:srgbClr val="A7D97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9</a:t>
            </a:r>
            <a:endParaRPr lang="ru-RU" alt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580" name="Picture 41" descr="C:\Users\User\AppData\Local\Microsoft\Windows\Temporary Internet Files\Content.IE5\2SZ5KGP9\MC900441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584845">
            <a:off x="5370513" y="4310063"/>
            <a:ext cx="113823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Oval 8"/>
          <p:cNvSpPr>
            <a:spLocks noChangeArrowheads="1"/>
          </p:cNvSpPr>
          <p:nvPr/>
        </p:nvSpPr>
        <p:spPr bwMode="auto">
          <a:xfrm>
            <a:off x="5508625" y="3933825"/>
            <a:ext cx="914400" cy="914400"/>
          </a:xfrm>
          <a:prstGeom prst="ellipse">
            <a:avLst/>
          </a:prstGeom>
          <a:solidFill>
            <a:srgbClr val="A7D97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18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pic>
        <p:nvPicPr>
          <p:cNvPr id="23582" name="Picture 41" descr="C:\Users\User\AppData\Local\Microsoft\Windows\Temporary Internet Files\Content.IE5\2SZ5KGP9\MC900441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046886">
            <a:off x="6591300" y="2609851"/>
            <a:ext cx="11382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Oval 8"/>
          <p:cNvSpPr>
            <a:spLocks noChangeArrowheads="1"/>
          </p:cNvSpPr>
          <p:nvPr/>
        </p:nvSpPr>
        <p:spPr bwMode="auto">
          <a:xfrm>
            <a:off x="6877050" y="3068638"/>
            <a:ext cx="914400" cy="914400"/>
          </a:xfrm>
          <a:prstGeom prst="ellipse">
            <a:avLst/>
          </a:prstGeom>
          <a:solidFill>
            <a:srgbClr val="A7D97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12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sp>
        <p:nvSpPr>
          <p:cNvPr id="45" name="Oval 8"/>
          <p:cNvSpPr>
            <a:spLocks noChangeArrowheads="1"/>
          </p:cNvSpPr>
          <p:nvPr/>
        </p:nvSpPr>
        <p:spPr bwMode="auto">
          <a:xfrm>
            <a:off x="7896225" y="4376738"/>
            <a:ext cx="914400" cy="914400"/>
          </a:xfrm>
          <a:prstGeom prst="ellipse">
            <a:avLst/>
          </a:prstGeom>
          <a:solidFill>
            <a:srgbClr val="FFCC99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4</a:t>
            </a:r>
            <a:endParaRPr lang="ru-RU" altLang="ru-RU" sz="4000" b="1" dirty="0">
              <a:solidFill>
                <a:schemeClr val="bg1"/>
              </a:solidFill>
            </a:endParaRPr>
          </a:p>
        </p:txBody>
      </p:sp>
      <p:pic>
        <p:nvPicPr>
          <p:cNvPr id="35" name="Picture 6" descr="http://ds.centre1685.ru/pic/group/%D0%BF%D1%87%D0%B5%D0%BB%D0%BA%D0%B01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516216" y="404664"/>
            <a:ext cx="2088232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8991</TotalTime>
  <Words>513</Words>
  <Application>Microsoft Office PowerPoint</Application>
  <PresentationFormat>Экран (4:3)</PresentationFormat>
  <Paragraphs>110</Paragraphs>
  <Slides>34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Апекс</vt:lpstr>
      <vt:lpstr>Слайд 1</vt:lpstr>
      <vt:lpstr>Слайд 2</vt:lpstr>
      <vt:lpstr>Слайд 3</vt:lpstr>
      <vt:lpstr>Слайд 4</vt:lpstr>
      <vt:lpstr>Слайд 5</vt:lpstr>
      <vt:lpstr>Тема уроку:Частина числа. Додавання і віднімання іменованих чисел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ПОРІВНЯЙ</vt:lpstr>
      <vt:lpstr> Половина — це одна з двох рівних частин цілого </vt:lpstr>
      <vt:lpstr>-Знайди половину числа 12, третину числа 15 і чверть числа 8.</vt:lpstr>
      <vt:lpstr>Слайд 19</vt:lpstr>
      <vt:lpstr>Слайд 20</vt:lpstr>
      <vt:lpstr>Перевір!</vt:lpstr>
      <vt:lpstr>Слайд 22</vt:lpstr>
      <vt:lpstr>Слайд 23</vt:lpstr>
      <vt:lpstr>Слайд 24</vt:lpstr>
      <vt:lpstr>Придумай задачу за умовою та коротким записом. Розв’яжи її.</vt:lpstr>
      <vt:lpstr>Слайд 26</vt:lpstr>
      <vt:lpstr>Слайд 27</vt:lpstr>
      <vt:lpstr>Слайд 28</vt:lpstr>
      <vt:lpstr>Слайд 29</vt:lpstr>
      <vt:lpstr>Слайд 30</vt:lpstr>
      <vt:lpstr>Слайд 31</vt:lpstr>
      <vt:lpstr>Д Я К У Ю!  М О Л О Д Ц І !</vt:lpstr>
      <vt:lpstr>Слайд 33</vt:lpstr>
      <vt:lpstr>Слайд 34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NATANOVNA</dc:creator>
  <cp:lastModifiedBy>User</cp:lastModifiedBy>
  <cp:revision>236</cp:revision>
  <dcterms:created xsi:type="dcterms:W3CDTF">2011-10-13T16:42:55Z</dcterms:created>
  <dcterms:modified xsi:type="dcterms:W3CDTF">2018-03-01T21:47:32Z</dcterms:modified>
</cp:coreProperties>
</file>