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ulik" initials="K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90" autoAdjust="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8062664" cy="2975644"/>
          </a:xfrm>
        </p:spPr>
        <p:txBody>
          <a:bodyPr>
            <a:noAutofit/>
          </a:bodyPr>
          <a:lstStyle/>
          <a:p>
            <a:r>
              <a:rPr lang="uk-UA" b="1" dirty="0">
                <a:solidFill>
                  <a:srgbClr val="FFFF00"/>
                </a:solidFill>
              </a:rPr>
              <a:t>«</a:t>
            </a:r>
            <a:r>
              <a:rPr lang="uk-UA" b="1" dirty="0" err="1">
                <a:solidFill>
                  <a:srgbClr val="FFFF00"/>
                </a:solidFill>
              </a:rPr>
              <a:t>Мягкие</a:t>
            </a:r>
            <a:r>
              <a:rPr lang="uk-UA" b="1" dirty="0">
                <a:solidFill>
                  <a:srgbClr val="FFFF00"/>
                </a:solidFill>
              </a:rPr>
              <a:t> </a:t>
            </a:r>
            <a:r>
              <a:rPr lang="uk-UA" b="1" dirty="0" err="1">
                <a:solidFill>
                  <a:srgbClr val="FFFF00"/>
                </a:solidFill>
              </a:rPr>
              <a:t>согласн</a:t>
            </a:r>
            <a:r>
              <a:rPr lang="ru-RU" b="1" dirty="0" err="1">
                <a:solidFill>
                  <a:srgbClr val="FFFF00"/>
                </a:solidFill>
              </a:rPr>
              <a:t>ые</a:t>
            </a:r>
            <a:r>
              <a:rPr lang="ru-RU" b="1" dirty="0">
                <a:solidFill>
                  <a:srgbClr val="FFFF00"/>
                </a:solidFill>
              </a:rPr>
              <a:t>, обозначаемые буквами </a:t>
            </a:r>
            <a:r>
              <a:rPr lang="ru-RU" b="1" dirty="0" smtClean="0">
                <a:solidFill>
                  <a:srgbClr val="FFFF00"/>
                </a:solidFill>
              </a:rPr>
              <a:t>ч, щ</a:t>
            </a:r>
            <a:r>
              <a:rPr lang="ru-RU" b="1" dirty="0">
                <a:solidFill>
                  <a:srgbClr val="FFFF00"/>
                </a:solidFill>
              </a:rPr>
              <a:t>.</a:t>
            </a:r>
            <a:br>
              <a:rPr lang="ru-RU" b="1" dirty="0">
                <a:solidFill>
                  <a:srgbClr val="FFFF00"/>
                </a:solidFill>
              </a:rPr>
            </a:br>
            <a:r>
              <a:rPr lang="ru-RU" b="1" dirty="0">
                <a:solidFill>
                  <a:srgbClr val="FFFF00"/>
                </a:solidFill>
              </a:rPr>
              <a:t>Сочетания </a:t>
            </a:r>
            <a:r>
              <a:rPr lang="ru-RU" b="1" dirty="0" err="1">
                <a:solidFill>
                  <a:srgbClr val="FFFF00"/>
                </a:solidFill>
              </a:rPr>
              <a:t>ча</a:t>
            </a:r>
            <a:r>
              <a:rPr lang="ru-RU" b="1" dirty="0">
                <a:solidFill>
                  <a:srgbClr val="FFFF00"/>
                </a:solidFill>
              </a:rPr>
              <a:t>, ща, чу, </a:t>
            </a:r>
            <a:r>
              <a:rPr lang="ru-RU" b="1" dirty="0" err="1">
                <a:solidFill>
                  <a:srgbClr val="FFFF00"/>
                </a:solidFill>
              </a:rPr>
              <a:t>щу</a:t>
            </a:r>
            <a:r>
              <a:rPr lang="ru-RU" b="1" dirty="0">
                <a:solidFill>
                  <a:srgbClr val="FFFF00"/>
                </a:solidFill>
              </a:rPr>
              <a:t>»</a:t>
            </a:r>
            <a:br>
              <a:rPr lang="ru-RU" b="1" dirty="0">
                <a:solidFill>
                  <a:srgbClr val="FFFF00"/>
                </a:solidFill>
              </a:rPr>
            </a:b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56000"/>
            <a:ext cx="7376864" cy="1745207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sz="2400" b="1" dirty="0" smtClean="0">
                <a:solidFill>
                  <a:srgbClr val="0070C0"/>
                </a:solidFill>
              </a:rPr>
              <a:t>Урок русского языка во 2 классе</a:t>
            </a:r>
          </a:p>
          <a:p>
            <a:pPr algn="r"/>
            <a:endParaRPr lang="ru-RU" b="1" dirty="0" smtClean="0">
              <a:solidFill>
                <a:srgbClr val="0070C0"/>
              </a:solidFill>
            </a:endParaRPr>
          </a:p>
          <a:p>
            <a:pPr algn="r"/>
            <a:r>
              <a:rPr lang="ru-RU" b="1" dirty="0" smtClean="0">
                <a:solidFill>
                  <a:srgbClr val="0070C0"/>
                </a:solidFill>
              </a:rPr>
              <a:t>Подготовила учитель </a:t>
            </a:r>
          </a:p>
          <a:p>
            <a:pPr algn="r"/>
            <a:r>
              <a:rPr lang="ru-RU" b="1" dirty="0" smtClean="0">
                <a:solidFill>
                  <a:srgbClr val="0070C0"/>
                </a:solidFill>
              </a:rPr>
              <a:t>начальных классов </a:t>
            </a:r>
          </a:p>
          <a:p>
            <a:pPr algn="r"/>
            <a:r>
              <a:rPr lang="ru-RU" b="1" dirty="0" smtClean="0">
                <a:solidFill>
                  <a:srgbClr val="0070C0"/>
                </a:solidFill>
              </a:rPr>
              <a:t>Долинской ООШ </a:t>
            </a:r>
            <a:r>
              <a:rPr lang="uk-UA" dirty="0">
                <a:solidFill>
                  <a:srgbClr val="0070C0"/>
                </a:solidFill>
              </a:rPr>
              <a:t>І – ІІІ ст</a:t>
            </a:r>
            <a:r>
              <a:rPr lang="uk-UA" dirty="0" smtClean="0">
                <a:solidFill>
                  <a:srgbClr val="0070C0"/>
                </a:solidFill>
              </a:rPr>
              <a:t>.</a:t>
            </a:r>
          </a:p>
          <a:p>
            <a:pPr algn="r"/>
            <a:r>
              <a:rPr lang="uk-UA" b="1" dirty="0" smtClean="0">
                <a:solidFill>
                  <a:srgbClr val="0070C0"/>
                </a:solidFill>
              </a:rPr>
              <a:t>Кулик А. В.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32"/>
          <a:stretch/>
        </p:blipFill>
        <p:spPr bwMode="auto">
          <a:xfrm>
            <a:off x="179512" y="2875059"/>
            <a:ext cx="4752528" cy="3805353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452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8328"/>
            <a:ext cx="8219256" cy="2658624"/>
          </a:xfrm>
        </p:spPr>
        <p:txBody>
          <a:bodyPr>
            <a:noAutofit/>
          </a:bodyPr>
          <a:lstStyle/>
          <a:p>
            <a:pPr lvl="0"/>
            <a:r>
              <a:rPr lang="ru-RU" sz="4000" b="1" dirty="0">
                <a:solidFill>
                  <a:srgbClr val="002060"/>
                </a:solidFill>
              </a:rPr>
              <a:t>Домашнее задание</a:t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4000" b="1" dirty="0">
                <a:solidFill>
                  <a:srgbClr val="002060"/>
                </a:solidFill>
              </a:rPr>
              <a:t>Повторить </a:t>
            </a:r>
            <a:r>
              <a:rPr lang="ru-RU" sz="4000" b="1" dirty="0" smtClean="0">
                <a:solidFill>
                  <a:srgbClr val="002060"/>
                </a:solidFill>
              </a:rPr>
              <a:t>правило </a:t>
            </a:r>
            <a:r>
              <a:rPr lang="ru-RU" sz="4000" b="1" dirty="0">
                <a:solidFill>
                  <a:srgbClr val="002060"/>
                </a:solidFill>
              </a:rPr>
              <a:t>на с.54, домашнее упражнение на с. 55.</a:t>
            </a:r>
            <a:br>
              <a:rPr lang="ru-RU" sz="4000" b="1" dirty="0">
                <a:solidFill>
                  <a:srgbClr val="002060"/>
                </a:solidFill>
              </a:rPr>
            </a:b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492896"/>
            <a:ext cx="5832648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241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80921" cy="3384376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                            </a:t>
            </a:r>
            <a:r>
              <a:rPr lang="ru-RU" sz="4000" b="1" dirty="0" smtClean="0">
                <a:solidFill>
                  <a:srgbClr val="002060"/>
                </a:solidFill>
              </a:rPr>
              <a:t>Я </a:t>
            </a:r>
            <a:r>
              <a:rPr lang="ru-RU" sz="4000" b="1" dirty="0">
                <a:solidFill>
                  <a:srgbClr val="002060"/>
                </a:solidFill>
              </a:rPr>
              <a:t>все смогу.</a:t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                       Я </a:t>
            </a:r>
            <a:r>
              <a:rPr lang="ru-RU" sz="4000" b="1" dirty="0">
                <a:solidFill>
                  <a:srgbClr val="002060"/>
                </a:solidFill>
              </a:rPr>
              <a:t>всему научусь.</a:t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                       Я </a:t>
            </a:r>
            <a:r>
              <a:rPr lang="ru-RU" sz="4000" b="1" dirty="0">
                <a:solidFill>
                  <a:srgbClr val="002060"/>
                </a:solidFill>
              </a:rPr>
              <a:t>очень внимательный.</a:t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                       Я </a:t>
            </a:r>
            <a:r>
              <a:rPr lang="ru-RU" sz="4000" b="1" dirty="0">
                <a:solidFill>
                  <a:srgbClr val="002060"/>
                </a:solidFill>
              </a:rPr>
              <a:t>хочу учиться.</a:t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                       Я </a:t>
            </a:r>
            <a:r>
              <a:rPr lang="ru-RU" sz="4000" b="1" dirty="0">
                <a:solidFill>
                  <a:srgbClr val="002060"/>
                </a:solidFill>
              </a:rPr>
              <a:t>хороший ученик</a:t>
            </a:r>
            <a:r>
              <a:rPr lang="ru-RU" sz="4000" b="1" dirty="0" smtClean="0">
                <a:solidFill>
                  <a:srgbClr val="002060"/>
                </a:solidFill>
              </a:rPr>
              <a:t>.</a:t>
            </a:r>
            <a:r>
              <a:rPr lang="ru-RU" sz="3200" b="1" dirty="0">
                <a:solidFill>
                  <a:srgbClr val="002060"/>
                </a:solidFill>
              </a:rPr>
              <a:t/>
            </a:r>
            <a:br>
              <a:rPr lang="ru-RU" sz="3200" b="1" dirty="0">
                <a:solidFill>
                  <a:srgbClr val="002060"/>
                </a:solidFill>
              </a:rPr>
            </a:b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501008"/>
            <a:ext cx="5058866" cy="311314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543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8328"/>
            <a:ext cx="8219256" cy="625902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Девиз урока: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sz="8000" b="1" dirty="0" err="1" smtClean="0">
                <a:solidFill>
                  <a:srgbClr val="002060"/>
                </a:solidFill>
              </a:rPr>
              <a:t>Яхочумногознать</a:t>
            </a:r>
            <a:r>
              <a:rPr lang="ru-RU" sz="8000" b="1" dirty="0" smtClean="0">
                <a:solidFill>
                  <a:srgbClr val="002060"/>
                </a:solidFill>
              </a:rPr>
              <a:t>!</a:t>
            </a:r>
            <a:endParaRPr lang="ru-RU" sz="80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15892"/>
            <a:ext cx="5760640" cy="409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970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Игра </a:t>
            </a:r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b="1" smtClean="0">
                <a:solidFill>
                  <a:srgbClr val="002060"/>
                </a:solidFill>
              </a:rPr>
              <a:t>Морской бой</a:t>
            </a:r>
            <a:r>
              <a:rPr lang="ru-RU" b="1" smtClean="0">
                <a:solidFill>
                  <a:srgbClr val="002060"/>
                </a:solidFill>
              </a:rPr>
              <a:t>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482691"/>
            <a:ext cx="8243054" cy="5189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155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002060"/>
                </a:solidFill>
              </a:rPr>
              <a:t>МАШИНА</a:t>
            </a:r>
            <a:endParaRPr lang="ru-RU" sz="8800" b="1" dirty="0">
              <a:solidFill>
                <a:srgbClr val="002060"/>
              </a:solidFill>
            </a:endParaRPr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10284"/>
            <a:ext cx="4464496" cy="4464496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595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8328"/>
            <a:ext cx="8568952" cy="611500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•</a:t>
            </a:r>
            <a:r>
              <a:rPr lang="ru-RU" b="1" dirty="0">
                <a:solidFill>
                  <a:srgbClr val="002060"/>
                </a:solidFill>
              </a:rPr>
              <a:t>	Тащу – не дотащу, боюсь</a:t>
            </a:r>
            <a:r>
              <a:rPr lang="ru-RU" b="1" dirty="0" smtClean="0">
                <a:solidFill>
                  <a:srgbClr val="002060"/>
                </a:solidFill>
              </a:rPr>
              <a:t>,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что выпущу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•</a:t>
            </a:r>
            <a:r>
              <a:rPr lang="ru-RU" b="1" dirty="0">
                <a:solidFill>
                  <a:srgbClr val="002060"/>
                </a:solidFill>
              </a:rPr>
              <a:t>	Волки рыщут, пищу ищут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•	Подогрела чайка чайник, пригласила в гости чаек.</a:t>
            </a:r>
          </a:p>
        </p:txBody>
      </p:sp>
    </p:spTree>
    <p:extLst>
      <p:ext uri="{BB962C8B-B14F-4D97-AF65-F5344CB8AC3E}">
        <p14:creationId xmlns:p14="http://schemas.microsoft.com/office/powerpoint/2010/main" val="94711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363272" cy="575496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[ч’]     ключ   чан   бочка   чугун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[ш’:]    лещ  щавель  щука  чаща</a:t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36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Собери слова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988840"/>
            <a:ext cx="10369152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916832"/>
            <a:ext cx="1022513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119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8328"/>
            <a:ext cx="8291264" cy="6259024"/>
          </a:xfrm>
        </p:spPr>
        <p:txBody>
          <a:bodyPr>
            <a:normAutofit/>
          </a:bodyPr>
          <a:lstStyle/>
          <a:p>
            <a:pPr algn="l"/>
            <a:r>
              <a:rPr lang="ru-RU" sz="3600" dirty="0">
                <a:solidFill>
                  <a:srgbClr val="002060"/>
                </a:solidFill>
              </a:rPr>
              <a:t/>
            </a:r>
            <a:br>
              <a:rPr lang="ru-RU" sz="3600" dirty="0">
                <a:solidFill>
                  <a:srgbClr val="002060"/>
                </a:solidFill>
              </a:rPr>
            </a:b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908720"/>
            <a:ext cx="73448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/>
              <a:t>Почему </a:t>
            </a:r>
            <a:r>
              <a:rPr lang="ru-RU" sz="3600" b="1" i="1" dirty="0"/>
              <a:t>часы тикают</a:t>
            </a:r>
            <a:r>
              <a:rPr lang="ru-RU" sz="3600" b="1" i="1" dirty="0" smtClean="0"/>
              <a:t>?</a:t>
            </a:r>
          </a:p>
          <a:p>
            <a:pPr algn="ctr"/>
            <a:endParaRPr lang="ru-RU" sz="3600" dirty="0"/>
          </a:p>
          <a:p>
            <a:r>
              <a:rPr lang="ru-RU" sz="3600" i="1" dirty="0"/>
              <a:t>       </a:t>
            </a:r>
            <a:r>
              <a:rPr lang="ru-RU" sz="3600" i="1" dirty="0" smtClean="0"/>
              <a:t> </a:t>
            </a:r>
            <a:r>
              <a:rPr lang="ru-RU" sz="3600" i="1" dirty="0"/>
              <a:t>… Пришлось папе сдать часы в ремонт. А маленькому </a:t>
            </a:r>
            <a:r>
              <a:rPr lang="ru-RU" sz="3600" i="1" dirty="0" smtClean="0"/>
              <a:t>Алёше здорово </a:t>
            </a:r>
            <a:r>
              <a:rPr lang="ru-RU" sz="3600" i="1" dirty="0"/>
              <a:t>попало.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753" y="3212976"/>
            <a:ext cx="4613954" cy="3645024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022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</TotalTime>
  <Words>79</Words>
  <Application>Microsoft Office PowerPoint</Application>
  <PresentationFormat>Экран 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«Мягкие согласные, обозначаемые буквами ч, щ. Сочетания ча, ща, чу, щу» </vt:lpstr>
      <vt:lpstr>                            Я все смогу.                        Я всему научусь.                        Я очень внимательный.                        Я хочу учиться.                        Я хороший ученик. </vt:lpstr>
      <vt:lpstr>Девиз урока:        Яхочумногознать!</vt:lpstr>
      <vt:lpstr>Игра «Морской бой»</vt:lpstr>
      <vt:lpstr>МАШИНА</vt:lpstr>
      <vt:lpstr> • Тащу – не дотащу, боюсь,  что выпущу.   • Волки рыщут, пищу ищут.  • Подогрела чайка чайник, пригласила в гости чаек.</vt:lpstr>
      <vt:lpstr>[ч’]     ключ   чан   бочка   чугун   [ш’:]    лещ  щавель  щука  чаща </vt:lpstr>
      <vt:lpstr>Собери слова</vt:lpstr>
      <vt:lpstr> </vt:lpstr>
      <vt:lpstr>Домашнее задание Повторить правило на с.54, домашнее упражнение на с. 55.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все смогу. Я всему научусь. Я очень внимательный. Я хочу учиться. Я хороший ученик.</dc:title>
  <dc:creator>Kulik</dc:creator>
  <cp:lastModifiedBy>Kulik</cp:lastModifiedBy>
  <cp:revision>18</cp:revision>
  <dcterms:created xsi:type="dcterms:W3CDTF">2016-10-25T20:22:11Z</dcterms:created>
  <dcterms:modified xsi:type="dcterms:W3CDTF">2017-03-08T14:02:24Z</dcterms:modified>
</cp:coreProperties>
</file>