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65" r:id="rId3"/>
    <p:sldId id="258" r:id="rId4"/>
    <p:sldId id="262" r:id="rId5"/>
    <p:sldId id="259" r:id="rId6"/>
    <p:sldId id="279" r:id="rId7"/>
    <p:sldId id="270" r:id="rId8"/>
    <p:sldId id="271" r:id="rId9"/>
    <p:sldId id="277" r:id="rId10"/>
    <p:sldId id="273" r:id="rId11"/>
    <p:sldId id="272" r:id="rId12"/>
    <p:sldId id="275" r:id="rId13"/>
    <p:sldId id="276" r:id="rId14"/>
    <p:sldId id="268" r:id="rId15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4D2BAC-D62D-4DE5-A405-F1E2936ABB02}" type="datetimeFigureOut">
              <a:rPr lang="ru-RU" smtClean="0"/>
              <a:pPr/>
              <a:t>29.01.2018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784621-556B-44FE-8059-9E8DD55C8A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441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E7934-CAE5-4C57-B4C0-91FAC600F964}" type="datetimeFigureOut">
              <a:rPr lang="uk-UA" smtClean="0"/>
              <a:pPr/>
              <a:t>29.01.2018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94886-ED57-4CEB-9F84-E382B3FB987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4041632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E7934-CAE5-4C57-B4C0-91FAC600F964}" type="datetimeFigureOut">
              <a:rPr lang="uk-UA" smtClean="0"/>
              <a:pPr/>
              <a:t>29.01.2018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94886-ED57-4CEB-9F84-E382B3FB987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4645297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E7934-CAE5-4C57-B4C0-91FAC600F964}" type="datetimeFigureOut">
              <a:rPr lang="uk-UA" smtClean="0"/>
              <a:pPr/>
              <a:t>29.01.2018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94886-ED57-4CEB-9F84-E382B3FB987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0264771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E7934-CAE5-4C57-B4C0-91FAC600F964}" type="datetimeFigureOut">
              <a:rPr lang="uk-UA" smtClean="0"/>
              <a:pPr/>
              <a:t>29.01.2018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94886-ED57-4CEB-9F84-E382B3FB987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6997548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E7934-CAE5-4C57-B4C0-91FAC600F964}" type="datetimeFigureOut">
              <a:rPr lang="uk-UA" smtClean="0"/>
              <a:pPr/>
              <a:t>29.01.2018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94886-ED57-4CEB-9F84-E382B3FB987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1069374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E7934-CAE5-4C57-B4C0-91FAC600F964}" type="datetimeFigureOut">
              <a:rPr lang="uk-UA" smtClean="0"/>
              <a:pPr/>
              <a:t>29.01.2018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94886-ED57-4CEB-9F84-E382B3FB987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8560041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E7934-CAE5-4C57-B4C0-91FAC600F964}" type="datetimeFigureOut">
              <a:rPr lang="uk-UA" smtClean="0"/>
              <a:pPr/>
              <a:t>29.01.2018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94886-ED57-4CEB-9F84-E382B3FB987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5688505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E7934-CAE5-4C57-B4C0-91FAC600F964}" type="datetimeFigureOut">
              <a:rPr lang="uk-UA" smtClean="0"/>
              <a:pPr/>
              <a:t>29.01.2018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94886-ED57-4CEB-9F84-E382B3FB987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5215732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E7934-CAE5-4C57-B4C0-91FAC600F964}" type="datetimeFigureOut">
              <a:rPr lang="uk-UA" smtClean="0"/>
              <a:pPr/>
              <a:t>29.01.2018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94886-ED57-4CEB-9F84-E382B3FB987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4125638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E7934-CAE5-4C57-B4C0-91FAC600F964}" type="datetimeFigureOut">
              <a:rPr lang="uk-UA" smtClean="0"/>
              <a:pPr/>
              <a:t>29.01.2018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94886-ED57-4CEB-9F84-E382B3FB987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845069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E7934-CAE5-4C57-B4C0-91FAC600F964}" type="datetimeFigureOut">
              <a:rPr lang="uk-UA" smtClean="0"/>
              <a:pPr/>
              <a:t>29.01.2018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94886-ED57-4CEB-9F84-E382B3FB987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5957827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1E7934-CAE5-4C57-B4C0-91FAC600F964}" type="datetimeFigureOut">
              <a:rPr lang="uk-UA" smtClean="0"/>
              <a:pPr/>
              <a:t>29.01.2018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E94886-ED57-4CEB-9F84-E382B3FB987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2979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gif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26.jpe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gif"/><Relationship Id="rId5" Type="http://schemas.openxmlformats.org/officeDocument/2006/relationships/image" Target="../media/image11.jpe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16.gif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.jpeg"/><Relationship Id="rId7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11" Type="http://schemas.openxmlformats.org/officeDocument/2006/relationships/image" Target="../media/image2.jpeg"/><Relationship Id="rId5" Type="http://schemas.openxmlformats.org/officeDocument/2006/relationships/image" Target="../media/image28.jpeg"/><Relationship Id="rId10" Type="http://schemas.openxmlformats.org/officeDocument/2006/relationships/image" Target="../media/image33.pn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Новая папка\es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89"/>
            <a:ext cx="9144000" cy="6839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476092"/>
            <a:ext cx="9094895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latin typeface="Monotype Corsiva" panose="03010101010201010101" pitchFamily="66" charset="0"/>
              </a:rPr>
              <a:t>Інтегрований урок в1-Б класі</a:t>
            </a:r>
          </a:p>
          <a:p>
            <a:pPr algn="ctr"/>
            <a:r>
              <a:rPr lang="uk-UA" sz="3200" b="1" dirty="0" smtClean="0">
                <a:latin typeface="Monotype Corsiva" panose="03010101010201010101" pitchFamily="66" charset="0"/>
              </a:rPr>
              <a:t>Математика </a:t>
            </a:r>
            <a:r>
              <a:rPr lang="uk-UA" sz="3200" b="1" dirty="0">
                <a:latin typeface="Monotype Corsiva" panose="03010101010201010101" pitchFamily="66" charset="0"/>
              </a:rPr>
              <a:t> </a:t>
            </a:r>
            <a:r>
              <a:rPr lang="uk-UA" sz="3200" b="1" dirty="0" smtClean="0">
                <a:latin typeface="Monotype Corsiva" panose="03010101010201010101" pitchFamily="66" charset="0"/>
              </a:rPr>
              <a:t>і природознавство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9106" y="2376415"/>
            <a:ext cx="909489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Складання таблиць </a:t>
            </a:r>
          </a:p>
          <a:p>
            <a:pPr algn="ctr"/>
            <a:r>
              <a:rPr lang="uk-UA" sz="44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додавання і віднімання числа 7</a:t>
            </a:r>
          </a:p>
          <a:p>
            <a:pPr algn="ctr"/>
            <a:r>
              <a:rPr lang="uk-UA" sz="44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Тварини рідного краю взимку</a:t>
            </a:r>
            <a:endParaRPr lang="ru-RU" sz="44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86214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8582" y="1504743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06" y="2313035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4174" y="260648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6312" y="4498650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568291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7546" y="1582263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6270" y="3560199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613905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78" y="3828270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3039" y="2239090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950" y="4581964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432735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995" y="4535143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2297" y="4469190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954" y="5713285"/>
            <a:ext cx="90457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latin typeface="Monotype Corsiva" panose="03010101010201010101" pitchFamily="66" charset="0"/>
              </a:rPr>
              <a:t>Підготувала вчитель початкових класів</a:t>
            </a:r>
          </a:p>
          <a:p>
            <a:pPr algn="ctr"/>
            <a:r>
              <a:rPr lang="uk-UA" sz="2800" b="1" dirty="0" smtClean="0">
                <a:latin typeface="Monotype Corsiva" panose="03010101010201010101" pitchFamily="66" charset="0"/>
              </a:rPr>
              <a:t>Степаненко Тетяна Федорівна</a:t>
            </a:r>
            <a:endParaRPr lang="ru-RU" sz="28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675061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Новая папка\ages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\\Solnce\D\ДОКУМЕНТАЦИЯ\ПРЕЗЕНТАЦІЇ\шаблоны\анимация\краплинки\0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074" y="-173057"/>
            <a:ext cx="2520280" cy="2908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Похожее изображение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8" t="8415" r="2646" b="4098"/>
          <a:stretch/>
        </p:blipFill>
        <p:spPr bwMode="auto">
          <a:xfrm>
            <a:off x="179512" y="206425"/>
            <a:ext cx="2283152" cy="2149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0" name="Picture 20" descr="Картинки по запросу малюнок снігура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CFDF7"/>
              </a:clrFrom>
              <a:clrTo>
                <a:srgbClr val="FCFD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46" t="13012" r="15746" b="14111"/>
          <a:stretch/>
        </p:blipFill>
        <p:spPr bwMode="auto">
          <a:xfrm>
            <a:off x="7378827" y="3058575"/>
            <a:ext cx="1766169" cy="1665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0" descr="Картинки по запросу малюнок снігура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BFCF6"/>
              </a:clrFrom>
              <a:clrTo>
                <a:srgbClr val="FBFC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46" t="13012" r="15746" b="14111"/>
          <a:stretch/>
        </p:blipFill>
        <p:spPr bwMode="auto">
          <a:xfrm>
            <a:off x="4410159" y="4797152"/>
            <a:ext cx="1766169" cy="1665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0" descr="Картинки по запросу малюнок снігура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DFEF9"/>
              </a:clrFrom>
              <a:clrTo>
                <a:srgbClr val="FDFE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46" t="13012" r="15746" b="14111"/>
          <a:stretch/>
        </p:blipFill>
        <p:spPr bwMode="auto">
          <a:xfrm>
            <a:off x="2643990" y="4796702"/>
            <a:ext cx="1766169" cy="1665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0" descr="Картинки по запросу малюнок снігура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BFCF6"/>
              </a:clrFrom>
              <a:clrTo>
                <a:srgbClr val="FBFC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46" t="13012" r="15746" b="14111"/>
          <a:stretch/>
        </p:blipFill>
        <p:spPr bwMode="auto">
          <a:xfrm>
            <a:off x="877821" y="4808395"/>
            <a:ext cx="1766169" cy="1665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0" descr="Картинки по запросу малюнок снігура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CFDF7"/>
              </a:clrFrom>
              <a:clrTo>
                <a:srgbClr val="FCFD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46" t="13012" r="15746" b="14111"/>
          <a:stretch/>
        </p:blipFill>
        <p:spPr bwMode="auto">
          <a:xfrm>
            <a:off x="5595588" y="3067686"/>
            <a:ext cx="1766169" cy="1665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 descr="Картинки по запросу малюнок снігура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CFDF7"/>
              </a:clrFrom>
              <a:clrTo>
                <a:srgbClr val="FCFD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46" t="13012" r="15746" b="14111"/>
          <a:stretch/>
        </p:blipFill>
        <p:spPr bwMode="auto">
          <a:xfrm>
            <a:off x="3829419" y="3077047"/>
            <a:ext cx="1766169" cy="1665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2471844"/>
            <a:ext cx="89654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1+7=8                    8-7=1</a:t>
            </a:r>
            <a:endParaRPr lang="ru-RU" sz="4000" b="1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" name="Picture 20" descr="Картинки по запросу малюнок снігура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DFEF9"/>
              </a:clrFrom>
              <a:clrTo>
                <a:srgbClr val="FDFE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46" t="13012" r="15746" b="14111"/>
          <a:stretch/>
        </p:blipFill>
        <p:spPr bwMode="auto">
          <a:xfrm>
            <a:off x="6176328" y="4790022"/>
            <a:ext cx="1766169" cy="1665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2" name="Picture 22" descr="Похожее изображение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84938"/>
            <a:ext cx="2121562" cy="2107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56" y="2292972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565303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Новая папка\ages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Похожее изображение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8" t="8415" r="2646" b="4098"/>
          <a:stretch/>
        </p:blipFill>
        <p:spPr bwMode="auto">
          <a:xfrm>
            <a:off x="179511" y="182321"/>
            <a:ext cx="2484313" cy="2338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3" b="10054"/>
          <a:stretch/>
        </p:blipFill>
        <p:spPr bwMode="auto">
          <a:xfrm>
            <a:off x="3364272" y="332656"/>
            <a:ext cx="1915469" cy="1427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Похожее изображение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1" b="12488"/>
          <a:stretch/>
        </p:blipFill>
        <p:spPr bwMode="auto">
          <a:xfrm>
            <a:off x="5757222" y="348947"/>
            <a:ext cx="1992244" cy="1468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Картинки по запросу малюнок сороки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8F6F7"/>
              </a:clrFrom>
              <a:clrTo>
                <a:srgbClr val="F8F6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7400"/>
            <a:ext cx="2340297" cy="1670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Картинки по запросу малюнок сороки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8F3FA"/>
              </a:clrFrom>
              <a:clrTo>
                <a:srgbClr val="F8F3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985037"/>
            <a:ext cx="2340297" cy="1670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Картинки по запросу малюнок сороки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9F4FA"/>
              </a:clrFrom>
              <a:clrTo>
                <a:srgbClr val="F9F4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1850" y="4978158"/>
            <a:ext cx="2340297" cy="1670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Картинки по запросу малюнок сороки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7FD"/>
              </a:clrFrom>
              <a:clrTo>
                <a:srgbClr val="FCF7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4123" y="3350028"/>
            <a:ext cx="2340297" cy="1670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Картинки по запросу малюнок сороки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5F0F6"/>
              </a:clrFrom>
              <a:clrTo>
                <a:srgbClr val="F5F0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282" y="4978157"/>
            <a:ext cx="2340297" cy="1670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0" descr="Картинки по запросу малюнок сороки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7FD"/>
              </a:clrFrom>
              <a:clrTo>
                <a:srgbClr val="FCF7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443" y="3327400"/>
            <a:ext cx="2340297" cy="1670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 descr="Картинки по запросу малюнок сороки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8F3F9"/>
              </a:clrFrom>
              <a:clrTo>
                <a:srgbClr val="F8F3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6740" y="3314757"/>
            <a:ext cx="2340297" cy="1670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2486444"/>
            <a:ext cx="92880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2+7=9</a:t>
            </a:r>
            <a:r>
              <a:rPr lang="uk-UA" sz="4400" b="1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uk-UA" sz="4000" b="1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9-7=2</a:t>
            </a:r>
            <a:endParaRPr lang="ru-RU" sz="4400" b="1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565303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Новая папка\ages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63" y="2245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Похожее изображение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8" t="8415" r="2646" b="4098"/>
          <a:stretch/>
        </p:blipFill>
        <p:spPr bwMode="auto">
          <a:xfrm>
            <a:off x="6300192" y="116632"/>
            <a:ext cx="2589090" cy="2437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Картинки по запросу малюнок дятла одного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893" y="231094"/>
            <a:ext cx="1462364" cy="2304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Картинки по запросу малюнок дятла одного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2257" y="231094"/>
            <a:ext cx="1474043" cy="2323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Картинки по запросу малюнок дятла одного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6300" y="231094"/>
            <a:ext cx="1474043" cy="2323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Картинки по запросу грак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5" r="2816" b="5978"/>
          <a:stretch/>
        </p:blipFill>
        <p:spPr bwMode="auto">
          <a:xfrm>
            <a:off x="152158" y="3315684"/>
            <a:ext cx="2106906" cy="1599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Картинки по запросу грак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5" r="2816" b="5978"/>
          <a:stretch/>
        </p:blipFill>
        <p:spPr bwMode="auto">
          <a:xfrm>
            <a:off x="5094197" y="4860656"/>
            <a:ext cx="2106906" cy="1599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Картинки по запросу грак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5" r="2816" b="5978"/>
          <a:stretch/>
        </p:blipFill>
        <p:spPr bwMode="auto">
          <a:xfrm>
            <a:off x="3062847" y="4860656"/>
            <a:ext cx="2106906" cy="1599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Картинки по запросу грак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5" r="2816" b="5978"/>
          <a:stretch/>
        </p:blipFill>
        <p:spPr bwMode="auto">
          <a:xfrm>
            <a:off x="955941" y="4889439"/>
            <a:ext cx="2106906" cy="1599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Картинки по запросу грак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5" r="2816" b="5978"/>
          <a:stretch/>
        </p:blipFill>
        <p:spPr bwMode="auto">
          <a:xfrm>
            <a:off x="2225368" y="3328460"/>
            <a:ext cx="2106906" cy="1599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Картинки по запросу грак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5" r="2816" b="5978"/>
          <a:stretch/>
        </p:blipFill>
        <p:spPr bwMode="auto">
          <a:xfrm>
            <a:off x="4332274" y="3302233"/>
            <a:ext cx="2106906" cy="1599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 descr="Картинки по запросу грак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5" r="2816" b="5978"/>
          <a:stretch/>
        </p:blipFill>
        <p:spPr bwMode="auto">
          <a:xfrm>
            <a:off x="6388315" y="3289457"/>
            <a:ext cx="2106906" cy="1599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2158" y="2682129"/>
            <a:ext cx="89918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3+7=10                 10-7=3</a:t>
            </a:r>
            <a:endParaRPr lang="ru-RU" sz="4000" b="1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834" y="85168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910204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Новая папка\ages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\\Solnce\D\ДОКУМЕНТАЦИЯ\ПРЕЗЕНТАЦІЇ\шаблоны\анимация\ТВАРИНИ\білки\post-440731-136664296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949" y="2965"/>
            <a:ext cx="4922234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4437112"/>
            <a:ext cx="84249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Білочка  назбирала 10 горішків. 7 горішків вона вже з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їла. Скільки горішків залишилося у білочки?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\\Solnce\D\ДОКУМЕНТАЦИЯ\ПРЕЗЕНТАЦІЇ\шаблоны\анимация\краплинки\0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72672"/>
            <a:ext cx="1872208" cy="2160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23928" y="3933056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7215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1285" y="308871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731999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Новая папка\ages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Похожее изображение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63" y="773023"/>
            <a:ext cx="1719001" cy="2007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37567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859615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85168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55435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7039" y="1299530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\\Solnce\D\ДОКУМЕНТАЦИЯ\ПРЕЗЕНТАЦІЇ\шаблоны\анимация\ТВАРИНИ\зайці\0_5072f_7c5af45_XXXL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66" t="10032" r="19900" b="9386"/>
          <a:stretch/>
        </p:blipFill>
        <p:spPr bwMode="auto">
          <a:xfrm>
            <a:off x="411563" y="4453902"/>
            <a:ext cx="1887397" cy="2432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\\Solnce\D\ДОКУМЕНТАЦИЯ\ПРЕЗЕНТАЦІЇ\шаблоны\анимация\ТВАРИНИ\лисиця  вовк\Волк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19"/>
          <a:stretch/>
        </p:blipFill>
        <p:spPr bwMode="auto">
          <a:xfrm>
            <a:off x="6454199" y="5125876"/>
            <a:ext cx="2618728" cy="2201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726" y="2204864"/>
            <a:ext cx="91440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3200" b="1" dirty="0" err="1">
                <a:latin typeface="Monotype Corsiva" panose="03010101010201010101" pitchFamily="66" charset="0"/>
              </a:rPr>
              <a:t>Працювали</a:t>
            </a:r>
            <a:r>
              <a:rPr lang="ru-RU" sz="3200" b="1" dirty="0">
                <a:latin typeface="Monotype Corsiva" panose="03010101010201010101" pitchFamily="66" charset="0"/>
              </a:rPr>
              <a:t> </a:t>
            </a:r>
            <a:r>
              <a:rPr lang="ru-RU" sz="3200" b="1" dirty="0" err="1">
                <a:latin typeface="Monotype Corsiva" panose="03010101010201010101" pitchFamily="66" charset="0"/>
              </a:rPr>
              <a:t>ви</a:t>
            </a:r>
            <a:r>
              <a:rPr lang="ru-RU" sz="3200" b="1" dirty="0">
                <a:latin typeface="Monotype Corsiva" panose="03010101010201010101" pitchFamily="66" charset="0"/>
              </a:rPr>
              <a:t> </a:t>
            </a:r>
            <a:r>
              <a:rPr lang="ru-RU" sz="3200" b="1" dirty="0" err="1">
                <a:latin typeface="Monotype Corsiva" panose="03010101010201010101" pitchFamily="66" charset="0"/>
              </a:rPr>
              <a:t>старанно</a:t>
            </a:r>
            <a:r>
              <a:rPr lang="ru-RU" sz="3200" b="1" dirty="0">
                <a:latin typeface="Monotype Corsiva" panose="03010101010201010101" pitchFamily="66" charset="0"/>
              </a:rPr>
              <a:t>,</a:t>
            </a:r>
          </a:p>
          <a:p>
            <a:pPr algn="ctr" fontAlgn="base"/>
            <a:r>
              <a:rPr lang="ru-RU" sz="3200" b="1" dirty="0" err="1">
                <a:latin typeface="Monotype Corsiva" panose="03010101010201010101" pitchFamily="66" charset="0"/>
              </a:rPr>
              <a:t>Тож</a:t>
            </a:r>
            <a:r>
              <a:rPr lang="ru-RU" sz="3200" b="1" dirty="0">
                <a:latin typeface="Monotype Corsiva" panose="03010101010201010101" pitchFamily="66" charset="0"/>
              </a:rPr>
              <a:t> урок </a:t>
            </a:r>
            <a:r>
              <a:rPr lang="ru-RU" sz="3200" b="1" dirty="0" err="1">
                <a:latin typeface="Monotype Corsiva" panose="03010101010201010101" pitchFamily="66" charset="0"/>
              </a:rPr>
              <a:t>пройшов</a:t>
            </a:r>
            <a:r>
              <a:rPr lang="ru-RU" sz="3200" b="1" dirty="0">
                <a:latin typeface="Monotype Corsiva" panose="03010101010201010101" pitchFamily="66" charset="0"/>
              </a:rPr>
              <a:t> не </a:t>
            </a:r>
            <a:r>
              <a:rPr lang="ru-RU" sz="3200" b="1" dirty="0" err="1">
                <a:latin typeface="Monotype Corsiva" panose="03010101010201010101" pitchFamily="66" charset="0"/>
              </a:rPr>
              <a:t>марно</a:t>
            </a:r>
            <a:r>
              <a:rPr lang="ru-RU" sz="3200" b="1" dirty="0">
                <a:latin typeface="Monotype Corsiva" panose="03010101010201010101" pitchFamily="66" charset="0"/>
              </a:rPr>
              <a:t>.</a:t>
            </a:r>
          </a:p>
          <a:p>
            <a:pPr algn="ctr" fontAlgn="base"/>
            <a:r>
              <a:rPr lang="ru-RU" sz="3200" b="1" dirty="0" err="1">
                <a:latin typeface="Monotype Corsiva" panose="03010101010201010101" pitchFamily="66" charset="0"/>
              </a:rPr>
              <a:t>Працювали</a:t>
            </a:r>
            <a:r>
              <a:rPr lang="ru-RU" sz="3200" b="1" dirty="0">
                <a:latin typeface="Monotype Corsiva" panose="03010101010201010101" pitchFamily="66" charset="0"/>
              </a:rPr>
              <a:t> </a:t>
            </a:r>
            <a:r>
              <a:rPr lang="ru-RU" sz="3200" b="1" dirty="0" err="1">
                <a:latin typeface="Monotype Corsiva" panose="03010101010201010101" pitchFamily="66" charset="0"/>
              </a:rPr>
              <a:t>від</a:t>
            </a:r>
            <a:r>
              <a:rPr lang="ru-RU" sz="3200" b="1" dirty="0">
                <a:latin typeface="Monotype Corsiva" panose="03010101010201010101" pitchFamily="66" charset="0"/>
              </a:rPr>
              <a:t> </a:t>
            </a:r>
            <a:r>
              <a:rPr lang="ru-RU" sz="3200" b="1" dirty="0" err="1">
                <a:latin typeface="Monotype Corsiva" panose="03010101010201010101" pitchFamily="66" charset="0"/>
              </a:rPr>
              <a:t>душі</a:t>
            </a:r>
            <a:r>
              <a:rPr lang="ru-RU" sz="3200" b="1" dirty="0">
                <a:latin typeface="Monotype Corsiva" panose="03010101010201010101" pitchFamily="66" charset="0"/>
              </a:rPr>
              <a:t>.</a:t>
            </a:r>
          </a:p>
          <a:p>
            <a:pPr algn="ctr" fontAlgn="base"/>
            <a:r>
              <a:rPr lang="uk-UA" sz="3200" b="1" dirty="0">
                <a:latin typeface="Monotype Corsiva" panose="03010101010201010101" pitchFamily="66" charset="0"/>
              </a:rPr>
              <a:t>Перший клас </a:t>
            </a:r>
            <a:r>
              <a:rPr lang="ru-RU" sz="3200" b="1" dirty="0">
                <a:latin typeface="Monotype Corsiva" panose="03010101010201010101" pitchFamily="66" charset="0"/>
              </a:rPr>
              <a:t> – </a:t>
            </a:r>
            <a:r>
              <a:rPr lang="ru-RU" sz="3200" b="1" dirty="0" err="1">
                <a:latin typeface="Monotype Corsiva" panose="03010101010201010101" pitchFamily="66" charset="0"/>
              </a:rPr>
              <a:t>ви</a:t>
            </a:r>
            <a:r>
              <a:rPr lang="ru-RU" sz="3200" b="1" dirty="0">
                <a:latin typeface="Monotype Corsiva" panose="03010101010201010101" pitchFamily="66" charset="0"/>
              </a:rPr>
              <a:t> МОЛОДЦІ!</a:t>
            </a:r>
          </a:p>
          <a:p>
            <a:pPr algn="ctr"/>
            <a:r>
              <a:rPr lang="ru-RU" b="1" dirty="0">
                <a:latin typeface="Monotype Corsiva" panose="03010101010201010101" pitchFamily="66" charset="0"/>
              </a:rPr>
              <a:t> 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     </a:t>
            </a:r>
            <a:r>
              <a:rPr lang="ru-RU" sz="3600" b="1" dirty="0" err="1" smtClean="0">
                <a:solidFill>
                  <a:srgbClr val="C00000"/>
                </a:solidFill>
                <a:latin typeface="Monotype Corsiva" panose="03010101010201010101" pitchFamily="66" charset="0"/>
              </a:rPr>
              <a:t>Щиро</a:t>
            </a:r>
            <a:r>
              <a:rPr lang="ru-RU" sz="3600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 </a:t>
            </a:r>
            <a:r>
              <a:rPr lang="ru-RU" sz="3600" b="1" dirty="0" err="1">
                <a:solidFill>
                  <a:srgbClr val="C00000"/>
                </a:solidFill>
                <a:latin typeface="Monotype Corsiva" panose="03010101010201010101" pitchFamily="66" charset="0"/>
              </a:rPr>
              <a:t>дякую</a:t>
            </a:r>
            <a:r>
              <a:rPr lang="ru-RU" sz="36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 за </a:t>
            </a:r>
            <a:r>
              <a:rPr lang="ru-RU" sz="3600" b="1" dirty="0" err="1">
                <a:solidFill>
                  <a:srgbClr val="C00000"/>
                </a:solidFill>
                <a:latin typeface="Monotype Corsiva" panose="03010101010201010101" pitchFamily="66" charset="0"/>
              </a:rPr>
              <a:t>наполегливу</a:t>
            </a:r>
            <a:r>
              <a:rPr lang="ru-RU" sz="36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 </a:t>
            </a:r>
            <a:r>
              <a:rPr lang="ru-RU" sz="3600" b="1" dirty="0" err="1">
                <a:solidFill>
                  <a:srgbClr val="C00000"/>
                </a:solidFill>
                <a:latin typeface="Monotype Corsiva" panose="03010101010201010101" pitchFamily="66" charset="0"/>
              </a:rPr>
              <a:t>працю</a:t>
            </a:r>
            <a:r>
              <a:rPr lang="ru-RU" sz="36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!</a:t>
            </a:r>
            <a:endParaRPr lang="ru-RU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20015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Новая папка\ages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262808" y="1305341"/>
            <a:ext cx="11272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</a:t>
            </a:r>
            <a:endParaRPr lang="ru-RU" sz="5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" name="Picture 2" descr="Картинки по запросу фото казковий  зимовий ліс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1" y="-1"/>
            <a:ext cx="91501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\\Solnce\D\ДОКУМЕНТАЦИЯ\ПРЕЗЕНТАЦІЇ\шаблоны\анимация\ТВАРИНИ\лисиця  вовк\cbaa7e0c35a6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23"/>
          <a:stretch/>
        </p:blipFill>
        <p:spPr bwMode="auto">
          <a:xfrm>
            <a:off x="202856" y="5038523"/>
            <a:ext cx="2977647" cy="1587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\\Solnce\D\ДОКУМЕНТАЦИЯ\ПРЕЗЕНТАЦІЇ\шаблоны\анимация\ТВАРИНИ\білки\post-440731-136664296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032047"/>
            <a:ext cx="1728192" cy="1643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\\Solnce\D\ДОКУМЕНТАЦИЯ\ПРЕЗЕНТАЦІЇ\шаблоны\анимация\ТВАРИНИ\зайці\0_5072f_7c5af45_XXXL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231170"/>
            <a:ext cx="3018206" cy="3018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\\Solnce\D\ДОКУМЕНТАЦИЯ\ПРЕЗЕНТАЦІЇ\шаблоны\анимация\ТВАРИНИ\лисиця  вовк\Волк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19"/>
          <a:stretch/>
        </p:blipFill>
        <p:spPr bwMode="auto">
          <a:xfrm>
            <a:off x="6555005" y="4859898"/>
            <a:ext cx="2618728" cy="2201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Картинки по запросу дикий кабан мультфильмы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653136"/>
            <a:ext cx="2375456" cy="1578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173049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Новая папка\ages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180528" y="268680"/>
            <a:ext cx="89289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Каліграфічна хвилинка</a:t>
            </a:r>
            <a:endParaRPr lang="ru-RU" sz="36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Picture 2" descr="\\Solnce\D\ДОКУМЕНТАЦИЯ\ПРЕЗЕНТАЦІЇ\шаблоны\анимация\краплинки\0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2809"/>
            <a:ext cx="2520280" cy="2908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-30203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3135" y="5510353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3475" y="4703227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4750" y="2779568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878" y="2565901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266" y="845003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4" y="1145040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18017" y="2108087"/>
            <a:ext cx="689223" cy="807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08512" y="4563363"/>
            <a:ext cx="5143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1840" y="845003"/>
            <a:ext cx="5143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48278" y="867482"/>
            <a:ext cx="5143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Картинки по запросу написання цифри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3983" y="1541075"/>
            <a:ext cx="3976157" cy="397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\\Solnce\D\ДОКУМЕНТАЦИЯ\ПРЕЗЕНТАЦІЇ\шаблоны\анимация\ТВАРИНИ\зайці\0_51d32_abf2efab_L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9" r="5677"/>
          <a:stretch/>
        </p:blipFill>
        <p:spPr bwMode="auto">
          <a:xfrm>
            <a:off x="180238" y="4093590"/>
            <a:ext cx="1986674" cy="2627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349601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Новая папка\ages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Картинки по запросу малюнок 7 днів тижня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92973"/>
            <a:ext cx="3361587" cy="1728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99592" y="116632"/>
            <a:ext cx="7560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 Чарівне число 7</a:t>
            </a:r>
            <a:endParaRPr lang="ru-RU" sz="44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2054" name="Picture 6" descr="Похожее изображен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268" y="707747"/>
            <a:ext cx="3600400" cy="2193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Картинки по запросу 7 нот у музиці фото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6" t="2616" r="4398" b="5766"/>
          <a:stretch/>
        </p:blipFill>
        <p:spPr bwMode="auto">
          <a:xfrm>
            <a:off x="2674305" y="4574047"/>
            <a:ext cx="3795387" cy="2283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3538" y="956490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07123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6804" y="3815064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45008" y="2621230"/>
            <a:ext cx="910667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Monotype Corsiva" panose="03010101010201010101" pitchFamily="66" charset="0"/>
              </a:rPr>
              <a:t>Є 7 </a:t>
            </a:r>
            <a:r>
              <a:rPr lang="ru-RU" sz="2800" b="1" dirty="0" err="1">
                <a:latin typeface="Monotype Corsiva" panose="03010101010201010101" pitchFamily="66" charset="0"/>
              </a:rPr>
              <a:t>веселих</a:t>
            </a:r>
            <a:r>
              <a:rPr lang="ru-RU" sz="2800" b="1" dirty="0">
                <a:latin typeface="Monotype Corsiva" panose="03010101010201010101" pitchFamily="66" charset="0"/>
              </a:rPr>
              <a:t> ноток, </a:t>
            </a:r>
          </a:p>
          <a:p>
            <a:pPr algn="ctr"/>
            <a:r>
              <a:rPr lang="ru-RU" sz="2800" b="1" dirty="0">
                <a:latin typeface="Monotype Corsiva" panose="03010101010201010101" pitchFamily="66" charset="0"/>
              </a:rPr>
              <a:t>У </a:t>
            </a:r>
            <a:r>
              <a:rPr lang="ru-RU" sz="2800" b="1" dirty="0" err="1">
                <a:latin typeface="Monotype Corsiva" panose="03010101010201010101" pitchFamily="66" charset="0"/>
              </a:rPr>
              <a:t>тижні</a:t>
            </a:r>
            <a:r>
              <a:rPr lang="ru-RU" sz="2800" b="1" dirty="0">
                <a:latin typeface="Monotype Corsiva" panose="03010101010201010101" pitchFamily="66" charset="0"/>
              </a:rPr>
              <a:t> </a:t>
            </a:r>
            <a:r>
              <a:rPr lang="ru-RU" sz="2800" b="1" dirty="0" err="1">
                <a:latin typeface="Monotype Corsiva" panose="03010101010201010101" pitchFamily="66" charset="0"/>
              </a:rPr>
              <a:t>днів</a:t>
            </a:r>
            <a:r>
              <a:rPr lang="ru-RU" sz="2800" b="1" dirty="0">
                <a:latin typeface="Monotype Corsiva" panose="03010101010201010101" pitchFamily="66" charset="0"/>
              </a:rPr>
              <a:t> </a:t>
            </a:r>
            <a:r>
              <a:rPr lang="ru-RU" sz="2800" b="1" dirty="0" err="1">
                <a:latin typeface="Monotype Corsiva" panose="03010101010201010101" pitchFamily="66" charset="0"/>
              </a:rPr>
              <a:t>теж</a:t>
            </a:r>
            <a:r>
              <a:rPr lang="ru-RU" sz="2800" b="1" dirty="0">
                <a:latin typeface="Monotype Corsiva" panose="03010101010201010101" pitchFamily="66" charset="0"/>
              </a:rPr>
              <a:t> 7. </a:t>
            </a:r>
          </a:p>
          <a:p>
            <a:pPr algn="ctr"/>
            <a:r>
              <a:rPr lang="ru-RU" sz="2800" b="1" dirty="0" err="1">
                <a:latin typeface="Monotype Corsiva" panose="03010101010201010101" pitchFamily="66" charset="0"/>
              </a:rPr>
              <a:t>Сім</a:t>
            </a:r>
            <a:r>
              <a:rPr lang="ru-RU" sz="2800" b="1" dirty="0">
                <a:latin typeface="Monotype Corsiva" panose="03010101010201010101" pitchFamily="66" charset="0"/>
              </a:rPr>
              <a:t> </a:t>
            </a:r>
            <a:r>
              <a:rPr lang="ru-RU" sz="2800" b="1" dirty="0" err="1">
                <a:latin typeface="Monotype Corsiva" panose="03010101010201010101" pitchFamily="66" charset="0"/>
              </a:rPr>
              <a:t>кольорів</a:t>
            </a:r>
            <a:r>
              <a:rPr lang="ru-RU" sz="2800" b="1" dirty="0">
                <a:latin typeface="Monotype Corsiva" panose="03010101010201010101" pitchFamily="66" charset="0"/>
              </a:rPr>
              <a:t> веселки – </a:t>
            </a:r>
          </a:p>
          <a:p>
            <a:pPr algn="ctr"/>
            <a:r>
              <a:rPr lang="ru-RU" sz="2800" b="1" dirty="0" err="1">
                <a:latin typeface="Monotype Corsiva" panose="03010101010201010101" pitchFamily="66" charset="0"/>
              </a:rPr>
              <a:t>Відомо</a:t>
            </a:r>
            <a:r>
              <a:rPr lang="ru-RU" sz="2800" b="1" dirty="0">
                <a:latin typeface="Monotype Corsiva" panose="03010101010201010101" pitchFamily="66" charset="0"/>
              </a:rPr>
              <a:t> нам </a:t>
            </a:r>
            <a:r>
              <a:rPr lang="ru-RU" sz="2800" b="1" dirty="0" err="1">
                <a:latin typeface="Monotype Corsiva" panose="03010101010201010101" pitchFamily="66" charset="0"/>
              </a:rPr>
              <a:t>усім</a:t>
            </a:r>
            <a:r>
              <a:rPr lang="ru-RU" sz="2800" b="1" dirty="0">
                <a:latin typeface="Monotype Corsiva" panose="03010101010201010101" pitchFamily="66" charset="0"/>
              </a:rPr>
              <a:t>.</a:t>
            </a:r>
          </a:p>
        </p:txBody>
      </p:sp>
      <p:pic>
        <p:nvPicPr>
          <p:cNvPr id="14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210" y="116632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413769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Новая папка\ages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749575" y="5669124"/>
            <a:ext cx="30008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" name="Picture 2" descr="C:\Users\1\Desktop\274041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824667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Новая папка\ages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4282" y="285728"/>
            <a:ext cx="23574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792288" algn="l"/>
              </a:tabLst>
            </a:pPr>
            <a:r>
              <a:rPr lang="uk-UA" sz="7200" b="1" dirty="0" smtClean="0">
                <a:latin typeface="Times New Roman" pitchFamily="18" charset="0"/>
                <a:cs typeface="Times New Roman" pitchFamily="18" charset="0"/>
              </a:rPr>
              <a:t>3+3=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44" y="4429132"/>
            <a:ext cx="23574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b="1" dirty="0" smtClean="0">
                <a:latin typeface="Times New Roman" pitchFamily="18" charset="0"/>
                <a:cs typeface="Times New Roman" pitchFamily="18" charset="0"/>
              </a:rPr>
              <a:t>1+4=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3071810"/>
            <a:ext cx="23574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b="1" dirty="0" smtClean="0">
                <a:latin typeface="Times New Roman" pitchFamily="18" charset="0"/>
                <a:cs typeface="Times New Roman" pitchFamily="18" charset="0"/>
              </a:rPr>
              <a:t>5-2=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282" y="1714488"/>
            <a:ext cx="23574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b="1" dirty="0" smtClean="0">
                <a:latin typeface="Times New Roman" pitchFamily="18" charset="0"/>
                <a:cs typeface="Times New Roman" pitchFamily="18" charset="0"/>
              </a:rPr>
              <a:t>4-3=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86710" y="2857496"/>
            <a:ext cx="857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86710" y="4071942"/>
            <a:ext cx="857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786710" y="1643050"/>
            <a:ext cx="857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15272" y="357166"/>
            <a:ext cx="857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3" descr="C:\Users\1\Desktop\images (1)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60" y="500042"/>
            <a:ext cx="916453" cy="78204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Картинки по запросу МАлюнок капусти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08" y="1785926"/>
            <a:ext cx="1500198" cy="110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6" name="AutoShape 2" descr="https://im0-tub-ua.yandex.net/i?id=23b13a4c51393353317ba08778ef5404&amp;n=13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" name="Рисунок 16" descr="https://userdata.agroserver.ru/pic/133573/519168_200.jpg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84" y="3214686"/>
            <a:ext cx="1404934" cy="1000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\\Solnce\D\ДОКУМЕНТАЦИЯ\ПРЕЗЕНТАЦІЇ\шаблоны\анимация\ТВАРИНИ\зайці\0_51d32_abf2efab_L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9" r="5677"/>
          <a:stretch/>
        </p:blipFill>
        <p:spPr bwMode="auto">
          <a:xfrm>
            <a:off x="8892480" y="0"/>
            <a:ext cx="3054853" cy="4039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Рисунок 19" descr="http://akr.ua/image/data/1442156223_svekla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 rot="16200000">
            <a:off x="2293131" y="4493423"/>
            <a:ext cx="1200146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 descr="Похожее изображение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1983" y="2395985"/>
            <a:ext cx="3703289" cy="3184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7.40741E-7 L -0.59062 -0.5643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00" y="-282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44444E-6 L -0.63004 0.1995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500" y="100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33333E-6 L -0.5875 0.204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400" y="102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3.7037E-7 L -0.57483 0.22315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700" y="112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Новая папка\ages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9532" y="1556792"/>
            <a:ext cx="84249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2   7   5   1   4   9   3   8   6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\\Solnce\D\ДОКУМЕНТАЦИЯ\ПРЕЗЕНТАЦІЇ\шаблоны\анимация\ТВАРИНИ\лисиця  вовк\cbaa7e0c35a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058112"/>
            <a:ext cx="3348372" cy="2669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\\Solnce\D\ДОКУМЕНТАЦИЯ\ПРЕЗЕНТАЦІЇ\шаблоны\анимация\ТВАРИНИ\зайці\0_5072f_7c5af45_XXX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420888"/>
            <a:ext cx="4572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32" y="188640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3989" y="306484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8056" y="334311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184904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487766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00" y="2806952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3215" y="457199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627680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Новая папка\ages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75656" y="836712"/>
            <a:ext cx="59766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C0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Ф</a:t>
            </a:r>
            <a:r>
              <a:rPr lang="uk-UA" sz="4400" b="1" dirty="0" smtClean="0">
                <a:solidFill>
                  <a:srgbClr val="C0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і</a:t>
            </a:r>
            <a:r>
              <a:rPr lang="ru-RU" sz="4400" b="1" dirty="0" err="1" smtClean="0">
                <a:solidFill>
                  <a:srgbClr val="C0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зкультхвилинка</a:t>
            </a:r>
            <a:endParaRPr lang="ru-RU" sz="4400" b="1" dirty="0">
              <a:solidFill>
                <a:srgbClr val="C000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5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0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574" y="1871913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84218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70666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Похожее изображен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81284"/>
            <a:ext cx="7620000" cy="424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610615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Новая папка\ages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Картинки по запросу грак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5" r="2816" b="5978"/>
          <a:stretch/>
        </p:blipFill>
        <p:spPr bwMode="auto">
          <a:xfrm>
            <a:off x="185955" y="3846524"/>
            <a:ext cx="2749849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0" descr="Картинки по запросу малюнок сороки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9F4FA"/>
              </a:clrFrom>
              <a:clrTo>
                <a:srgbClr val="F9F4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949" y="835439"/>
            <a:ext cx="3124181" cy="2230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3" b="10054"/>
          <a:stretch/>
        </p:blipFill>
        <p:spPr bwMode="auto">
          <a:xfrm>
            <a:off x="4932039" y="2683440"/>
            <a:ext cx="2802136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Картинки по запросу малюнок дятла одного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844400"/>
            <a:ext cx="1462364" cy="2304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Похожее изображение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95" y="332657"/>
            <a:ext cx="2096006" cy="2448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16695" y="188640"/>
            <a:ext cx="89198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990000"/>
                </a:solidFill>
                <a:latin typeface="Monotype Corsiva" panose="03010101010201010101" pitchFamily="66" charset="0"/>
              </a:rPr>
              <a:t>Зимуючі  птахи нашої місцевості</a:t>
            </a:r>
            <a:endParaRPr lang="ru-RU" sz="3600" b="1" dirty="0">
              <a:solidFill>
                <a:srgbClr val="99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2052" name="Picture 4" descr="Картинки по запросу МАлюнок ворони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7162" y="3849156"/>
            <a:ext cx="2800942" cy="2413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9">
            <a:clrChange>
              <a:clrFrom>
                <a:srgbClr val="F6EFF6"/>
              </a:clrFrom>
              <a:clrTo>
                <a:srgbClr val="F6EF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7" r="15229"/>
          <a:stretch/>
        </p:blipFill>
        <p:spPr bwMode="auto">
          <a:xfrm>
            <a:off x="6013731" y="3727556"/>
            <a:ext cx="2988868" cy="2619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44618" y="2473872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latin typeface="Monotype Corsiva" panose="03010101010201010101" pitchFamily="66" charset="0"/>
              </a:rPr>
              <a:t>Снігур</a:t>
            </a:r>
            <a:endParaRPr lang="ru-RU" sz="2000" b="1" dirty="0">
              <a:latin typeface="Monotype Corsiva" panose="03010101010201010101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88024" y="1052736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atin typeface="Monotype Corsiva" panose="03010101010201010101" pitchFamily="66" charset="0"/>
              </a:rPr>
              <a:t>Сорока</a:t>
            </a:r>
            <a:r>
              <a:rPr lang="uk-UA" b="1" dirty="0" smtClean="0">
                <a:latin typeface="Monotype Corsiva" panose="03010101010201010101" pitchFamily="66" charset="0"/>
              </a:rPr>
              <a:t> </a:t>
            </a: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895470" y="2473872"/>
            <a:ext cx="8529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atin typeface="Monotype Corsiva" panose="03010101010201010101" pitchFamily="66" charset="0"/>
              </a:rPr>
              <a:t>Дятел </a:t>
            </a:r>
            <a:endParaRPr lang="ru-RU" sz="2000" b="1" dirty="0">
              <a:latin typeface="Monotype Corsiva" panose="03010101010201010101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3528" y="4077072"/>
            <a:ext cx="12373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atin typeface="Monotype Corsiva" panose="03010101010201010101" pitchFamily="66" charset="0"/>
              </a:rPr>
              <a:t>Ворона </a:t>
            </a:r>
            <a:endParaRPr lang="ru-RU" sz="2000" b="1" dirty="0">
              <a:latin typeface="Monotype Corsiva" panose="03010101010201010101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99992" y="5934756"/>
            <a:ext cx="15137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atin typeface="Monotype Corsiva" panose="03010101010201010101" pitchFamily="66" charset="0"/>
              </a:rPr>
              <a:t>Галка </a:t>
            </a:r>
            <a:endParaRPr lang="ru-RU" sz="2000" b="1" dirty="0">
              <a:latin typeface="Monotype Corsiva" panose="03010101010201010101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28970" y="3428999"/>
            <a:ext cx="11791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atin typeface="Monotype Corsiva" panose="03010101010201010101" pitchFamily="66" charset="0"/>
              </a:rPr>
              <a:t>Горобець  </a:t>
            </a:r>
            <a:endParaRPr lang="ru-RU" sz="2000" b="1" dirty="0">
              <a:latin typeface="Monotype Corsiva" panose="03010101010201010101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94130" y="5805264"/>
            <a:ext cx="18278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atin typeface="Monotype Corsiva" panose="03010101010201010101" pitchFamily="66" charset="0"/>
              </a:rPr>
              <a:t>Синиця </a:t>
            </a:r>
            <a:endParaRPr lang="ru-RU" sz="2000" b="1" dirty="0">
              <a:latin typeface="Monotype Corsiva" panose="03010101010201010101" pitchFamily="66" charset="0"/>
            </a:endParaRPr>
          </a:p>
        </p:txBody>
      </p:sp>
      <p:pic>
        <p:nvPicPr>
          <p:cNvPr id="3078" name="Picture 6" descr="Картинки по запросу малюнок сова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0701" y="1460374"/>
            <a:ext cx="2858269" cy="2267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370082" y="2966193"/>
            <a:ext cx="959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atin typeface="Monotype Corsiva" panose="03010101010201010101" pitchFamily="66" charset="0"/>
              </a:rPr>
              <a:t>Сова </a:t>
            </a:r>
            <a:endParaRPr lang="ru-RU" sz="2000" b="1" dirty="0">
              <a:latin typeface="Monotype Corsiva" panose="03010101010201010101" pitchFamily="66" charset="0"/>
            </a:endParaRPr>
          </a:p>
        </p:txBody>
      </p:sp>
      <p:pic>
        <p:nvPicPr>
          <p:cNvPr id="22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5265" y="830798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76" y="2744255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396" y="-110243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8297" y="4890640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0689" y="2585014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276" y="3804430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9103" y="2251934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1" descr="Картинки по запросу малюнок сніжинки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6454" y="542636"/>
            <a:ext cx="1097730" cy="124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382161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1015</TotalTime>
  <Words>134</Words>
  <Application>Microsoft Office PowerPoint</Application>
  <PresentationFormat>Экран (4:3)</PresentationFormat>
  <Paragraphs>46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Славон</dc:creator>
  <cp:lastModifiedBy>1</cp:lastModifiedBy>
  <cp:revision>106</cp:revision>
  <dcterms:created xsi:type="dcterms:W3CDTF">2013-07-03T04:28:47Z</dcterms:created>
  <dcterms:modified xsi:type="dcterms:W3CDTF">2018-01-29T20:42:54Z</dcterms:modified>
</cp:coreProperties>
</file>