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8" r:id="rId3"/>
    <p:sldId id="259" r:id="rId4"/>
    <p:sldId id="297" r:id="rId5"/>
    <p:sldId id="296" r:id="rId6"/>
    <p:sldId id="257" r:id="rId7"/>
    <p:sldId id="298" r:id="rId8"/>
    <p:sldId id="316" r:id="rId9"/>
    <p:sldId id="317" r:id="rId10"/>
    <p:sldId id="318" r:id="rId11"/>
    <p:sldId id="328" r:id="rId12"/>
    <p:sldId id="319" r:id="rId13"/>
    <p:sldId id="321" r:id="rId14"/>
    <p:sldId id="291" r:id="rId15"/>
    <p:sldId id="292" r:id="rId16"/>
    <p:sldId id="293" r:id="rId17"/>
    <p:sldId id="294" r:id="rId18"/>
    <p:sldId id="290" r:id="rId19"/>
    <p:sldId id="299" r:id="rId20"/>
    <p:sldId id="308" r:id="rId21"/>
    <p:sldId id="309" r:id="rId22"/>
    <p:sldId id="288" r:id="rId23"/>
    <p:sldId id="310" r:id="rId24"/>
    <p:sldId id="311" r:id="rId25"/>
    <p:sldId id="314" r:id="rId26"/>
    <p:sldId id="313" r:id="rId27"/>
    <p:sldId id="315" r:id="rId28"/>
    <p:sldId id="312" r:id="rId29"/>
    <p:sldId id="325" r:id="rId30"/>
    <p:sldId id="322" r:id="rId31"/>
    <p:sldId id="326" r:id="rId32"/>
    <p:sldId id="323" r:id="rId33"/>
    <p:sldId id="327" r:id="rId34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C31"/>
    <a:srgbClr val="001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72" autoAdjust="0"/>
  </p:normalViewPr>
  <p:slideViewPr>
    <p:cSldViewPr>
      <p:cViewPr varScale="1">
        <p:scale>
          <a:sx n="70" d="100"/>
          <a:sy n="70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63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918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912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6432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1910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6656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8971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0445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0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41433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7209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240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48DA4C-5228-4611-B174-1E7E93555E91}" type="datetimeFigureOut">
              <a:rPr lang="ru-RU" smtClean="0"/>
              <a:t>20.03.2018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D286C5-2F8D-4E8A-9524-455BB67C64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457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12" Type="http://schemas.microsoft.com/office/2007/relationships/hdphoto" Target="../media/hdphoto5.wdp"/><Relationship Id="rId17" Type="http://schemas.openxmlformats.org/officeDocument/2006/relationships/image" Target="../media/image23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microsoft.com/office/2007/relationships/hdphoto" Target="../media/hdphoto2.wdp"/><Relationship Id="rId15" Type="http://schemas.openxmlformats.org/officeDocument/2006/relationships/image" Target="../media/image22.png"/><Relationship Id="rId10" Type="http://schemas.openxmlformats.org/officeDocument/2006/relationships/image" Target="../media/image19.jpeg"/><Relationship Id="rId4" Type="http://schemas.openxmlformats.org/officeDocument/2006/relationships/image" Target="../media/image16.png"/><Relationship Id="rId9" Type="http://schemas.microsoft.com/office/2007/relationships/hdphoto" Target="../media/hdphoto4.wdp"/><Relationship Id="rId1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microsoft.com/office/2007/relationships/hdphoto" Target="../media/hdphoto3.wdp"/><Relationship Id="rId12" Type="http://schemas.microsoft.com/office/2007/relationships/hdphoto" Target="../media/hdphoto5.wdp"/><Relationship Id="rId17" Type="http://schemas.openxmlformats.org/officeDocument/2006/relationships/image" Target="../media/image23.pn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0.png"/><Relationship Id="rId5" Type="http://schemas.microsoft.com/office/2007/relationships/hdphoto" Target="../media/hdphoto2.wdp"/><Relationship Id="rId15" Type="http://schemas.openxmlformats.org/officeDocument/2006/relationships/image" Target="../media/image22.png"/><Relationship Id="rId10" Type="http://schemas.openxmlformats.org/officeDocument/2006/relationships/image" Target="../media/image19.jpeg"/><Relationship Id="rId4" Type="http://schemas.openxmlformats.org/officeDocument/2006/relationships/image" Target="../media/image16.png"/><Relationship Id="rId9" Type="http://schemas.microsoft.com/office/2007/relationships/hdphoto" Target="../media/hdphoto4.wdp"/><Relationship Id="rId1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4.pn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14.png"/><Relationship Id="rId7" Type="http://schemas.openxmlformats.org/officeDocument/2006/relationships/image" Target="../media/image27.png"/><Relationship Id="rId12" Type="http://schemas.openxmlformats.org/officeDocument/2006/relationships/image" Target="../media/image3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microsoft.com/office/2007/relationships/hdphoto" Target="../media/hdphoto8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42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microsoft.com/office/2007/relationships/hdphoto" Target="../media/hdphoto8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microsoft.com/office/2007/relationships/hdphoto" Target="../media/hdphoto9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7" Type="http://schemas.microsoft.com/office/2007/relationships/hdphoto" Target="../media/hdphoto10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6.png"/><Relationship Id="rId4" Type="http://schemas.openxmlformats.org/officeDocument/2006/relationships/image" Target="../media/image45.jpe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49.jpeg"/><Relationship Id="rId7" Type="http://schemas.openxmlformats.org/officeDocument/2006/relationships/image" Target="../media/image5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image" Target="../media/image52.jpeg"/><Relationship Id="rId7" Type="http://schemas.microsoft.com/office/2007/relationships/hdphoto" Target="../media/hdphoto12.wdp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microsoft.com/office/2007/relationships/hdphoto" Target="../media/hdphoto11.wdp"/><Relationship Id="rId4" Type="http://schemas.openxmlformats.org/officeDocument/2006/relationships/image" Target="../media/image53.png"/><Relationship Id="rId9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688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27631" y="1052736"/>
            <a:ext cx="7920758" cy="3046988"/>
          </a:xfrm>
          <a:prstGeom prst="rect">
            <a:avLst/>
          </a:prstGeom>
          <a:noFill/>
          <a:effectLst>
            <a:outerShdw blurRad="76200" dist="12700" dir="8100000" sy="-23000" kx="800400" algn="br" rotWithShape="0">
              <a:prstClr val="black">
                <a:alpha val="20000"/>
              </a:prstClr>
            </a:outerShdw>
          </a:effectLst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800" b="1" i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Використання </a:t>
            </a:r>
          </a:p>
          <a:p>
            <a:pPr algn="ctr"/>
            <a:r>
              <a:rPr lang="uk-UA" sz="4800" b="1" i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к</a:t>
            </a:r>
            <a:r>
              <a:rPr lang="uk-UA" sz="4800" b="1" i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росвордів</a:t>
            </a:r>
          </a:p>
          <a:p>
            <a:pPr algn="ctr"/>
            <a:r>
              <a:rPr lang="uk-UA" sz="4800" b="1" i="1" dirty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п</a:t>
            </a:r>
            <a:r>
              <a:rPr lang="uk-UA" sz="4800" b="1" i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ри формуванні</a:t>
            </a:r>
          </a:p>
          <a:p>
            <a:pPr algn="ctr"/>
            <a:r>
              <a:rPr lang="uk-UA" sz="4800" b="1" i="1" dirty="0" smtClean="0">
                <a:ln w="28575">
                  <a:solidFill>
                    <a:schemeClr val="bg1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ookman Old Style" panose="02050604050505020204" pitchFamily="18" charset="0"/>
              </a:rPr>
              <a:t> мовних навичок учнів</a:t>
            </a:r>
            <a:endParaRPr lang="ru-RU" sz="4800" b="1" i="1" dirty="0">
              <a:ln w="28575">
                <a:solidFill>
                  <a:schemeClr val="bg1"/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18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051" cy="68858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8124875"/>
              </p:ext>
            </p:extLst>
          </p:nvPr>
        </p:nvGraphicFramePr>
        <p:xfrm>
          <a:off x="467538" y="260648"/>
          <a:ext cx="6984780" cy="3350897"/>
        </p:xfrm>
        <a:graphic>
          <a:graphicData uri="http://schemas.openxmlformats.org/drawingml/2006/table">
            <a:tbl>
              <a:tblPr/>
              <a:tblGrid>
                <a:gridCol w="465652"/>
                <a:gridCol w="465652"/>
                <a:gridCol w="465652"/>
                <a:gridCol w="465652"/>
                <a:gridCol w="465652"/>
                <a:gridCol w="465652"/>
                <a:gridCol w="465652"/>
                <a:gridCol w="465652"/>
                <a:gridCol w="465652"/>
                <a:gridCol w="416116"/>
                <a:gridCol w="515188"/>
                <a:gridCol w="465652"/>
                <a:gridCol w="465652"/>
                <a:gridCol w="465652"/>
                <a:gridCol w="465652"/>
              </a:tblGrid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5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   </a:t>
                      </a:r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 8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4627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6181175"/>
              </p:ext>
            </p:extLst>
          </p:nvPr>
        </p:nvGraphicFramePr>
        <p:xfrm>
          <a:off x="3131840" y="2996952"/>
          <a:ext cx="5698849" cy="3312371"/>
        </p:xfrm>
        <a:graphic>
          <a:graphicData uri="http://schemas.openxmlformats.org/drawingml/2006/table">
            <a:tbl>
              <a:tblPr/>
              <a:tblGrid>
                <a:gridCol w="624256"/>
                <a:gridCol w="3044757"/>
                <a:gridCol w="507459"/>
                <a:gridCol w="507459"/>
                <a:gridCol w="507459"/>
                <a:gridCol w="507459"/>
              </a:tblGrid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Мишка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допомогла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по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господарству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діду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бабі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5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Хотів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їсти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колобка, 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але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пожалкував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його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Він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бабусі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і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дідуся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пішов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без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дозволу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Його вкрали гуси-лебеді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54419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Відважний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хлопчик </a:t>
                      </a:r>
                      <a:r>
                        <a:rPr lang="ru-RU" sz="1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 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горошини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6.Хто  захистив півника від ліси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7.Оселя, де жили всі звірі разом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Мама, у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якої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були</a:t>
                      </a:r>
                      <a:r>
                        <a:rPr lang="ru-RU" sz="18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i="1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семеро </a:t>
                      </a:r>
                      <a:r>
                        <a:rPr lang="ru-RU" sz="1800" b="1" i="1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244"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800" b="1" i="1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 Найхитріша казкова героїня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1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29274" y="124884"/>
            <a:ext cx="8296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i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вертикалі прочитай назву казки та пригадай її</a:t>
            </a:r>
            <a:endParaRPr lang="ru-RU" sz="2800" b="1" i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4980" y="2393317"/>
            <a:ext cx="254294" cy="2880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7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9841" y="2990001"/>
            <a:ext cx="309433" cy="30193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solidFill>
                  <a:schemeClr val="tx1"/>
                </a:solidFill>
              </a:rPr>
              <a:t>9</a:t>
            </a:r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323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51" y="0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516421"/>
              </p:ext>
            </p:extLst>
          </p:nvPr>
        </p:nvGraphicFramePr>
        <p:xfrm>
          <a:off x="2483768" y="1268760"/>
          <a:ext cx="2370145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74029"/>
                <a:gridCol w="469675"/>
                <a:gridCol w="478383"/>
              </a:tblGrid>
              <a:tr h="48768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р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і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п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9C4D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583172"/>
              </p:ext>
            </p:extLst>
          </p:nvPr>
        </p:nvGraphicFramePr>
        <p:xfrm>
          <a:off x="3419872" y="1772816"/>
          <a:ext cx="2844174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69675"/>
                <a:gridCol w="478383"/>
                <a:gridCol w="474029"/>
                <a:gridCol w="474029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з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й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ч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D6DD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906380"/>
              </p:ext>
            </p:extLst>
          </p:nvPr>
        </p:nvGraphicFramePr>
        <p:xfrm>
          <a:off x="2987824" y="2276872"/>
          <a:ext cx="3318203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69675"/>
                <a:gridCol w="478383"/>
                <a:gridCol w="474029"/>
                <a:gridCol w="474029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л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б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1BDA7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345075"/>
              </p:ext>
            </p:extLst>
          </p:nvPr>
        </p:nvGraphicFramePr>
        <p:xfrm>
          <a:off x="1547664" y="2780928"/>
          <a:ext cx="3318203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74029"/>
                <a:gridCol w="474029"/>
                <a:gridCol w="474029"/>
                <a:gridCol w="469675"/>
                <a:gridCol w="478383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л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е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с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0D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9206451"/>
              </p:ext>
            </p:extLst>
          </p:nvPr>
        </p:nvGraphicFramePr>
        <p:xfrm>
          <a:off x="2987824" y="3284984"/>
          <a:ext cx="5214319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69675"/>
                <a:gridCol w="478383"/>
                <a:gridCol w="474029"/>
                <a:gridCol w="474029"/>
                <a:gridCol w="474029"/>
                <a:gridCol w="474029"/>
                <a:gridCol w="474029"/>
                <a:gridCol w="474029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г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р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ш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ACACA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184148"/>
              </p:ext>
            </p:extLst>
          </p:nvPr>
        </p:nvGraphicFramePr>
        <p:xfrm>
          <a:off x="3491880" y="3789040"/>
          <a:ext cx="2370145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69675"/>
                <a:gridCol w="478383"/>
                <a:gridCol w="474029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0A078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5827442"/>
              </p:ext>
            </p:extLst>
          </p:nvPr>
        </p:nvGraphicFramePr>
        <p:xfrm>
          <a:off x="1115616" y="4293096"/>
          <a:ext cx="4266261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74029"/>
                <a:gridCol w="474029"/>
                <a:gridCol w="474029"/>
                <a:gridCol w="474029"/>
                <a:gridCol w="469675"/>
                <a:gridCol w="478383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р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у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ч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7859940"/>
              </p:ext>
            </p:extLst>
          </p:nvPr>
        </p:nvGraphicFramePr>
        <p:xfrm>
          <a:off x="3995936" y="4797152"/>
          <a:ext cx="1896116" cy="487680"/>
        </p:xfrm>
        <a:graphic>
          <a:graphicData uri="http://schemas.openxmlformats.org/drawingml/2006/table">
            <a:tbl>
              <a:tblPr/>
              <a:tblGrid>
                <a:gridCol w="469675"/>
                <a:gridCol w="478383"/>
                <a:gridCol w="474029"/>
                <a:gridCol w="474029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о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з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66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718903"/>
              </p:ext>
            </p:extLst>
          </p:nvPr>
        </p:nvGraphicFramePr>
        <p:xfrm>
          <a:off x="1187624" y="5301208"/>
          <a:ext cx="3313849" cy="487680"/>
        </p:xfrm>
        <a:graphic>
          <a:graphicData uri="http://schemas.openxmlformats.org/drawingml/2006/table">
            <a:tbl>
              <a:tblPr/>
              <a:tblGrid>
                <a:gridCol w="474029"/>
                <a:gridCol w="474029"/>
                <a:gridCol w="474029"/>
                <a:gridCol w="474029"/>
                <a:gridCol w="474029"/>
                <a:gridCol w="474029"/>
                <a:gridCol w="469675"/>
              </a:tblGrid>
              <a:tr h="461630"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л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с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ч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к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3200" b="1" i="0" u="none" strike="noStrike" dirty="0">
                          <a:solidFill>
                            <a:srgbClr val="FF0000"/>
                          </a:solidFill>
                          <a:effectLst/>
                          <a:latin typeface="Arial"/>
                        </a:rPr>
                        <a:t>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0536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9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51" y="0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339897"/>
              </p:ext>
            </p:extLst>
          </p:nvPr>
        </p:nvGraphicFramePr>
        <p:xfrm>
          <a:off x="2183106" y="656442"/>
          <a:ext cx="4766736" cy="4678051"/>
        </p:xfrm>
        <a:graphic>
          <a:graphicData uri="http://schemas.openxmlformats.org/drawingml/2006/table">
            <a:tbl>
              <a:tblPr/>
              <a:tblGrid>
                <a:gridCol w="366672"/>
                <a:gridCol w="366672"/>
                <a:gridCol w="366672"/>
                <a:gridCol w="366672"/>
                <a:gridCol w="366672"/>
                <a:gridCol w="366672"/>
                <a:gridCol w="320245"/>
                <a:gridCol w="413099"/>
                <a:gridCol w="366672"/>
                <a:gridCol w="366672"/>
                <a:gridCol w="338502"/>
                <a:gridCol w="394842"/>
                <a:gridCol w="366672"/>
              </a:tblGrid>
              <a:tr h="536795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652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9844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12092" y="2193625"/>
            <a:ext cx="2345948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Персея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—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вічнозелена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плодова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рослина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88768" y="4405092"/>
            <a:ext cx="2672795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Сімейство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бобових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Африка,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Полінезія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пір’ястими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листям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квітками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приємним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запахом....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076930" y="3441646"/>
            <a:ext cx="2473602" cy="646331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Цитрус—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плодова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культура в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субтропічних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 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тропічних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регіонах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26837" y="3972438"/>
            <a:ext cx="2376264" cy="830997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Деревоподібна лікарська рослина,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  поширена в нашій країні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5400" y="2979317"/>
            <a:ext cx="2144883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Альпійська трав’яниста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багаторічна рослина,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 різнокольорові суцвіття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76930" y="2148320"/>
            <a:ext cx="2341072" cy="830997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заввишки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см до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1м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 колючими пагонами і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щільними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блискучими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яскраво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-зеленим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листям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85397" y="205656"/>
            <a:ext cx="32179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Рослини</a:t>
            </a:r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 букву А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55776" y="725669"/>
            <a:ext cx="38125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Постав іменники у множині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189721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51" y="0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1816385"/>
              </p:ext>
            </p:extLst>
          </p:nvPr>
        </p:nvGraphicFramePr>
        <p:xfrm>
          <a:off x="2150954" y="88641"/>
          <a:ext cx="4766736" cy="4540147"/>
        </p:xfrm>
        <a:graphic>
          <a:graphicData uri="http://schemas.openxmlformats.org/drawingml/2006/table">
            <a:tbl>
              <a:tblPr/>
              <a:tblGrid>
                <a:gridCol w="366672"/>
                <a:gridCol w="366672"/>
                <a:gridCol w="366672"/>
                <a:gridCol w="366672"/>
                <a:gridCol w="366672"/>
                <a:gridCol w="366672"/>
                <a:gridCol w="320245"/>
                <a:gridCol w="413099"/>
                <a:gridCol w="366672"/>
                <a:gridCol w="366672"/>
                <a:gridCol w="338502"/>
                <a:gridCol w="394842"/>
                <a:gridCol w="366672"/>
              </a:tblGrid>
              <a:tr h="536795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7652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D79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1A0C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C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C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й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ь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713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352160" y="1628800"/>
            <a:ext cx="2846785" cy="46166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Персея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американська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—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вічнозелена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плодова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рослина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859983" y="1517883"/>
            <a:ext cx="3284017" cy="83099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Сімейство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бобових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Австралія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Африка,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Азія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Полінезія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пір’ястими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листям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квітками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приємним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запахом....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355976" y="4712602"/>
            <a:ext cx="3014474" cy="461665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Цитрус—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плодова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культура в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субтропічних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 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тропічних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регіонах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59632" y="4045968"/>
            <a:ext cx="2646878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Деревоподібна лікарська рослина,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 поширена в нашій країні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25431" y="2492896"/>
            <a:ext cx="2144883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Альпійська трав</a:t>
            </a:r>
            <a:r>
              <a:rPr lang="en-US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яниста</a:t>
            </a:r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багаторічна рослина, </a:t>
            </a:r>
          </a:p>
          <a:p>
            <a:r>
              <a:rPr lang="uk-UA" sz="1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має різнокольорові суцвіття</a:t>
            </a:r>
            <a:endParaRPr lang="ru-RU" sz="1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20072" y="3573016"/>
            <a:ext cx="2952328" cy="646331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pPr lvl="0"/>
            <a:r>
              <a:rPr lang="ru-RU" sz="1200" b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Чагарник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заввишки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70 см </a:t>
            </a:r>
            <a:r>
              <a:rPr lang="ru-RU" sz="12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1м 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з колючими пагонами і 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щільними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блискучими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яскраво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-зеленим </a:t>
            </a:r>
            <a:r>
              <a:rPr lang="ru-RU" sz="1200" b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листям</a:t>
            </a:r>
            <a:r>
              <a:rPr lang="ru-RU" sz="12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57508" y="188640"/>
            <a:ext cx="321793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Рослини</a:t>
            </a:r>
            <a:r>
              <a:rPr lang="ru-RU" sz="2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на букву А</a:t>
            </a:r>
            <a:endParaRPr lang="ru-RU" sz="2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31960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22" y="0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8244224"/>
              </p:ext>
            </p:extLst>
          </p:nvPr>
        </p:nvGraphicFramePr>
        <p:xfrm>
          <a:off x="2531904" y="1464598"/>
          <a:ext cx="4320482" cy="2830653"/>
        </p:xfrm>
        <a:graphic>
          <a:graphicData uri="http://schemas.openxmlformats.org/drawingml/2006/table">
            <a:tbl>
              <a:tblPr/>
              <a:tblGrid>
                <a:gridCol w="497198"/>
                <a:gridCol w="445764"/>
                <a:gridCol w="428619"/>
                <a:gridCol w="462909"/>
                <a:gridCol w="480053"/>
                <a:gridCol w="394330"/>
                <a:gridCol w="394330"/>
                <a:gridCol w="394330"/>
                <a:gridCol w="822949"/>
              </a:tblGrid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40305" y="332656"/>
            <a:ext cx="5019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Будова </a:t>
            </a:r>
            <a:r>
              <a:rPr lang="ru-RU" sz="5400" b="1" cap="none" spc="0" dirty="0" err="1" smtClean="0">
                <a:ln/>
                <a:solidFill>
                  <a:schemeClr val="accent3"/>
                </a:solidFill>
                <a:effectLst/>
              </a:rPr>
              <a:t>рослини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28" name="Picture 4" descr="Картинки по запросу будова рослин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3" b="9130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746"/>
          <a:stretch/>
        </p:blipFill>
        <p:spPr bwMode="auto">
          <a:xfrm>
            <a:off x="883020" y="3047518"/>
            <a:ext cx="1590231" cy="220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охожее изображение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3" t="12189" r="47941" b="44105"/>
          <a:stretch/>
        </p:blipFill>
        <p:spPr bwMode="auto">
          <a:xfrm>
            <a:off x="6084168" y="1607358"/>
            <a:ext cx="258389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82209" y="1237805"/>
            <a:ext cx="773538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 smtClean="0"/>
              <a:t>Запиши </a:t>
            </a:r>
            <a:r>
              <a:rPr lang="uk-UA" sz="2400" dirty="0" smtClean="0"/>
              <a:t>слова-відгадки </a:t>
            </a:r>
            <a:r>
              <a:rPr lang="uk-UA" sz="2400" dirty="0" smtClean="0"/>
              <a:t>в алфавітному </a:t>
            </a:r>
            <a:r>
              <a:rPr lang="uk-UA" sz="2400" dirty="0" smtClean="0"/>
              <a:t>порядку до зошита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55219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622" y="0"/>
            <a:ext cx="91550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965871"/>
              </p:ext>
            </p:extLst>
          </p:nvPr>
        </p:nvGraphicFramePr>
        <p:xfrm>
          <a:off x="2531904" y="1464598"/>
          <a:ext cx="4320482" cy="2830653"/>
        </p:xfrm>
        <a:graphic>
          <a:graphicData uri="http://schemas.openxmlformats.org/drawingml/2006/table">
            <a:tbl>
              <a:tblPr/>
              <a:tblGrid>
                <a:gridCol w="497198"/>
                <a:gridCol w="445764"/>
                <a:gridCol w="428619"/>
                <a:gridCol w="462909"/>
                <a:gridCol w="480053"/>
                <a:gridCol w="394330"/>
                <a:gridCol w="394330"/>
                <a:gridCol w="394330"/>
                <a:gridCol w="822949"/>
              </a:tblGrid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/>
                        <a:t>с</a:t>
                      </a:r>
                      <a:endParaRPr lang="ru-RU" sz="2000" b="1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2000" b="1" dirty="0" smtClean="0"/>
                        <a:t>т</a:t>
                      </a:r>
                      <a:endParaRPr lang="ru-RU" sz="2000" b="1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б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ь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1039"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067927" y="548680"/>
            <a:ext cx="501919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/>
                <a:solidFill>
                  <a:schemeClr val="accent3"/>
                </a:solidFill>
                <a:effectLst/>
              </a:rPr>
              <a:t>Будова </a:t>
            </a:r>
            <a:r>
              <a:rPr lang="ru-RU" sz="5400" b="1" cap="none" spc="0" dirty="0" err="1" smtClean="0">
                <a:ln/>
                <a:solidFill>
                  <a:schemeClr val="accent3"/>
                </a:solidFill>
                <a:effectLst/>
              </a:rPr>
              <a:t>рослини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1028" name="Picture 4" descr="Картинки по запросу будова рослини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83" b="9130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6746"/>
          <a:stretch/>
        </p:blipFill>
        <p:spPr bwMode="auto">
          <a:xfrm>
            <a:off x="883020" y="3047518"/>
            <a:ext cx="1590231" cy="2203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Похожее изображение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23" t="12189" r="47941" b="44105"/>
          <a:stretch/>
        </p:blipFill>
        <p:spPr bwMode="auto">
          <a:xfrm>
            <a:off x="6084168" y="1607358"/>
            <a:ext cx="2583895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821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" y="-171400"/>
            <a:ext cx="9144000" cy="7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270662"/>
              </p:ext>
            </p:extLst>
          </p:nvPr>
        </p:nvGraphicFramePr>
        <p:xfrm>
          <a:off x="2604000" y="558336"/>
          <a:ext cx="5544620" cy="2880322"/>
        </p:xfrm>
        <a:graphic>
          <a:graphicData uri="http://schemas.openxmlformats.org/drawingml/2006/table">
            <a:tbl>
              <a:tblPr/>
              <a:tblGrid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</a:tblGrid>
              <a:tr h="36658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Б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В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Г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Д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Ж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З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І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ш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445" y="4581127"/>
            <a:ext cx="1792003" cy="179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0160" y="3358006"/>
            <a:ext cx="985069" cy="282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140968"/>
            <a:ext cx="1398233" cy="194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1331577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7" y="2650217"/>
            <a:ext cx="1752203" cy="1377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5229" y="4445172"/>
            <a:ext cx="1815936" cy="206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6" y="4027447"/>
            <a:ext cx="1772089" cy="234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2942613"/>
            <a:ext cx="2165800" cy="1826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7" y="1412776"/>
            <a:ext cx="1601995" cy="1202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396" y="-143346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53537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4" y="-171400"/>
            <a:ext cx="9144000" cy="7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801064"/>
              </p:ext>
            </p:extLst>
          </p:nvPr>
        </p:nvGraphicFramePr>
        <p:xfrm>
          <a:off x="2604062" y="524243"/>
          <a:ext cx="5544620" cy="2880322"/>
        </p:xfrm>
        <a:graphic>
          <a:graphicData uri="http://schemas.openxmlformats.org/drawingml/2006/table">
            <a:tbl>
              <a:tblPr/>
              <a:tblGrid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  <a:gridCol w="554462"/>
              </a:tblGrid>
              <a:tr h="36658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Б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В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Г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Д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Ж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З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І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42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445" y="4581127"/>
            <a:ext cx="1792003" cy="1792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459535"/>
            <a:ext cx="985069" cy="2821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7329" y="2780928"/>
            <a:ext cx="1398233" cy="19440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0648"/>
            <a:ext cx="1331577" cy="1008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7" y="2650217"/>
            <a:ext cx="1752203" cy="1377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973" y="4476565"/>
            <a:ext cx="1815936" cy="20639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6" y="4027447"/>
            <a:ext cx="1772089" cy="2345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069" y="2898648"/>
            <a:ext cx="2165800" cy="1826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957" y="1412776"/>
            <a:ext cx="1601995" cy="1202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396" y="-143346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594887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0033"/>
            <a:ext cx="9144000" cy="7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1978"/>
            <a:ext cx="2093194" cy="152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Картинки по запросу квіти орлик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74" b="99154" l="3333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229" y="3350025"/>
            <a:ext cx="1612689" cy="121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85" b="100000" l="4375" r="977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918" y="3111155"/>
            <a:ext cx="1234378" cy="11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артинки по запросу квіти сальвія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642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205" y="4653136"/>
            <a:ext cx="2603859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357932"/>
              </p:ext>
            </p:extLst>
          </p:nvPr>
        </p:nvGraphicFramePr>
        <p:xfrm>
          <a:off x="2635862" y="705835"/>
          <a:ext cx="5597728" cy="3229995"/>
        </p:xfrm>
        <a:graphic>
          <a:graphicData uri="http://schemas.openxmlformats.org/drawingml/2006/table">
            <a:tbl>
              <a:tblPr/>
              <a:tblGrid>
                <a:gridCol w="605176"/>
                <a:gridCol w="624069"/>
                <a:gridCol w="624069"/>
                <a:gridCol w="624069"/>
                <a:gridCol w="624069"/>
                <a:gridCol w="624069"/>
                <a:gridCol w="624069"/>
                <a:gridCol w="624069"/>
                <a:gridCol w="624069"/>
              </a:tblGrid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ю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ц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5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992">
                <a:tc rowSpan="2"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7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084" name="Picture 12" descr="Картинки по запросу мимоз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08625"/>
            <a:ext cx="1859057" cy="157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491" b="100000" l="9963" r="899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7153">
            <a:off x="3437561" y="2255375"/>
            <a:ext cx="2161210" cy="216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Картинки по запросу примул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52" b="93859" l="5469" r="93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016" y="4294786"/>
            <a:ext cx="1950189" cy="186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Похожее изображение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500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6172">
            <a:off x="7117466" y="369202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870" y="14624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2255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43418"/>
            <a:ext cx="9144000" cy="72201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81978"/>
            <a:ext cx="2093194" cy="15266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Картинки по запросу квіти орлики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074" b="99154" l="3333" r="9777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7229" y="3350025"/>
            <a:ext cx="1612689" cy="1210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Похожее изображение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85" b="100000" l="4375" r="9770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9918" y="3111155"/>
            <a:ext cx="1234378" cy="1185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Картинки по запросу квіти сальвія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96429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4205" y="4653136"/>
            <a:ext cx="2603859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983408"/>
              </p:ext>
            </p:extLst>
          </p:nvPr>
        </p:nvGraphicFramePr>
        <p:xfrm>
          <a:off x="2635862" y="705835"/>
          <a:ext cx="5597728" cy="3229995"/>
        </p:xfrm>
        <a:graphic>
          <a:graphicData uri="http://schemas.openxmlformats.org/drawingml/2006/table">
            <a:tbl>
              <a:tblPr/>
              <a:tblGrid>
                <a:gridCol w="605176"/>
                <a:gridCol w="624069"/>
                <a:gridCol w="624069"/>
                <a:gridCol w="624069"/>
                <a:gridCol w="624069"/>
                <a:gridCol w="624069"/>
                <a:gridCol w="624069"/>
                <a:gridCol w="624069"/>
                <a:gridCol w="624069"/>
              </a:tblGrid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1" i="0" u="none" strike="noStrike" dirty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5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 h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29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6992">
                <a:tc rowSpan="2"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074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 vMerge="1"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084" name="Picture 12" descr="Картинки по запросу мимоза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3508625"/>
            <a:ext cx="1859057" cy="1572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Похожее изображение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2491" b="100000" l="9963" r="8991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37153">
            <a:off x="3437561" y="2255375"/>
            <a:ext cx="2161210" cy="216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Картинки по запросу примула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252" b="93859" l="5469" r="9384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4016" y="4294786"/>
            <a:ext cx="1950189" cy="1860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Похожее изображение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2500" b="995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16172">
            <a:off x="7117466" y="3692022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892" y="-99392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2779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5316" y="-459431"/>
            <a:ext cx="9420874" cy="737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820692"/>
              </p:ext>
            </p:extLst>
          </p:nvPr>
        </p:nvGraphicFramePr>
        <p:xfrm>
          <a:off x="3275856" y="611274"/>
          <a:ext cx="3543300" cy="312420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У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Ф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Х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Ц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Ч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Ш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Щ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Ю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Я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ф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ш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241" y="-183143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473" y="1839999"/>
            <a:ext cx="147478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1400" y="4328623"/>
            <a:ext cx="2352675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Ус золотой (Callisia fragrans) — комнатный цвето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767" y="1384069"/>
            <a:ext cx="1494184" cy="1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777180"/>
            <a:ext cx="1012553" cy="1191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7743" y="2291463"/>
            <a:ext cx="827531" cy="128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Картинки по запросу фіалк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73007"/>
            <a:ext cx="1580712" cy="184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873" y="3734801"/>
            <a:ext cx="1606174" cy="160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Похожее изображение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127136"/>
            <a:ext cx="1398807" cy="12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47" y="4034688"/>
            <a:ext cx="1571328" cy="117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01725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1451"/>
            <a:ext cx="9144000" cy="7159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7332537"/>
              </p:ext>
            </p:extLst>
          </p:nvPr>
        </p:nvGraphicFramePr>
        <p:xfrm>
          <a:off x="3275856" y="611274"/>
          <a:ext cx="3543300" cy="271272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266700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У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Ф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Х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Ц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Ч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Ш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Щ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Ю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</a:rPr>
                        <a:t>Я</a:t>
                      </a:r>
                      <a:endParaRPr lang="ru-RU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700"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-171400"/>
            <a:ext cx="3730625" cy="908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473" y="1839999"/>
            <a:ext cx="147478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414671"/>
            <a:ext cx="2352675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 descr="Ус золотой (Callisia fragrans) — комнатный цветок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4767" y="1384069"/>
            <a:ext cx="1494184" cy="154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648" y="2262877"/>
            <a:ext cx="1139825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636143"/>
            <a:ext cx="827531" cy="128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 descr="Картинки по запросу фіалка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373007"/>
            <a:ext cx="1580712" cy="1840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094" y="3373007"/>
            <a:ext cx="1606174" cy="16061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10" descr="Похожее изображение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2596" y="4979181"/>
            <a:ext cx="1398807" cy="121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Похожее изображение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948640"/>
            <a:ext cx="1571328" cy="1178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6785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74" y="0"/>
            <a:ext cx="97536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9405" y="3645024"/>
            <a:ext cx="4071937" cy="287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306628"/>
              </p:ext>
            </p:extLst>
          </p:nvPr>
        </p:nvGraphicFramePr>
        <p:xfrm>
          <a:off x="1187624" y="908720"/>
          <a:ext cx="6624730" cy="2520280"/>
        </p:xfrm>
        <a:graphic>
          <a:graphicData uri="http://schemas.openxmlformats.org/drawingml/2006/table">
            <a:tbl>
              <a:tblPr/>
              <a:tblGrid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х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8193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7949" y="-171400"/>
            <a:ext cx="5522913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068960"/>
            <a:ext cx="6565900" cy="1865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0307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 descr="Картинки по запросу різдвяні свя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3767" y="3887182"/>
            <a:ext cx="4069024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39552" y="3552061"/>
            <a:ext cx="6469848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dirty="0" smtClean="0"/>
              <a:t>Святвечір розпочинається, коли на небі з</a:t>
            </a:r>
            <a:r>
              <a:rPr lang="en-US" dirty="0" smtClean="0"/>
              <a:t>’</a:t>
            </a:r>
            <a:r>
              <a:rPr lang="uk-UA" dirty="0" smtClean="0"/>
              <a:t> являється перша …</a:t>
            </a:r>
          </a:p>
          <a:p>
            <a:pPr marL="342900" indent="-342900">
              <a:buAutoNum type="arabicPeriod"/>
            </a:pPr>
            <a:r>
              <a:rPr lang="uk-UA" dirty="0" smtClean="0"/>
              <a:t>Посуд, в якому подають кутю?</a:t>
            </a:r>
          </a:p>
          <a:p>
            <a:pPr marL="342900" indent="-342900">
              <a:buAutoNum type="arabicPeriod"/>
            </a:pPr>
            <a:r>
              <a:rPr lang="uk-UA" dirty="0" smtClean="0"/>
              <a:t>Головний напій святкової вечері?</a:t>
            </a:r>
          </a:p>
          <a:p>
            <a:pPr marL="342900" indent="-342900">
              <a:buAutoNum type="arabicPeriod"/>
            </a:pPr>
            <a:r>
              <a:rPr lang="uk-UA" dirty="0" smtClean="0"/>
              <a:t>Що на святі вважають символом доброго врожаю?</a:t>
            </a:r>
          </a:p>
          <a:p>
            <a:pPr marL="342900" indent="-342900">
              <a:buAutoNum type="arabicPeriod"/>
            </a:pPr>
            <a:r>
              <a:rPr lang="uk-UA" dirty="0" smtClean="0"/>
              <a:t>Виріб з тіста з начинкою?</a:t>
            </a:r>
          </a:p>
          <a:p>
            <a:pPr marL="342900" indent="-342900">
              <a:buAutoNum type="arabicPeriod"/>
            </a:pPr>
            <a:r>
              <a:rPr lang="uk-UA" dirty="0" smtClean="0"/>
              <a:t>Пісні, які співають у це свято?</a:t>
            </a:r>
            <a:endParaRPr lang="ru-RU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7570979"/>
              </p:ext>
            </p:extLst>
          </p:nvPr>
        </p:nvGraphicFramePr>
        <p:xfrm>
          <a:off x="1115616" y="1168219"/>
          <a:ext cx="6624730" cy="2520280"/>
        </p:xfrm>
        <a:graphic>
          <a:graphicData uri="http://schemas.openxmlformats.org/drawingml/2006/table">
            <a:tbl>
              <a:tblPr/>
              <a:tblGrid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  <a:gridCol w="473195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6.</a:t>
                      </a:r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CDD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627784" y="260648"/>
            <a:ext cx="482754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Зимове</a:t>
            </a:r>
            <a:r>
              <a:rPr lang="ru-RU" sz="5400" b="1" i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свято</a:t>
            </a:r>
            <a:endParaRPr lang="ru-RU" sz="54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578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30" y="7936"/>
            <a:ext cx="9335958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Картинки по запросу санча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32" b="45665" l="45402" r="979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209" b="53304"/>
          <a:stretch/>
        </p:blipFill>
        <p:spPr bwMode="auto">
          <a:xfrm>
            <a:off x="960688" y="764705"/>
            <a:ext cx="3107255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береза взимку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59"/>
          <a:stretch/>
        </p:blipFill>
        <p:spPr bwMode="auto">
          <a:xfrm>
            <a:off x="5076056" y="372331"/>
            <a:ext cx="1584175" cy="350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Картинки по запросу мышка норуш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2331"/>
            <a:ext cx="1512167" cy="151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Картинки по запросу лисичка взимк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Похожее изображени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1995287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1421191"/>
              </p:ext>
            </p:extLst>
          </p:nvPr>
        </p:nvGraphicFramePr>
        <p:xfrm>
          <a:off x="683568" y="3645024"/>
          <a:ext cx="4176460" cy="1562100"/>
        </p:xfrm>
        <a:graphic>
          <a:graphicData uri="http://schemas.openxmlformats.org/drawingml/2006/table">
            <a:tbl>
              <a:tblPr/>
              <a:tblGrid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</a:tblGrid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ц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16930" y="5266074"/>
            <a:ext cx="5518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Впишіть у клітинки назви того, що бачите на малюнку,</a:t>
            </a:r>
          </a:p>
          <a:p>
            <a:r>
              <a:rPr lang="uk-UA" dirty="0" smtClean="0"/>
              <a:t> і ви прочитаєте назву пори року.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16662" y="270892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092280" y="42930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24807" y="58003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74351" y="232559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11885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9" y="7937"/>
            <a:ext cx="9124441" cy="6850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Картинки по запросу санчата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432" b="45665" l="45402" r="9798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209" b="53304"/>
          <a:stretch/>
        </p:blipFill>
        <p:spPr bwMode="auto">
          <a:xfrm>
            <a:off x="960688" y="764705"/>
            <a:ext cx="3107255" cy="1872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Картинки по запросу береза взимку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259"/>
          <a:stretch/>
        </p:blipFill>
        <p:spPr bwMode="auto">
          <a:xfrm>
            <a:off x="5076056" y="372331"/>
            <a:ext cx="1584175" cy="3504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6" name="Picture 6" descr="Картинки по запросу мышка норушка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2331"/>
            <a:ext cx="1512167" cy="15121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8" descr="Картинки по запросу лисичка взимк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50" name="Picture 10" descr="Похожее изображение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996952"/>
            <a:ext cx="1995287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025477"/>
              </p:ext>
            </p:extLst>
          </p:nvPr>
        </p:nvGraphicFramePr>
        <p:xfrm>
          <a:off x="683568" y="3645024"/>
          <a:ext cx="4176460" cy="1296145"/>
        </p:xfrm>
        <a:graphic>
          <a:graphicData uri="http://schemas.openxmlformats.org/drawingml/2006/table">
            <a:tbl>
              <a:tblPr/>
              <a:tblGrid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  <a:gridCol w="417646"/>
              </a:tblGrid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29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516930" y="5266074"/>
            <a:ext cx="55184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Впишіть у клітинки назви того, що бачите на малюнку,</a:t>
            </a:r>
          </a:p>
          <a:p>
            <a:r>
              <a:rPr lang="uk-UA" dirty="0" smtClean="0"/>
              <a:t> і ви прочитаєте назву пори року.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4716662" y="270892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092280" y="4293096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724807" y="580039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174351" y="232559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96859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2503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3589674"/>
              </p:ext>
            </p:extLst>
          </p:nvPr>
        </p:nvGraphicFramePr>
        <p:xfrm>
          <a:off x="1917144" y="1275998"/>
          <a:ext cx="4724400" cy="268224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166917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9342438" y="44799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945563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9342438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945563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5" name="Рисунок 14" descr="Картинки по запросу пташки юро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9946" y="2670468"/>
            <a:ext cx="691673" cy="56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Картинки по запросу птахи ластивк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3" t="6173" r="23457" b="26749"/>
          <a:stretch/>
        </p:blipFill>
        <p:spPr bwMode="auto">
          <a:xfrm>
            <a:off x="4184669" y="1300571"/>
            <a:ext cx="571500" cy="52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7769" y="1490141"/>
            <a:ext cx="730250" cy="58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469408" y="1329660"/>
            <a:ext cx="19810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Довгі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ноги  -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довгий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Прилетів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обід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приніс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Смачних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жабеняток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маляток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Лелека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438396" y="2860894"/>
            <a:ext cx="2043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Ось </a:t>
            </a: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хатина, в ній – Співак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Як цю пташку звати…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</a:t>
            </a:r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Шпак)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641648" y="3645650"/>
            <a:ext cx="21065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3.Жовтогруді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щебетушки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Мають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чорні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капелюшки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Сірі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лапки,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білі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щічки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Називаються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…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(Синички)</a:t>
            </a:r>
            <a:endParaRPr lang="ru-RU" sz="12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835687" y="4824849"/>
            <a:ext cx="2069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4.Хто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у садку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скрекоче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новини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знати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хоче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хитренька,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білобока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чорним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хвостиком …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(Сорока)</a:t>
            </a:r>
            <a:endParaRPr lang="ru-RU" sz="12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3047644" y="5087669"/>
            <a:ext cx="182935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5.Уночі </a:t>
            </a: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гуляє,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 вдень спочиває,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Має круглі очі,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Бачить серед ночі.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(Сова)</a:t>
            </a:r>
            <a:endParaRPr lang="ru-RU" sz="1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809733"/>
              </p:ext>
            </p:extLst>
          </p:nvPr>
        </p:nvGraphicFramePr>
        <p:xfrm>
          <a:off x="6876256" y="1460107"/>
          <a:ext cx="1858004" cy="1224137"/>
        </p:xfrm>
        <a:graphic>
          <a:graphicData uri="http://schemas.openxmlformats.org/drawingml/2006/table">
            <a:tbl>
              <a:tblPr/>
              <a:tblGrid>
                <a:gridCol w="891812"/>
                <a:gridCol w="483096"/>
                <a:gridCol w="483096"/>
              </a:tblGrid>
              <a:tr h="236597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6. </a:t>
                      </a:r>
                      <a:r>
                        <a:rPr lang="ru-RU" sz="12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Ллється</a:t>
                      </a:r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вечоровий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спів</a:t>
                      </a:r>
                      <a:endParaRPr lang="ru-RU" sz="1200" b="0" i="0" u="none" strike="noStrike" dirty="0">
                        <a:solidFill>
                          <a:srgbClr val="333333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Поміж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парків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та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полів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Звеселяє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сад й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лісок</a:t>
                      </a:r>
                      <a:endParaRPr lang="ru-RU" sz="1200" b="0" i="0" u="none" strike="noStrike" dirty="0">
                        <a:solidFill>
                          <a:srgbClr val="333333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Голосистий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птах …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(Юрок)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096" name="Таблица 40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6277239"/>
              </p:ext>
            </p:extLst>
          </p:nvPr>
        </p:nvGraphicFramePr>
        <p:xfrm>
          <a:off x="6705452" y="3267243"/>
          <a:ext cx="1790848" cy="952500"/>
        </p:xfrm>
        <a:graphic>
          <a:graphicData uri="http://schemas.openxmlformats.org/drawingml/2006/table">
            <a:tbl>
              <a:tblPr/>
              <a:tblGrid>
                <a:gridCol w="859420"/>
                <a:gridCol w="465714"/>
                <a:gridCol w="465714"/>
              </a:tblGrid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7. По 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болоту гордо ходить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Та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дітей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з собою водить.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Вчить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вона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своїх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малят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Як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ловити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жабенят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(Чапля)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097" name="Таблица 40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2617473"/>
              </p:ext>
            </p:extLst>
          </p:nvPr>
        </p:nvGraphicFramePr>
        <p:xfrm>
          <a:off x="6790317" y="4632325"/>
          <a:ext cx="1512168" cy="720081"/>
        </p:xfrm>
        <a:graphic>
          <a:graphicData uri="http://schemas.openxmlformats.org/drawingml/2006/table">
            <a:tbl>
              <a:tblPr/>
              <a:tblGrid>
                <a:gridCol w="1008112"/>
                <a:gridCol w="504056"/>
              </a:tblGrid>
              <a:tr h="2400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8.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Ця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пташка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прилітає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00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весну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закликає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(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астівка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29994" y="738862"/>
            <a:ext cx="1513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 </a:t>
            </a:r>
            <a:r>
              <a:rPr lang="ru-RU" dirty="0" err="1" smtClean="0"/>
              <a:t>вертикалі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901589" y="630561"/>
            <a:ext cx="1725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По горизонталі:</a:t>
            </a:r>
            <a:endParaRPr lang="ru-RU" dirty="0"/>
          </a:p>
        </p:txBody>
      </p:sp>
      <p:pic>
        <p:nvPicPr>
          <p:cNvPr id="5122" name="Picture 2" descr="Картинки по запросу птахи чапл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000" b="100000" l="4234" r="981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317" y="3806420"/>
            <a:ext cx="1575190" cy="1905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110983" y="461863"/>
            <a:ext cx="3028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+mj-lt"/>
                <a:cs typeface="Times New Roman" panose="02020603050405020304" pitchFamily="18" charset="0"/>
              </a:rPr>
              <a:t>Визнач рід іменників</a:t>
            </a:r>
            <a:endParaRPr lang="uk-UA" sz="2400" b="1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433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4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0006826"/>
              </p:ext>
            </p:extLst>
          </p:nvPr>
        </p:nvGraphicFramePr>
        <p:xfrm>
          <a:off x="2065324" y="734772"/>
          <a:ext cx="4724400" cy="3713567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176836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Ш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6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Ю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4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7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Ч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C0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1521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9342438" y="44799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945563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3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9342438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4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945563" y="42513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5" name="Рисунок 14" descr="Картинки по запросу пташки юрок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1824" y="2727181"/>
            <a:ext cx="691673" cy="560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Картинки по запросу птахи ластивка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13" t="6173" r="23457" b="26749"/>
          <a:stretch/>
        </p:blipFill>
        <p:spPr bwMode="auto">
          <a:xfrm>
            <a:off x="4480613" y="986383"/>
            <a:ext cx="571500" cy="52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Похожее изображение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6438" y="1218158"/>
            <a:ext cx="730250" cy="587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Прямоугольник 25"/>
          <p:cNvSpPr/>
          <p:nvPr/>
        </p:nvSpPr>
        <p:spPr>
          <a:xfrm>
            <a:off x="234122" y="1275998"/>
            <a:ext cx="19810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Довгі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ноги  -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довгий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ніс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Прилетів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обід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приніс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Смачних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жабеняток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своїх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маляток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Лелека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27" name="Прямоугольник 26"/>
          <p:cNvSpPr/>
          <p:nvPr/>
        </p:nvSpPr>
        <p:spPr>
          <a:xfrm>
            <a:off x="172098" y="2684244"/>
            <a:ext cx="20431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Ось </a:t>
            </a: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хатина, в ній – Співак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Як цю пташку звати…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</a:t>
            </a:r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Шпак)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05234" y="3743493"/>
            <a:ext cx="210652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3.Жовтогруді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щебетушки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Мають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чорні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капелюшки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Сірі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лапки,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білі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щічки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Називаються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…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(Синички)</a:t>
            </a:r>
            <a:endParaRPr lang="ru-RU" sz="12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357312" y="5013176"/>
            <a:ext cx="2069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ru-RU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4.Хто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у садку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скрекоче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Всі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новини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знати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хоче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?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хитренька,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білобока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,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 </a:t>
            </a:r>
            <a:r>
              <a:rPr lang="ru-RU" sz="1200" dirty="0" err="1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чорним</a:t>
            </a: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хвостиком …</a:t>
            </a:r>
            <a:b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</a:br>
            <a:r>
              <a:rPr lang="ru-RU" sz="1200" dirty="0">
                <a:solidFill>
                  <a:srgbClr val="333333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(Сорока)</a:t>
            </a:r>
            <a:endParaRPr lang="ru-RU" sz="1200" dirty="0">
              <a:effectLst/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2440675" y="5035331"/>
            <a:ext cx="1829358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200" dirty="0" smtClean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5.Уночі </a:t>
            </a: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гуляє,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 вдень спочиває,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Має круглі очі,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Бачить серед ночі.</a:t>
            </a:r>
            <a:b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</a:br>
            <a:r>
              <a:rPr lang="uk-UA" sz="1200" dirty="0">
                <a:solidFill>
                  <a:srgbClr val="333333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(Сова)</a:t>
            </a:r>
            <a:endParaRPr lang="ru-RU" sz="1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4084389"/>
              </p:ext>
            </p:extLst>
          </p:nvPr>
        </p:nvGraphicFramePr>
        <p:xfrm>
          <a:off x="6876256" y="1460107"/>
          <a:ext cx="1858004" cy="1382543"/>
        </p:xfrm>
        <a:graphic>
          <a:graphicData uri="http://schemas.openxmlformats.org/drawingml/2006/table">
            <a:tbl>
              <a:tblPr/>
              <a:tblGrid>
                <a:gridCol w="891812"/>
                <a:gridCol w="483096"/>
                <a:gridCol w="483096"/>
              </a:tblGrid>
              <a:tr h="236597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6. </a:t>
                      </a:r>
                      <a:r>
                        <a:rPr lang="ru-RU" sz="12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Ллється</a:t>
                      </a:r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вечоровий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спів</a:t>
                      </a:r>
                      <a:endParaRPr lang="ru-RU" sz="1200" b="0" i="0" u="none" strike="noStrike" dirty="0">
                        <a:solidFill>
                          <a:srgbClr val="333333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Поміж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парків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та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полів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5291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Звеселяє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сад й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лісок</a:t>
                      </a:r>
                      <a:endParaRPr lang="ru-RU" sz="1200" b="0" i="0" u="none" strike="noStrike" dirty="0">
                        <a:solidFill>
                          <a:srgbClr val="333333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Голосистий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птах …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6885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(Юрок)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096" name="Таблица 409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6360740"/>
              </p:ext>
            </p:extLst>
          </p:nvPr>
        </p:nvGraphicFramePr>
        <p:xfrm>
          <a:off x="6705452" y="3267243"/>
          <a:ext cx="1790848" cy="952500"/>
        </p:xfrm>
        <a:graphic>
          <a:graphicData uri="http://schemas.openxmlformats.org/drawingml/2006/table">
            <a:tbl>
              <a:tblPr/>
              <a:tblGrid>
                <a:gridCol w="859420"/>
                <a:gridCol w="465714"/>
                <a:gridCol w="465714"/>
              </a:tblGrid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7. По 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болоту гордо ходить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Та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дітей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з собою водить.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Вчить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вона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своїх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малят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 gridSpan="3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Як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ловити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жабенят</a:t>
                      </a:r>
                      <a:r>
                        <a:rPr lang="ru-RU" sz="1200" b="0" i="0" u="none" strike="noStrike" dirty="0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82880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333333"/>
                          </a:solidFill>
                          <a:effectLst/>
                          <a:latin typeface="Times New Roman"/>
                        </a:rPr>
                        <a:t>(Чапля)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2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4097" name="Таблица 409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7353087"/>
              </p:ext>
            </p:extLst>
          </p:nvPr>
        </p:nvGraphicFramePr>
        <p:xfrm>
          <a:off x="6790317" y="4632325"/>
          <a:ext cx="1512168" cy="720081"/>
        </p:xfrm>
        <a:graphic>
          <a:graphicData uri="http://schemas.openxmlformats.org/drawingml/2006/table">
            <a:tbl>
              <a:tblPr/>
              <a:tblGrid>
                <a:gridCol w="1008112"/>
                <a:gridCol w="504056"/>
              </a:tblGrid>
              <a:tr h="2400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8. </a:t>
                      </a:r>
                      <a:r>
                        <a:rPr lang="ru-RU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Ця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пташка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прилітає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,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0027">
                <a:tc gridSpan="2"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весну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закликає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.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0027"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(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ластівка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)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57312" y="508030"/>
            <a:ext cx="1513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По </a:t>
            </a:r>
            <a:r>
              <a:rPr lang="ru-RU" dirty="0" err="1" smtClean="0"/>
              <a:t>вертикалі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901589" y="630561"/>
            <a:ext cx="17257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По горизонталі:</a:t>
            </a:r>
            <a:endParaRPr lang="ru-RU" dirty="0"/>
          </a:p>
        </p:txBody>
      </p:sp>
      <p:pic>
        <p:nvPicPr>
          <p:cNvPr id="5122" name="Picture 2" descr="Картинки по запросу птахи чапля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000" b="100000" l="4234" r="9818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24" y="3863975"/>
            <a:ext cx="2168744" cy="2623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TextBox 31"/>
          <p:cNvSpPr txBox="1"/>
          <p:nvPr/>
        </p:nvSpPr>
        <p:spPr>
          <a:xfrm>
            <a:off x="2601546" y="231031"/>
            <a:ext cx="30283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b="1" dirty="0" smtClean="0">
                <a:latin typeface="+mj-lt"/>
                <a:cs typeface="Times New Roman" panose="02020603050405020304" pitchFamily="18" charset="0"/>
              </a:rPr>
              <a:t>Визнач рід іменників</a:t>
            </a:r>
            <a:endParaRPr lang="uk-UA" sz="2400" b="1" dirty="0"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0742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3" y="47527"/>
            <a:ext cx="9143999" cy="698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157703"/>
            <a:ext cx="2464842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1600" dirty="0" err="1" smtClean="0"/>
              <a:t>Шикуються</a:t>
            </a:r>
            <a:r>
              <a:rPr lang="ru-RU" sz="1600" dirty="0" smtClean="0"/>
              <a:t> </a:t>
            </a:r>
            <a:r>
              <a:rPr lang="ru-RU" sz="1600" dirty="0" err="1" smtClean="0"/>
              <a:t>суниц</a:t>
            </a:r>
            <a:r>
              <a:rPr lang="uk-UA" sz="1600" dirty="0" smtClean="0"/>
              <a:t>і,</a:t>
            </a:r>
          </a:p>
          <a:p>
            <a:r>
              <a:rPr lang="uk-UA" sz="1600" dirty="0" smtClean="0"/>
              <a:t>І малина й полуниці.</a:t>
            </a:r>
          </a:p>
          <a:p>
            <a:r>
              <a:rPr lang="uk-UA" sz="1600" dirty="0" smtClean="0"/>
              <a:t>Спробуйте слівце дібрати,</a:t>
            </a:r>
          </a:p>
          <a:p>
            <a:r>
              <a:rPr lang="uk-UA" sz="1600" dirty="0" smtClean="0"/>
              <a:t>Щоб разом усе назвати.</a:t>
            </a:r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628799"/>
            <a:ext cx="1952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2. Ні гілка, ні листок,</a:t>
            </a:r>
          </a:p>
          <a:p>
            <a:r>
              <a:rPr lang="uk-UA" sz="1600" dirty="0" smtClean="0"/>
              <a:t>А на дереві росте. </a:t>
            </a:r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323528" y="2560548"/>
            <a:ext cx="18939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3. Стоїть при дорозі</a:t>
            </a:r>
          </a:p>
          <a:p>
            <a:r>
              <a:rPr lang="uk-UA" sz="1600" dirty="0" smtClean="0"/>
              <a:t> та й на одній нозі,</a:t>
            </a:r>
          </a:p>
          <a:p>
            <a:r>
              <a:rPr lang="uk-UA" sz="1600" dirty="0" smtClean="0"/>
              <a:t>Шапочку має </a:t>
            </a:r>
          </a:p>
          <a:p>
            <a:r>
              <a:rPr lang="uk-UA" sz="1600" dirty="0" smtClean="0"/>
              <a:t>а  нікого не вітає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310302" y="3933056"/>
            <a:ext cx="217239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4. Тихо під листочком</a:t>
            </a:r>
          </a:p>
          <a:p>
            <a:r>
              <a:rPr lang="uk-UA" sz="1600" dirty="0" smtClean="0"/>
              <a:t>Синя ягідка сховалась,</a:t>
            </a:r>
          </a:p>
          <a:p>
            <a:r>
              <a:rPr lang="uk-UA" sz="1600" dirty="0" smtClean="0"/>
              <a:t>Ми її знайшли</a:t>
            </a:r>
          </a:p>
          <a:p>
            <a:r>
              <a:rPr lang="uk-UA" sz="1600" dirty="0" smtClean="0"/>
              <a:t>Та й додому пронесли.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303779" y="5152836"/>
            <a:ext cx="16989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5. Сини в шапках,</a:t>
            </a:r>
          </a:p>
          <a:p>
            <a:r>
              <a:rPr lang="uk-UA" sz="1600" dirty="0" smtClean="0"/>
              <a:t>А їх батько – ні.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6284606" y="399846"/>
            <a:ext cx="195899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6. Яскраві пелюстки,</a:t>
            </a:r>
          </a:p>
          <a:p>
            <a:r>
              <a:rPr lang="uk-UA" sz="1600" dirty="0" smtClean="0"/>
              <a:t>І запах пречудовий.</a:t>
            </a:r>
          </a:p>
          <a:p>
            <a:r>
              <a:rPr lang="uk-UA" sz="1600" dirty="0" smtClean="0"/>
              <a:t>І хочеться усім</a:t>
            </a:r>
          </a:p>
          <a:p>
            <a:r>
              <a:rPr lang="uk-UA" sz="1600" dirty="0" smtClean="0"/>
              <a:t>Побачити їх знову.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7181340" y="1639016"/>
            <a:ext cx="165391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7. Зимою і літом </a:t>
            </a:r>
          </a:p>
          <a:p>
            <a:r>
              <a:rPr lang="uk-UA" sz="1600" dirty="0" smtClean="0"/>
              <a:t>Одним цвітом 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6588224" y="3541717"/>
            <a:ext cx="20915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8. У зеленім кожушку,</a:t>
            </a:r>
          </a:p>
          <a:p>
            <a:r>
              <a:rPr lang="uk-UA" sz="1600" dirty="0" smtClean="0"/>
              <a:t>В кістяній сорочці.</a:t>
            </a:r>
          </a:p>
          <a:p>
            <a:r>
              <a:rPr lang="uk-UA" sz="1600" dirty="0" smtClean="0"/>
              <a:t>Я росту собі в ліску,</a:t>
            </a:r>
          </a:p>
          <a:p>
            <a:r>
              <a:rPr lang="uk-UA" sz="1600" dirty="0" smtClean="0"/>
              <a:t>Всім зірвати хочеться</a:t>
            </a:r>
            <a:endParaRPr lang="ru-RU" sz="1600" dirty="0"/>
          </a:p>
        </p:txBody>
      </p:sp>
      <p:sp>
        <p:nvSpPr>
          <p:cNvPr id="11" name="TextBox 10"/>
          <p:cNvSpPr txBox="1"/>
          <p:nvPr/>
        </p:nvSpPr>
        <p:spPr>
          <a:xfrm>
            <a:off x="6365438" y="4760140"/>
            <a:ext cx="253710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600" dirty="0" smtClean="0"/>
              <a:t>9. На літо одягається,</a:t>
            </a:r>
          </a:p>
          <a:p>
            <a:r>
              <a:rPr lang="uk-UA" sz="1600" dirty="0" smtClean="0"/>
              <a:t>А на зиму одежі цурається.</a:t>
            </a:r>
            <a:endParaRPr lang="ru-RU" sz="1600" dirty="0"/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2435070"/>
              </p:ext>
            </p:extLst>
          </p:nvPr>
        </p:nvGraphicFramePr>
        <p:xfrm>
          <a:off x="1466378" y="1061100"/>
          <a:ext cx="5991260" cy="4961233"/>
        </p:xfrm>
        <a:graphic>
          <a:graphicData uri="http://schemas.openxmlformats.org/drawingml/2006/table">
            <a:tbl>
              <a:tblPr/>
              <a:tblGrid>
                <a:gridCol w="599126"/>
                <a:gridCol w="599126"/>
                <a:gridCol w="599126"/>
                <a:gridCol w="599126"/>
                <a:gridCol w="599126"/>
                <a:gridCol w="599126"/>
                <a:gridCol w="599126"/>
                <a:gridCol w="599126"/>
                <a:gridCol w="599126"/>
                <a:gridCol w="599126"/>
              </a:tblGrid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225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7433">
                <a:tc>
                  <a:txBody>
                    <a:bodyPr/>
                    <a:lstStyle/>
                    <a:p>
                      <a:pPr algn="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2052" name="Picture 4" descr="Картинки по запросу сосн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0988" y="5291823"/>
            <a:ext cx="967236" cy="14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гриб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6045" y="6142588"/>
            <a:ext cx="598669" cy="7670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6090955"/>
            <a:ext cx="1512168" cy="8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412" y="3220823"/>
            <a:ext cx="1080560" cy="6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770" b="9885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2420888"/>
            <a:ext cx="1130449" cy="67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618281" y="47527"/>
            <a:ext cx="36663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i="1" cap="none" spc="0" dirty="0" err="1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Що</a:t>
            </a:r>
            <a:r>
              <a:rPr lang="ru-RU" sz="4000" b="1" i="1" cap="none" spc="0" dirty="0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 росте у </a:t>
            </a:r>
            <a:r>
              <a:rPr lang="ru-RU" sz="4000" b="1" i="1" cap="none" spc="0" dirty="0" err="1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лісі</a:t>
            </a:r>
            <a:endParaRPr lang="ru-RU" sz="4000" b="1" i="1" cap="none" spc="0" dirty="0">
              <a:ln/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956613" y="720367"/>
            <a:ext cx="3193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 число і рід іменників</a:t>
            </a:r>
            <a:endParaRPr lang="uk-UA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15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88982"/>
            <a:ext cx="9143999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869852"/>
              </p:ext>
            </p:extLst>
          </p:nvPr>
        </p:nvGraphicFramePr>
        <p:xfrm>
          <a:off x="827584" y="10048"/>
          <a:ext cx="6768752" cy="6453342"/>
        </p:xfrm>
        <a:graphic>
          <a:graphicData uri="http://schemas.openxmlformats.org/drawingml/2006/table">
            <a:tbl>
              <a:tblPr/>
              <a:tblGrid>
                <a:gridCol w="684076"/>
                <a:gridCol w="684076"/>
                <a:gridCol w="684076"/>
                <a:gridCol w="684076"/>
                <a:gridCol w="684076"/>
                <a:gridCol w="684076"/>
                <a:gridCol w="684076"/>
                <a:gridCol w="684076"/>
                <a:gridCol w="684076"/>
                <a:gridCol w="612068"/>
              </a:tblGrid>
              <a:tr h="992862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 3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ж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ж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х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06720">
                <a:tc>
                  <a:txBody>
                    <a:bodyPr/>
                    <a:lstStyle/>
                    <a:p>
                      <a:pPr algn="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9</a:t>
                      </a: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6933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2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2738836" y="66025"/>
            <a:ext cx="366632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b="1" i="1" cap="none" spc="0" dirty="0" err="1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Що</a:t>
            </a:r>
            <a:r>
              <a:rPr lang="ru-RU" sz="4000" b="1" i="1" cap="none" spc="0" dirty="0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 росте у </a:t>
            </a:r>
            <a:r>
              <a:rPr lang="ru-RU" sz="4000" b="1" i="1" cap="none" spc="0" dirty="0" err="1" smtClean="0">
                <a:ln/>
                <a:solidFill>
                  <a:schemeClr val="accent3">
                    <a:lumMod val="50000"/>
                  </a:schemeClr>
                </a:solidFill>
                <a:effectLst/>
              </a:rPr>
              <a:t>лісі</a:t>
            </a:r>
            <a:endParaRPr lang="ru-RU" sz="4000" b="1" i="1" cap="none" spc="0" dirty="0">
              <a:ln/>
              <a:solidFill>
                <a:schemeClr val="accent3">
                  <a:lumMod val="50000"/>
                </a:schemeClr>
              </a:solidFill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975055" y="589245"/>
            <a:ext cx="3193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Визнач число і рід іменників</a:t>
            </a:r>
            <a:endParaRPr lang="uk-UA" b="1" dirty="0">
              <a:solidFill>
                <a:schemeClr val="accent3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747927"/>
            <a:ext cx="1080560" cy="6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770" b="98851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1" y="2420888"/>
            <a:ext cx="1130449" cy="678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497" y="4725144"/>
            <a:ext cx="1512168" cy="8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 descr="Картинки по запросу сосна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486" y="5325430"/>
            <a:ext cx="958914" cy="1439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Картинки по запросу гриб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400" y="6237312"/>
            <a:ext cx="351760" cy="479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2350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17" y="-44984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832692"/>
              </p:ext>
            </p:extLst>
          </p:nvPr>
        </p:nvGraphicFramePr>
        <p:xfrm>
          <a:off x="2267744" y="1340770"/>
          <a:ext cx="4752530" cy="3492000"/>
        </p:xfrm>
        <a:graphic>
          <a:graphicData uri="http://schemas.openxmlformats.org/drawingml/2006/table">
            <a:tbl>
              <a:tblPr/>
              <a:tblGrid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</a:tblGrid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6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195736" y="376079"/>
            <a:ext cx="50129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man Old Style" panose="02050604050505020204" pitchFamily="18" charset="0"/>
              </a:rPr>
              <a:t>Загадки про знаки</a:t>
            </a:r>
            <a:endParaRPr lang="ru-RU" sz="3600" b="1" i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582" y="4266870"/>
            <a:ext cx="24674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3. Він після речення, цитати,</a:t>
            </a:r>
          </a:p>
          <a:p>
            <a:r>
              <a:rPr lang="uk-UA" sz="1400" dirty="0" smtClean="0"/>
              <a:t>Вмостився схожий на гачок,</a:t>
            </a:r>
          </a:p>
          <a:p>
            <a:r>
              <a:rPr lang="uk-UA" sz="1400" dirty="0" smtClean="0"/>
              <a:t>Всіх нас примушує питати,</a:t>
            </a:r>
          </a:p>
          <a:p>
            <a:r>
              <a:rPr lang="uk-UA" sz="1400" dirty="0" smtClean="0"/>
              <a:t>А сам ні пари з вуст</a:t>
            </a:r>
            <a:r>
              <a:rPr lang="uk-UA" sz="1400" dirty="0"/>
              <a:t> </a:t>
            </a:r>
            <a:r>
              <a:rPr lang="uk-UA" sz="1400" dirty="0" smtClean="0"/>
              <a:t>-  мовчок!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190489" y="1018527"/>
            <a:ext cx="26811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1. Маленька, менша від мачини,</a:t>
            </a:r>
          </a:p>
          <a:p>
            <a:r>
              <a:rPr lang="uk-UA" sz="1400" dirty="0" smtClean="0"/>
              <a:t>Ні з ким не стану на борню,</a:t>
            </a:r>
          </a:p>
          <a:p>
            <a:r>
              <a:rPr lang="uk-UA" sz="1400" dirty="0" smtClean="0"/>
              <a:t>А при читанні, коли треба,</a:t>
            </a:r>
          </a:p>
          <a:p>
            <a:r>
              <a:rPr lang="uk-UA" sz="1400" dirty="0" smtClean="0"/>
              <a:t>Й людині мову зупиню.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684189" y="2159510"/>
            <a:ext cx="2836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5.Що за знак – стрункий, мов спис,</a:t>
            </a:r>
          </a:p>
          <a:p>
            <a:r>
              <a:rPr lang="uk-UA" sz="1400" dirty="0" smtClean="0"/>
              <a:t>Він над крапкою завис,</a:t>
            </a:r>
          </a:p>
          <a:p>
            <a:r>
              <a:rPr lang="uk-UA" sz="1400" dirty="0" smtClean="0"/>
              <a:t>Спонука до поклику.</a:t>
            </a:r>
          </a:p>
          <a:p>
            <a:r>
              <a:rPr lang="uk-UA" sz="1400" dirty="0" smtClean="0"/>
              <a:t>Хто ж бо він?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207557" y="4725144"/>
            <a:ext cx="27394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6.Я такий же, як знак розділовий,</a:t>
            </a:r>
          </a:p>
          <a:p>
            <a:r>
              <a:rPr lang="uk-UA" sz="1400" dirty="0" smtClean="0"/>
              <a:t>І відомий шкільній дітворі,</a:t>
            </a:r>
          </a:p>
          <a:p>
            <a:r>
              <a:rPr lang="uk-UA" sz="1400" dirty="0" smtClean="0"/>
              <a:t>Та в словах української мови</a:t>
            </a:r>
          </a:p>
          <a:p>
            <a:r>
              <a:rPr lang="uk-UA" sz="1400" dirty="0" smtClean="0"/>
              <a:t>Я пишусь не внизу, а вгорі.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214504" y="2376468"/>
            <a:ext cx="25374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2.Злита з хвостиком ця крапка,</a:t>
            </a:r>
          </a:p>
          <a:p>
            <a:r>
              <a:rPr lang="uk-UA" sz="1400" dirty="0" smtClean="0"/>
              <a:t>Невелика, власне, лапка.</a:t>
            </a:r>
          </a:p>
          <a:p>
            <a:r>
              <a:rPr lang="uk-UA" sz="1400" dirty="0" smtClean="0"/>
              <a:t>Робить паузу, всім знайома.</a:t>
            </a:r>
          </a:p>
          <a:p>
            <a:r>
              <a:rPr lang="uk-UA" sz="1400" dirty="0" smtClean="0"/>
              <a:t>Як вона зоветься?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980974" y="1340768"/>
            <a:ext cx="1966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4.Я мінус в математиці,</a:t>
            </a:r>
          </a:p>
          <a:p>
            <a:r>
              <a:rPr lang="uk-UA" sz="1400" dirty="0" smtClean="0"/>
              <a:t>А хто я є в граматиці?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14971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0357" y="-387424"/>
            <a:ext cx="9865096" cy="7416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4284466"/>
              </p:ext>
            </p:extLst>
          </p:nvPr>
        </p:nvGraphicFramePr>
        <p:xfrm>
          <a:off x="2267744" y="1340770"/>
          <a:ext cx="4752530" cy="3492000"/>
        </p:xfrm>
        <a:graphic>
          <a:graphicData uri="http://schemas.openxmlformats.org/drawingml/2006/table">
            <a:tbl>
              <a:tblPr/>
              <a:tblGrid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  <a:gridCol w="475253"/>
              </a:tblGrid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6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4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8000"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8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2195736" y="376079"/>
            <a:ext cx="501291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i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Bookman Old Style" panose="02050604050505020204" pitchFamily="18" charset="0"/>
              </a:rPr>
              <a:t>Загадки про знаки</a:t>
            </a:r>
            <a:endParaRPr lang="ru-RU" sz="3600" b="1" i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6563" y="4308104"/>
            <a:ext cx="246747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3. Він після речення, цитати,</a:t>
            </a:r>
          </a:p>
          <a:p>
            <a:r>
              <a:rPr lang="uk-UA" sz="1400" dirty="0" smtClean="0"/>
              <a:t>Вмостився схожий на гачок,</a:t>
            </a:r>
          </a:p>
          <a:p>
            <a:r>
              <a:rPr lang="uk-UA" sz="1400" dirty="0" smtClean="0"/>
              <a:t>Всіх нас примушує питати,</a:t>
            </a:r>
          </a:p>
          <a:p>
            <a:r>
              <a:rPr lang="uk-UA" sz="1400" dirty="0" smtClean="0"/>
              <a:t>А сам ні пари з вуст</a:t>
            </a:r>
            <a:r>
              <a:rPr lang="uk-UA" sz="1400" dirty="0"/>
              <a:t> </a:t>
            </a:r>
            <a:r>
              <a:rPr lang="uk-UA" sz="1400" dirty="0" smtClean="0"/>
              <a:t>-  мовчок!</a:t>
            </a:r>
            <a:endParaRPr lang="ru-RU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01667" y="1015699"/>
            <a:ext cx="268111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1. Маленька, менша від мачини,</a:t>
            </a:r>
          </a:p>
          <a:p>
            <a:r>
              <a:rPr lang="uk-UA" sz="1400" dirty="0" smtClean="0"/>
              <a:t>Ні з ким не стану на борню,</a:t>
            </a:r>
          </a:p>
          <a:p>
            <a:r>
              <a:rPr lang="uk-UA" sz="1400" dirty="0" smtClean="0"/>
              <a:t>А при читанні, коли треба,</a:t>
            </a:r>
          </a:p>
          <a:p>
            <a:r>
              <a:rPr lang="uk-UA" sz="1400" dirty="0" smtClean="0"/>
              <a:t>Й людині мову зупиню.</a:t>
            </a:r>
            <a:endParaRPr lang="ru-RU" sz="1400" dirty="0"/>
          </a:p>
        </p:txBody>
      </p:sp>
      <p:sp>
        <p:nvSpPr>
          <p:cNvPr id="10" name="TextBox 9"/>
          <p:cNvSpPr txBox="1"/>
          <p:nvPr/>
        </p:nvSpPr>
        <p:spPr>
          <a:xfrm>
            <a:off x="5812218" y="2376467"/>
            <a:ext cx="28364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5.Що за знак – стрункий, мов спис,</a:t>
            </a:r>
          </a:p>
          <a:p>
            <a:r>
              <a:rPr lang="uk-UA" sz="1400" dirty="0" smtClean="0"/>
              <a:t>Він над крапкою завис,</a:t>
            </a:r>
          </a:p>
          <a:p>
            <a:r>
              <a:rPr lang="uk-UA" sz="1400" dirty="0" smtClean="0"/>
              <a:t>Спонука до поклику.</a:t>
            </a:r>
          </a:p>
          <a:p>
            <a:r>
              <a:rPr lang="uk-UA" sz="1400" dirty="0" smtClean="0"/>
              <a:t>Хто ж бо він?</a:t>
            </a:r>
            <a:endParaRPr lang="ru-RU" sz="1400" dirty="0"/>
          </a:p>
        </p:txBody>
      </p:sp>
      <p:sp>
        <p:nvSpPr>
          <p:cNvPr id="11" name="TextBox 10"/>
          <p:cNvSpPr txBox="1"/>
          <p:nvPr/>
        </p:nvSpPr>
        <p:spPr>
          <a:xfrm>
            <a:off x="5004048" y="4799756"/>
            <a:ext cx="273946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6.Я такий же, як знак розділовий,</a:t>
            </a:r>
          </a:p>
          <a:p>
            <a:r>
              <a:rPr lang="uk-UA" sz="1400" dirty="0" smtClean="0"/>
              <a:t>І відомий шкільній дітворі,</a:t>
            </a:r>
          </a:p>
          <a:p>
            <a:r>
              <a:rPr lang="uk-UA" sz="1400" dirty="0" smtClean="0"/>
              <a:t>Та в словах української мови</a:t>
            </a:r>
          </a:p>
          <a:p>
            <a:r>
              <a:rPr lang="uk-UA" sz="1400" dirty="0" smtClean="0"/>
              <a:t>Я пишусь не внизу, а вгорі.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525657" y="2376468"/>
            <a:ext cx="2537490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2.Злита з хвостиком ця крапка,</a:t>
            </a:r>
          </a:p>
          <a:p>
            <a:r>
              <a:rPr lang="uk-UA" sz="1400" dirty="0" smtClean="0"/>
              <a:t>Невелика, власне, лапка.</a:t>
            </a:r>
          </a:p>
          <a:p>
            <a:r>
              <a:rPr lang="uk-UA" sz="1400" dirty="0" smtClean="0"/>
              <a:t>Робить паузу, всім знайома.</a:t>
            </a:r>
          </a:p>
          <a:p>
            <a:r>
              <a:rPr lang="uk-UA" sz="1400" dirty="0" smtClean="0"/>
              <a:t>Як вона зоветься?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5980974" y="1340768"/>
            <a:ext cx="19660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4.Я мінус в математиці,</a:t>
            </a:r>
          </a:p>
          <a:p>
            <a:r>
              <a:rPr lang="uk-UA" sz="1400" dirty="0" smtClean="0"/>
              <a:t>А хто я є в граматиці?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6420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471" y="-18912"/>
            <a:ext cx="9505056" cy="690298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0496153"/>
              </p:ext>
            </p:extLst>
          </p:nvPr>
        </p:nvGraphicFramePr>
        <p:xfrm>
          <a:off x="1403648" y="1628795"/>
          <a:ext cx="6264698" cy="4104460"/>
        </p:xfrm>
        <a:graphic>
          <a:graphicData uri="http://schemas.openxmlformats.org/drawingml/2006/table">
            <a:tbl>
              <a:tblPr/>
              <a:tblGrid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</a:tblGrid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5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ф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627784" y="674281"/>
            <a:ext cx="36022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anose="02050604050505020204" pitchFamily="18" charset="0"/>
              </a:rPr>
              <a:t>Будова слова</a:t>
            </a:r>
            <a:endParaRPr lang="ru-RU" sz="32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  <p:sp>
        <p:nvSpPr>
          <p:cNvPr id="16" name="Арка 15"/>
          <p:cNvSpPr/>
          <p:nvPr/>
        </p:nvSpPr>
        <p:spPr>
          <a:xfrm>
            <a:off x="6882111" y="1614562"/>
            <a:ext cx="914400" cy="914400"/>
          </a:xfrm>
          <a:prstGeom prst="blockArc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Фигура, имеющая форму буквы L 16"/>
          <p:cNvSpPr/>
          <p:nvPr/>
        </p:nvSpPr>
        <p:spPr>
          <a:xfrm rot="8102506">
            <a:off x="1055420" y="1630065"/>
            <a:ext cx="705376" cy="686320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Ромб 17"/>
          <p:cNvSpPr/>
          <p:nvPr/>
        </p:nvSpPr>
        <p:spPr>
          <a:xfrm rot="2719313">
            <a:off x="7240133" y="4890459"/>
            <a:ext cx="914400" cy="9144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Фигура, имеющая форму буквы L 20"/>
          <p:cNvSpPr/>
          <p:nvPr/>
        </p:nvSpPr>
        <p:spPr>
          <a:xfrm rot="10800000">
            <a:off x="957078" y="4545124"/>
            <a:ext cx="1028032" cy="648072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Фигура, имеющая форму буквы L 22"/>
          <p:cNvSpPr/>
          <p:nvPr/>
        </p:nvSpPr>
        <p:spPr>
          <a:xfrm>
            <a:off x="2493638" y="5733256"/>
            <a:ext cx="847623" cy="360040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47864" y="5718013"/>
            <a:ext cx="92866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902169" y="135535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749078" y="14942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3131840" y="55485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689089" y="4355974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7083714" y="516299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496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0471" y="-18912"/>
            <a:ext cx="9505056" cy="690298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214707"/>
              </p:ext>
            </p:extLst>
          </p:nvPr>
        </p:nvGraphicFramePr>
        <p:xfrm>
          <a:off x="1408108" y="1259056"/>
          <a:ext cx="6264698" cy="4104460"/>
        </p:xfrm>
        <a:graphic>
          <a:graphicData uri="http://schemas.openxmlformats.org/drawingml/2006/table">
            <a:tbl>
              <a:tblPr/>
              <a:tblGrid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  <a:gridCol w="569518"/>
              </a:tblGrid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1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2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3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4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5 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                      </a:t>
                      </a:r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0446">
                <a:tc>
                  <a:txBody>
                    <a:bodyPr/>
                    <a:lstStyle/>
                    <a:p>
                      <a:pPr algn="l" fontAlgn="b"/>
                      <a:endParaRPr lang="ru-RU" sz="14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" name="Прямоугольник 14"/>
          <p:cNvSpPr/>
          <p:nvPr/>
        </p:nvSpPr>
        <p:spPr>
          <a:xfrm>
            <a:off x="2627784" y="674281"/>
            <a:ext cx="360226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Bookman Old Style" panose="02050604050505020204" pitchFamily="18" charset="0"/>
              </a:rPr>
              <a:t>Будова слова</a:t>
            </a:r>
            <a:endParaRPr lang="ru-RU" sz="3200" b="1" i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Bookman Old Style" panose="02050604050505020204" pitchFamily="18" charset="0"/>
            </a:endParaRPr>
          </a:p>
        </p:txBody>
      </p:sp>
      <p:sp>
        <p:nvSpPr>
          <p:cNvPr id="16" name="Арка 15"/>
          <p:cNvSpPr/>
          <p:nvPr/>
        </p:nvSpPr>
        <p:spPr>
          <a:xfrm>
            <a:off x="6882111" y="1614562"/>
            <a:ext cx="914400" cy="914400"/>
          </a:xfrm>
          <a:prstGeom prst="blockArc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7" name="Фигура, имеющая форму буквы L 16"/>
          <p:cNvSpPr/>
          <p:nvPr/>
        </p:nvSpPr>
        <p:spPr>
          <a:xfrm rot="8102506">
            <a:off x="1055420" y="1630065"/>
            <a:ext cx="705376" cy="686320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8" name="Ромб 17"/>
          <p:cNvSpPr/>
          <p:nvPr/>
        </p:nvSpPr>
        <p:spPr>
          <a:xfrm rot="2719313">
            <a:off x="7240131" y="3923515"/>
            <a:ext cx="914400" cy="914400"/>
          </a:xfrm>
          <a:prstGeom prst="diamond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Фигура, имеющая форму буквы L 20"/>
          <p:cNvSpPr/>
          <p:nvPr/>
        </p:nvSpPr>
        <p:spPr>
          <a:xfrm rot="10800000">
            <a:off x="1053012" y="4224363"/>
            <a:ext cx="1028032" cy="648072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Фигура, имеющая форму буквы L 22"/>
          <p:cNvSpPr/>
          <p:nvPr/>
        </p:nvSpPr>
        <p:spPr>
          <a:xfrm>
            <a:off x="2477313" y="5709297"/>
            <a:ext cx="847623" cy="360040"/>
          </a:xfrm>
          <a:prstGeom prst="corner">
            <a:avLst/>
          </a:prstGeom>
          <a:solidFill>
            <a:schemeClr val="bg1">
              <a:lumMod val="85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339416" y="5694055"/>
            <a:ext cx="928663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" name="TextBox 25"/>
          <p:cNvSpPr txBox="1"/>
          <p:nvPr/>
        </p:nvSpPr>
        <p:spPr>
          <a:xfrm>
            <a:off x="902169" y="135535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</a:t>
            </a:r>
            <a:endParaRPr lang="ru-RU" dirty="0"/>
          </a:p>
        </p:txBody>
      </p:sp>
      <p:sp>
        <p:nvSpPr>
          <p:cNvPr id="27" name="TextBox 26"/>
          <p:cNvSpPr txBox="1"/>
          <p:nvPr/>
        </p:nvSpPr>
        <p:spPr>
          <a:xfrm>
            <a:off x="6749078" y="1494221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</a:t>
            </a:r>
            <a:endParaRPr lang="ru-RU" dirty="0"/>
          </a:p>
        </p:txBody>
      </p:sp>
      <p:sp>
        <p:nvSpPr>
          <p:cNvPr id="28" name="TextBox 27"/>
          <p:cNvSpPr txBox="1"/>
          <p:nvPr/>
        </p:nvSpPr>
        <p:spPr>
          <a:xfrm>
            <a:off x="3131840" y="554859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</a:t>
            </a:r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706838" y="4224363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</a:t>
            </a:r>
            <a:endParaRPr lang="ru-RU" dirty="0"/>
          </a:p>
        </p:txBody>
      </p:sp>
      <p:sp>
        <p:nvSpPr>
          <p:cNvPr id="30" name="TextBox 29"/>
          <p:cNvSpPr txBox="1"/>
          <p:nvPr/>
        </p:nvSpPr>
        <p:spPr>
          <a:xfrm>
            <a:off x="7050762" y="4039697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</a:t>
            </a:r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11921" y="4733065"/>
            <a:ext cx="164840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слова,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стоїть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 коренем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утворює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нові слова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6607687" y="2123373"/>
            <a:ext cx="15554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Головна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слова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367502" y="2111502"/>
            <a:ext cx="20812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слова,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стоїть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після кореня і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утворює нові слова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607687" y="4712946"/>
            <a:ext cx="227831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слова,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що стоїть на кінці 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служить для зв’язку</a:t>
            </a:r>
          </a:p>
          <a:p>
            <a:pPr algn="ctr"/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слів у реченні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4241594" y="5594756"/>
            <a:ext cx="16484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Частина слова,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закінчення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30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37" y="0"/>
            <a:ext cx="9505056" cy="693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47664" y="476672"/>
            <a:ext cx="58190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Словничок</a:t>
            </a:r>
            <a:r>
              <a:rPr lang="ru-RU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мовних</a:t>
            </a:r>
            <a:r>
              <a:rPr lang="ru-RU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труднощів</a:t>
            </a:r>
            <a:endParaRPr lang="ru-RU" sz="3200" b="1" i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5615415"/>
              </p:ext>
            </p:extLst>
          </p:nvPr>
        </p:nvGraphicFramePr>
        <p:xfrm>
          <a:off x="2795061" y="1985645"/>
          <a:ext cx="3543300" cy="268986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3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7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822854" y="2381212"/>
            <a:ext cx="1299395" cy="18987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0" b="1" i="0" u="none" strike="noStrike" kern="0" cap="none" spc="50" normalizeH="0" baseline="0" noProof="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2608" y="1340768"/>
            <a:ext cx="2573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1400" dirty="0" smtClean="0"/>
              <a:t>Великі ворота, переважно </a:t>
            </a:r>
          </a:p>
          <a:p>
            <a:r>
              <a:rPr lang="uk-UA" sz="1400" dirty="0" smtClean="0"/>
              <a:t>         при величезних спорудах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682608" y="2009488"/>
            <a:ext cx="211974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2. Великий </a:t>
            </a:r>
            <a:r>
              <a:rPr lang="uk-UA" sz="1400" dirty="0" err="1" smtClean="0"/>
              <a:t>безформений</a:t>
            </a:r>
            <a:endParaRPr lang="uk-UA" sz="1400" dirty="0" smtClean="0"/>
          </a:p>
          <a:p>
            <a:r>
              <a:rPr lang="uk-UA" sz="1400" dirty="0" smtClean="0"/>
              <a:t> шматок каменю, землі, </a:t>
            </a:r>
          </a:p>
          <a:p>
            <a:r>
              <a:rPr lang="uk-UA" sz="1400" dirty="0" smtClean="0"/>
              <a:t>глини, льоду т. ін.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959173" y="4221088"/>
            <a:ext cx="182979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3.Волошка. </a:t>
            </a:r>
          </a:p>
          <a:p>
            <a:r>
              <a:rPr lang="uk-UA" sz="1400" dirty="0" smtClean="0"/>
              <a:t>Шовкова тканина</a:t>
            </a:r>
          </a:p>
          <a:p>
            <a:r>
              <a:rPr lang="uk-UA" sz="1400" dirty="0" smtClean="0"/>
              <a:t> блакитного кольору. 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1012409" y="5382507"/>
            <a:ext cx="14601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4. Димар на хаті.</a:t>
            </a: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940152" y="1494656"/>
            <a:ext cx="17558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5.Людина, </a:t>
            </a:r>
          </a:p>
          <a:p>
            <a:r>
              <a:rPr lang="uk-UA" sz="1400" dirty="0" smtClean="0"/>
              <a:t>яка на потіху іншим </a:t>
            </a:r>
          </a:p>
          <a:p>
            <a:r>
              <a:rPr lang="uk-UA" sz="1400" dirty="0" smtClean="0"/>
              <a:t>удає з себе дурника.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6680623" y="2993088"/>
            <a:ext cx="174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6. Зачаток квітки </a:t>
            </a:r>
          </a:p>
          <a:p>
            <a:r>
              <a:rPr lang="uk-UA" sz="1400" dirty="0" smtClean="0"/>
              <a:t>або стебла з листям.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476575" y="4795727"/>
            <a:ext cx="29495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7. За повір</a:t>
            </a:r>
            <a:r>
              <a:rPr lang="en-US" sz="1400" dirty="0" smtClean="0"/>
              <a:t>’</a:t>
            </a:r>
            <a:r>
              <a:rPr lang="uk-UA" sz="1400" dirty="0" smtClean="0"/>
              <a:t>ями, хатня богиня, </a:t>
            </a:r>
          </a:p>
          <a:p>
            <a:r>
              <a:rPr lang="uk-UA" sz="1400" dirty="0" smtClean="0"/>
              <a:t>яка оберігає всю родину від хвороб </a:t>
            </a:r>
          </a:p>
          <a:p>
            <a:r>
              <a:rPr lang="uk-UA" sz="1400" dirty="0" smtClean="0"/>
              <a:t>та інших нещасть</a:t>
            </a:r>
            <a:endParaRPr lang="ru-RU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3707904" y="5733256"/>
            <a:ext cx="3471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8. Банка або коробочка  з листового заліза,</a:t>
            </a:r>
          </a:p>
          <a:p>
            <a:r>
              <a:rPr lang="uk-UA" sz="1400" dirty="0" smtClean="0"/>
              <a:t> звичайно покрита оловом.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29362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762" y="-44984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1547664" y="476672"/>
            <a:ext cx="58190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Словничок</a:t>
            </a:r>
            <a:r>
              <a:rPr lang="ru-RU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мовних</a:t>
            </a:r>
            <a:r>
              <a:rPr lang="ru-RU" sz="3200" b="1" i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3200" b="1" i="1" cap="none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труднощів</a:t>
            </a:r>
            <a:endParaRPr lang="ru-RU" sz="3200" b="1" i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546288"/>
              </p:ext>
            </p:extLst>
          </p:nvPr>
        </p:nvGraphicFramePr>
        <p:xfrm>
          <a:off x="2795061" y="1985645"/>
          <a:ext cx="3543300" cy="268986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D5B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BF8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3 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969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8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7</a:t>
                      </a:r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99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 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  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ш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66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>
                    <a:lnL w="19050" cap="flat" cmpd="sng" algn="ctr">
                      <a:solidFill>
                        <a:srgbClr val="63252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1822854" y="2378820"/>
            <a:ext cx="1299395" cy="18987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0" b="1" i="0" u="none" strike="noStrike" kern="0" cap="none" spc="50" normalizeH="0" baseline="0" noProof="0" dirty="0">
                <a:ln w="11430"/>
                <a:gradFill>
                  <a:gsLst>
                    <a:gs pos="25000">
                      <a:srgbClr val="C0504D">
                        <a:satMod val="155000"/>
                      </a:srgbClr>
                    </a:gs>
                    <a:gs pos="100000">
                      <a:srgbClr val="C0504D">
                        <a:shade val="45000"/>
                        <a:satMod val="165000"/>
                      </a:srgb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Bookman Old Style" panose="02050604050505020204" pitchFamily="18" charset="0"/>
              </a:rPr>
              <a:t>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2608" y="1340768"/>
            <a:ext cx="257314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rabicPeriod"/>
            </a:pPr>
            <a:r>
              <a:rPr lang="uk-UA" sz="1400" dirty="0" smtClean="0"/>
              <a:t>Великі ворота, переважно </a:t>
            </a:r>
          </a:p>
          <a:p>
            <a:r>
              <a:rPr lang="uk-UA" sz="1400" dirty="0" smtClean="0"/>
              <a:t>         при величезних спорудах</a:t>
            </a:r>
            <a:endParaRPr lang="ru-RU" sz="1400" dirty="0"/>
          </a:p>
        </p:txBody>
      </p:sp>
      <p:sp>
        <p:nvSpPr>
          <p:cNvPr id="12" name="TextBox 11"/>
          <p:cNvSpPr txBox="1"/>
          <p:nvPr/>
        </p:nvSpPr>
        <p:spPr>
          <a:xfrm>
            <a:off x="682608" y="2009488"/>
            <a:ext cx="2119747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2. Великий </a:t>
            </a:r>
            <a:r>
              <a:rPr lang="uk-UA" sz="1400" dirty="0" err="1" smtClean="0"/>
              <a:t>безформений</a:t>
            </a:r>
            <a:endParaRPr lang="uk-UA" sz="1400" dirty="0" smtClean="0"/>
          </a:p>
          <a:p>
            <a:r>
              <a:rPr lang="uk-UA" sz="1400" dirty="0" smtClean="0"/>
              <a:t> шматок каменю, землі, </a:t>
            </a:r>
          </a:p>
          <a:p>
            <a:r>
              <a:rPr lang="uk-UA" sz="1400" dirty="0" smtClean="0"/>
              <a:t>глини, льоду т. ін.</a:t>
            </a:r>
            <a:endParaRPr lang="ru-RU" sz="1400" dirty="0"/>
          </a:p>
        </p:txBody>
      </p:sp>
      <p:sp>
        <p:nvSpPr>
          <p:cNvPr id="13" name="TextBox 12"/>
          <p:cNvSpPr txBox="1"/>
          <p:nvPr/>
        </p:nvSpPr>
        <p:spPr>
          <a:xfrm>
            <a:off x="959173" y="4221088"/>
            <a:ext cx="182979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3.Волошка. </a:t>
            </a:r>
          </a:p>
          <a:p>
            <a:r>
              <a:rPr lang="uk-UA" sz="1400" dirty="0" smtClean="0"/>
              <a:t>Шовкова тканина</a:t>
            </a:r>
          </a:p>
          <a:p>
            <a:r>
              <a:rPr lang="uk-UA" sz="1400" dirty="0" smtClean="0"/>
              <a:t> блакитного кольору. </a:t>
            </a:r>
            <a:endParaRPr lang="ru-RU" sz="1400" dirty="0"/>
          </a:p>
        </p:txBody>
      </p:sp>
      <p:sp>
        <p:nvSpPr>
          <p:cNvPr id="14" name="TextBox 13"/>
          <p:cNvSpPr txBox="1"/>
          <p:nvPr/>
        </p:nvSpPr>
        <p:spPr>
          <a:xfrm>
            <a:off x="1012409" y="5382507"/>
            <a:ext cx="146014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4. Димар на хаті.</a:t>
            </a:r>
            <a:endParaRPr lang="ru-RU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5940152" y="1494656"/>
            <a:ext cx="175580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5.Людина, </a:t>
            </a:r>
          </a:p>
          <a:p>
            <a:r>
              <a:rPr lang="uk-UA" sz="1400" dirty="0" smtClean="0"/>
              <a:t>яка на потіху іншим </a:t>
            </a:r>
          </a:p>
          <a:p>
            <a:r>
              <a:rPr lang="uk-UA" sz="1400" dirty="0" smtClean="0"/>
              <a:t>удає з себе дурника.</a:t>
            </a:r>
            <a:endParaRPr lang="ru-RU" sz="1400" dirty="0"/>
          </a:p>
        </p:txBody>
      </p:sp>
      <p:sp>
        <p:nvSpPr>
          <p:cNvPr id="16" name="TextBox 15"/>
          <p:cNvSpPr txBox="1"/>
          <p:nvPr/>
        </p:nvSpPr>
        <p:spPr>
          <a:xfrm>
            <a:off x="6680623" y="2993088"/>
            <a:ext cx="17455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6. Зачаток квітки </a:t>
            </a:r>
          </a:p>
          <a:p>
            <a:r>
              <a:rPr lang="uk-UA" sz="1400" dirty="0" smtClean="0"/>
              <a:t>або стебла з листям.</a:t>
            </a:r>
            <a:endParaRPr lang="ru-RU" sz="1400" dirty="0"/>
          </a:p>
        </p:txBody>
      </p:sp>
      <p:sp>
        <p:nvSpPr>
          <p:cNvPr id="17" name="TextBox 16"/>
          <p:cNvSpPr txBox="1"/>
          <p:nvPr/>
        </p:nvSpPr>
        <p:spPr>
          <a:xfrm>
            <a:off x="5476575" y="4795727"/>
            <a:ext cx="294959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7. За повір</a:t>
            </a:r>
            <a:r>
              <a:rPr lang="en-US" sz="1400" dirty="0" smtClean="0"/>
              <a:t>’</a:t>
            </a:r>
            <a:r>
              <a:rPr lang="uk-UA" sz="1400" dirty="0" smtClean="0"/>
              <a:t>ями, хатня богиня, </a:t>
            </a:r>
          </a:p>
          <a:p>
            <a:r>
              <a:rPr lang="uk-UA" sz="1400" dirty="0" smtClean="0"/>
              <a:t>яка оберігає всю родину від хвороб </a:t>
            </a:r>
          </a:p>
          <a:p>
            <a:r>
              <a:rPr lang="uk-UA" sz="1400" dirty="0" smtClean="0"/>
              <a:t>та інших нещасть</a:t>
            </a:r>
            <a:endParaRPr lang="ru-RU" sz="1400" dirty="0"/>
          </a:p>
        </p:txBody>
      </p:sp>
      <p:sp>
        <p:nvSpPr>
          <p:cNvPr id="18" name="TextBox 17"/>
          <p:cNvSpPr txBox="1"/>
          <p:nvPr/>
        </p:nvSpPr>
        <p:spPr>
          <a:xfrm>
            <a:off x="3707904" y="5733256"/>
            <a:ext cx="34718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8. Банка або коробочка  з листового заліза,</a:t>
            </a:r>
          </a:p>
          <a:p>
            <a:r>
              <a:rPr lang="uk-UA" sz="1400" dirty="0" smtClean="0"/>
              <a:t> звичайно покрита оловом.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530131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28" y="0"/>
            <a:ext cx="9505056" cy="693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4810039"/>
              </p:ext>
            </p:extLst>
          </p:nvPr>
        </p:nvGraphicFramePr>
        <p:xfrm>
          <a:off x="2843808" y="1638387"/>
          <a:ext cx="3816420" cy="3384376"/>
        </p:xfrm>
        <a:graphic>
          <a:graphicData uri="http://schemas.openxmlformats.org/drawingml/2006/table">
            <a:tbl>
              <a:tblPr/>
              <a:tblGrid>
                <a:gridCol w="636070"/>
                <a:gridCol w="636070"/>
                <a:gridCol w="636070"/>
                <a:gridCol w="636070"/>
                <a:gridCol w="636070"/>
                <a:gridCol w="636070"/>
              </a:tblGrid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ь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28584" y="476672"/>
            <a:ext cx="58405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Цікавинки</a:t>
            </a:r>
            <a:r>
              <a:rPr lang="ru-RU" sz="4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у </a:t>
            </a:r>
            <a:r>
              <a:rPr lang="ru-RU" sz="44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клітинках</a:t>
            </a:r>
            <a:endParaRPr lang="ru-RU" sz="4400" b="1" i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1223395"/>
            <a:ext cx="46078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Доберіть спільнокореневі іменники до слів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52911" y="4139788"/>
            <a:ext cx="1093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Косити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229889" y="4997604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 Літній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575904" y="5182270"/>
            <a:ext cx="1221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Рибалка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290577" y="5229200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Зоріти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652120" y="5182270"/>
            <a:ext cx="1340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Підніжжя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058034" y="4530101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 Днина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511440" y="5752101"/>
            <a:ext cx="6464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Прочитайте слово, що утворилося. Знайдіть його у всіх словах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718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028" y="0"/>
            <a:ext cx="9505056" cy="693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754998"/>
              </p:ext>
            </p:extLst>
          </p:nvPr>
        </p:nvGraphicFramePr>
        <p:xfrm>
          <a:off x="2843808" y="1638387"/>
          <a:ext cx="3816420" cy="3384376"/>
        </p:xfrm>
        <a:graphic>
          <a:graphicData uri="http://schemas.openxmlformats.org/drawingml/2006/table">
            <a:tbl>
              <a:tblPr/>
              <a:tblGrid>
                <a:gridCol w="636070"/>
                <a:gridCol w="636070"/>
                <a:gridCol w="636070"/>
                <a:gridCol w="636070"/>
                <a:gridCol w="636070"/>
                <a:gridCol w="636070"/>
              </a:tblGrid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3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04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1728584" y="476672"/>
            <a:ext cx="584057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44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Цікавинки</a:t>
            </a:r>
            <a:r>
              <a:rPr lang="ru-RU" sz="4400" b="1" i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у </a:t>
            </a:r>
            <a:r>
              <a:rPr lang="ru-RU" sz="4400" b="1" i="1" cap="none" spc="0" dirty="0" err="1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клітинках</a:t>
            </a:r>
            <a:endParaRPr lang="ru-RU" sz="4400" b="1" i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55776" y="1223395"/>
            <a:ext cx="47664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Доберіть  спільнокореневі  іменники  до слів</a:t>
            </a:r>
            <a:r>
              <a:rPr lang="uk-UA" dirty="0" smtClean="0"/>
              <a:t>: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852911" y="4139788"/>
            <a:ext cx="10935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Косити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229889" y="4997604"/>
            <a:ext cx="9973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 Літній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2575904" y="5182270"/>
            <a:ext cx="1221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Рибалка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290577" y="5229200"/>
            <a:ext cx="1032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Зоріти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652120" y="5182270"/>
            <a:ext cx="134043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Підніжжя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7058034" y="4530101"/>
            <a:ext cx="1043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 Днина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1511440" y="5752101"/>
            <a:ext cx="64649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Прочитайте слово, що утворилося. Знайдіть його у всіх словах</a:t>
            </a:r>
            <a:r>
              <a:rPr lang="uk-UA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0764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17" y="-44984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569073"/>
              </p:ext>
            </p:extLst>
          </p:nvPr>
        </p:nvGraphicFramePr>
        <p:xfrm>
          <a:off x="1979712" y="1494155"/>
          <a:ext cx="4724400" cy="229362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Г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5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Ї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П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82700" y="3957256"/>
            <a:ext cx="2628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Синонім  слова </a:t>
            </a:r>
            <a:r>
              <a:rPr lang="uk-UA" i="1" dirty="0" smtClean="0"/>
              <a:t>лелека</a:t>
            </a:r>
            <a:endParaRPr lang="ru-RU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782700" y="4326588"/>
            <a:ext cx="2893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 Синонім  слова </a:t>
            </a:r>
            <a:r>
              <a:rPr lang="uk-UA" i="1" dirty="0" smtClean="0"/>
              <a:t>паляниця</a:t>
            </a:r>
            <a:endParaRPr lang="ru-RU" i="1" dirty="0"/>
          </a:p>
        </p:txBody>
      </p:sp>
      <p:sp>
        <p:nvSpPr>
          <p:cNvPr id="11" name="TextBox 10"/>
          <p:cNvSpPr txBox="1"/>
          <p:nvPr/>
        </p:nvSpPr>
        <p:spPr>
          <a:xfrm>
            <a:off x="805142" y="4695920"/>
            <a:ext cx="3105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Символічний знак держави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741370" y="3943738"/>
            <a:ext cx="278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Дерево – символ країни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745345" y="4308455"/>
            <a:ext cx="2779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Синонім слова </a:t>
            </a:r>
            <a:r>
              <a:rPr lang="uk-UA" i="1" dirty="0" smtClean="0"/>
              <a:t>держава</a:t>
            </a:r>
            <a:endParaRPr lang="ru-RU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4766665" y="4673042"/>
            <a:ext cx="3828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6.Кущ із червоними ягодами, символ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820004" y="5065252"/>
            <a:ext cx="387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7. Полотнище синьо-жовтого кольору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0004" y="404664"/>
            <a:ext cx="3198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b="1" i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иноніми</a:t>
            </a:r>
            <a:endParaRPr lang="ru-RU" sz="54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736" y="5661248"/>
            <a:ext cx="4254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/>
              <a:t>До виділеного слова доберіть синоніми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2562568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817" y="-44984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6428261"/>
              </p:ext>
            </p:extLst>
          </p:nvPr>
        </p:nvGraphicFramePr>
        <p:xfrm>
          <a:off x="1979712" y="1494155"/>
          <a:ext cx="4724400" cy="2293620"/>
        </p:xfrm>
        <a:graphic>
          <a:graphicData uri="http://schemas.openxmlformats.org/drawingml/2006/table">
            <a:tbl>
              <a:tblPr/>
              <a:tblGrid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  <a:gridCol w="393700"/>
              </a:tblGrid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1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2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3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4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5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6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7660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7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782700" y="3957256"/>
            <a:ext cx="26286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Синонім  слова </a:t>
            </a:r>
            <a:r>
              <a:rPr lang="uk-UA" i="1" dirty="0" smtClean="0"/>
              <a:t>лелека</a:t>
            </a:r>
            <a:endParaRPr lang="ru-RU" i="1" dirty="0"/>
          </a:p>
        </p:txBody>
      </p:sp>
      <p:sp>
        <p:nvSpPr>
          <p:cNvPr id="10" name="TextBox 9"/>
          <p:cNvSpPr txBox="1"/>
          <p:nvPr/>
        </p:nvSpPr>
        <p:spPr>
          <a:xfrm>
            <a:off x="782700" y="4326588"/>
            <a:ext cx="2839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 Синонім слова </a:t>
            </a:r>
            <a:r>
              <a:rPr lang="uk-UA" i="1" dirty="0" smtClean="0"/>
              <a:t>паляниця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805142" y="4695920"/>
            <a:ext cx="31055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Символічний знак держави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741370" y="3943738"/>
            <a:ext cx="27834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Дерево – символ країни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4745345" y="4308455"/>
            <a:ext cx="27794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Синонім слова </a:t>
            </a:r>
            <a:r>
              <a:rPr lang="uk-UA" i="1" dirty="0" smtClean="0"/>
              <a:t>держава</a:t>
            </a:r>
            <a:endParaRPr lang="ru-RU" i="1" dirty="0"/>
          </a:p>
        </p:txBody>
      </p:sp>
      <p:sp>
        <p:nvSpPr>
          <p:cNvPr id="16" name="TextBox 15"/>
          <p:cNvSpPr txBox="1"/>
          <p:nvPr/>
        </p:nvSpPr>
        <p:spPr>
          <a:xfrm>
            <a:off x="4766665" y="4673042"/>
            <a:ext cx="3828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6.Кущ із червоними ягодами, символ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2820004" y="5065252"/>
            <a:ext cx="38795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7. Полотнище синьо-жовтого кольору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0004" y="404664"/>
            <a:ext cx="31983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dirty="0" err="1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5400" b="1" i="1" cap="none" spc="0" dirty="0" err="1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иноніми</a:t>
            </a:r>
            <a:endParaRPr lang="ru-RU" sz="5400" b="1" i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95736" y="5661248"/>
            <a:ext cx="42548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i="1" dirty="0" smtClean="0"/>
              <a:t>До виділеного слова доберіть синоніми</a:t>
            </a:r>
            <a:endParaRPr lang="ru-RU" b="1" i="1" dirty="0"/>
          </a:p>
        </p:txBody>
      </p:sp>
    </p:spTree>
    <p:extLst>
      <p:ext uri="{BB962C8B-B14F-4D97-AF65-F5344CB8AC3E}">
        <p14:creationId xmlns:p14="http://schemas.microsoft.com/office/powerpoint/2010/main" val="3594336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056" y="44313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17019" y="332656"/>
            <a:ext cx="4726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Фразеологізми</a:t>
            </a:r>
            <a:endParaRPr lang="ru-RU" sz="5400" b="1" i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0743" y="1582408"/>
            <a:ext cx="220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Як дві краплі води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91005" y="2236222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2.Милити чуба </a:t>
            </a:r>
            <a:endParaRPr lang="ru-RU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749181"/>
              </p:ext>
            </p:extLst>
          </p:nvPr>
        </p:nvGraphicFramePr>
        <p:xfrm>
          <a:off x="2843811" y="1194708"/>
          <a:ext cx="5255613" cy="4466536"/>
        </p:xfrm>
        <a:graphic>
          <a:graphicData uri="http://schemas.openxmlformats.org/drawingml/2006/table">
            <a:tbl>
              <a:tblPr/>
              <a:tblGrid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</a:tblGrid>
              <a:tr h="27677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38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ш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б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л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д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р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е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з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х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у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к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в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ж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ч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а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й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ц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т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я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04476" y="2852936"/>
            <a:ext cx="1773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Бити байдики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04476" y="3494643"/>
            <a:ext cx="1782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Одним махом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91005" y="4108430"/>
            <a:ext cx="2132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Сон рябої кобили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07035" y="4797987"/>
            <a:ext cx="2135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 Правити теревені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07035" y="5301208"/>
            <a:ext cx="2756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7. Тримати язик за зубами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67083" y="5877272"/>
            <a:ext cx="1980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8. Наганяти страху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3555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Похожее изображени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1056" y="44313"/>
            <a:ext cx="9505056" cy="690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1" descr="Картинки по запросу пташки фото"/>
          <p:cNvSpPr>
            <a:spLocks noChangeAspect="1" noChangeArrowheads="1"/>
          </p:cNvSpPr>
          <p:nvPr/>
        </p:nvSpPr>
        <p:spPr bwMode="auto">
          <a:xfrm>
            <a:off x="8343900" y="35591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5" name="AutoShape 2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AutoShape 3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8343900" y="33305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7" name="AutoShape 4" descr="Картинки по запросу пташки юрок"/>
          <p:cNvSpPr>
            <a:spLocks noChangeAspect="1" noChangeArrowheads="1"/>
          </p:cNvSpPr>
          <p:nvPr/>
        </p:nvSpPr>
        <p:spPr bwMode="auto">
          <a:xfrm>
            <a:off x="7947025" y="363537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117019" y="332656"/>
            <a:ext cx="47269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92D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Фразеологізми</a:t>
            </a:r>
            <a:endParaRPr lang="ru-RU" sz="5400" b="1" i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92D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70743" y="1582408"/>
            <a:ext cx="22076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1. Як дві краплі води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91005" y="2236222"/>
            <a:ext cx="1691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2.Милити чуба </a:t>
            </a:r>
            <a:endParaRPr lang="ru-RU" dirty="0"/>
          </a:p>
        </p:txBody>
      </p:sp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7858004"/>
              </p:ext>
            </p:extLst>
          </p:nvPr>
        </p:nvGraphicFramePr>
        <p:xfrm>
          <a:off x="2843811" y="1194708"/>
          <a:ext cx="5255613" cy="4484020"/>
        </p:xfrm>
        <a:graphic>
          <a:graphicData uri="http://schemas.openxmlformats.org/drawingml/2006/table">
            <a:tbl>
              <a:tblPr/>
              <a:tblGrid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  <a:gridCol w="583957"/>
              </a:tblGrid>
              <a:tr h="276773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0387">
                <a:tc>
                  <a:txBody>
                    <a:bodyPr/>
                    <a:lstStyle/>
                    <a:p>
                      <a:pPr algn="ctr" fontAlgn="b"/>
                      <a:endParaRPr lang="ru-RU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5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6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3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uk-UA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  </a:t>
                      </a:r>
                      <a:r>
                        <a:rPr lang="uk-UA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7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с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о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н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і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м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2000" b="1" i="0" u="none" strike="noStrike" dirty="0">
                          <a:solidFill>
                            <a:srgbClr val="00B050"/>
                          </a:solidFill>
                          <a:effectLst/>
                          <a:latin typeface="Calibri"/>
                        </a:rPr>
                        <a:t>и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</a:tr>
              <a:tr h="332432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948">
                <a:tc>
                  <a:txBody>
                    <a:bodyPr/>
                    <a:lstStyle/>
                    <a:p>
                      <a:pPr algn="l" fontAlgn="b"/>
                      <a:endParaRPr lang="ru-RU" sz="11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ru-RU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620" marR="7620" marT="762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04476" y="2852936"/>
            <a:ext cx="17732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3. Бити байдики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604476" y="3494643"/>
            <a:ext cx="17827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4. Одним махом</a:t>
            </a:r>
            <a:endParaRPr lang="ru-RU" dirty="0"/>
          </a:p>
        </p:txBody>
      </p:sp>
      <p:sp>
        <p:nvSpPr>
          <p:cNvPr id="16" name="TextBox 15"/>
          <p:cNvSpPr txBox="1"/>
          <p:nvPr/>
        </p:nvSpPr>
        <p:spPr>
          <a:xfrm>
            <a:off x="591005" y="4108430"/>
            <a:ext cx="2132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5. Сон рябої кобили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607035" y="4797987"/>
            <a:ext cx="21350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6. Правити теревені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607035" y="5301208"/>
            <a:ext cx="27567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7. Тримати язик за зубами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667083" y="5877272"/>
            <a:ext cx="19800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8. Наганяти страху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5783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1720</TotalTime>
  <Words>2321</Words>
  <Application>Microsoft Office PowerPoint</Application>
  <PresentationFormat>Экран (4:3)</PresentationFormat>
  <Paragraphs>1213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Надія Іванівна</cp:lastModifiedBy>
  <cp:revision>115</cp:revision>
  <cp:lastPrinted>2018-03-05T09:21:46Z</cp:lastPrinted>
  <dcterms:created xsi:type="dcterms:W3CDTF">2018-01-29T20:12:54Z</dcterms:created>
  <dcterms:modified xsi:type="dcterms:W3CDTF">2018-03-20T09:05:10Z</dcterms:modified>
</cp:coreProperties>
</file>