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92" r:id="rId5"/>
    <p:sldId id="257" r:id="rId6"/>
    <p:sldId id="272" r:id="rId7"/>
    <p:sldId id="277" r:id="rId8"/>
    <p:sldId id="278" r:id="rId9"/>
    <p:sldId id="279" r:id="rId10"/>
    <p:sldId id="288" r:id="rId11"/>
    <p:sldId id="273" r:id="rId12"/>
    <p:sldId id="283" r:id="rId13"/>
    <p:sldId id="284" r:id="rId14"/>
    <p:sldId id="285" r:id="rId15"/>
    <p:sldId id="286" r:id="rId16"/>
    <p:sldId id="287" r:id="rId17"/>
    <p:sldId id="275" r:id="rId18"/>
    <p:sldId id="293" r:id="rId19"/>
    <p:sldId id="294" r:id="rId20"/>
    <p:sldId id="289" r:id="rId21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280" autoAdjust="0"/>
  </p:normalViewPr>
  <p:slideViewPr>
    <p:cSldViewPr>
      <p:cViewPr varScale="1">
        <p:scale>
          <a:sx n="46" d="100"/>
          <a:sy n="46" d="100"/>
        </p:scale>
        <p:origin x="762" y="4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02.08.2016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C567D4A-04CB-4EDF-8FB1-342A02FC8EC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0125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02.08.2016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2E61351F-DBB1-4664-ADA9-83BC7CB8848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236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2E61351F-DBB1-4664-ADA9-83BC7CB8848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06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990600"/>
            <a:ext cx="8458200" cy="3200400"/>
          </a:xfrm>
        </p:spPr>
        <p:txBody>
          <a:bodyPr rtlCol="0">
            <a:normAutofit/>
          </a:bodyPr>
          <a:lstStyle>
            <a:lvl1pPr algn="l" rtl="0">
              <a:defRPr sz="60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813" y="4267200"/>
            <a:ext cx="8458200" cy="1371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53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marL="1600200" algn="l" rtl="0">
              <a:defRPr/>
            </a:lvl6pPr>
            <a:lvl7pPr marL="1874520" algn="l" rtl="0">
              <a:defRPr/>
            </a:lvl7pPr>
            <a:lvl8pPr marL="2148840" algn="l" rtl="0">
              <a:defRPr/>
            </a:lvl8pPr>
            <a:lvl9pPr marL="2423160"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7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2014" y="381000"/>
            <a:ext cx="1904998" cy="57912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3814" y="381000"/>
            <a:ext cx="8305800" cy="5791200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76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2057400"/>
            <a:ext cx="8458201" cy="2666999"/>
          </a:xfrm>
        </p:spPr>
        <p:txBody>
          <a:bodyPr rtlCol="0" anchor="b">
            <a:normAutofit/>
          </a:bodyPr>
          <a:lstStyle>
            <a:lvl1pPr algn="l" rtl="0">
              <a:defRPr sz="4800" b="0" i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93813" y="4876800"/>
            <a:ext cx="8458201" cy="1143000"/>
          </a:xfrm>
        </p:spPr>
        <p:txBody>
          <a:bodyPr rtlCol="0" anchor="t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700016" cy="4495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2035" y="1676401"/>
            <a:ext cx="4700016" cy="4495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46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1676399"/>
            <a:ext cx="4701142" cy="762001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3813" y="2516457"/>
            <a:ext cx="4701142" cy="3655743"/>
          </a:xfrm>
        </p:spPr>
        <p:txBody>
          <a:bodyPr rtlCol="0"/>
          <a:lstStyle>
            <a:lvl1pPr algn="l" rtl="0">
              <a:defRPr sz="22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Замещающий текст 4"/>
          <p:cNvSpPr>
            <a:spLocks noGrp="1"/>
          </p:cNvSpPr>
          <p:nvPr>
            <p:ph type="body" sz="quarter" idx="3"/>
          </p:nvPr>
        </p:nvSpPr>
        <p:spPr>
          <a:xfrm>
            <a:off x="6191754" y="1676399"/>
            <a:ext cx="4703259" cy="762001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1754" y="2516457"/>
            <a:ext cx="4703259" cy="3655743"/>
          </a:xfrm>
        </p:spPr>
        <p:txBody>
          <a:bodyPr rtlCol="0"/>
          <a:lstStyle>
            <a:lvl1pPr algn="l" rtl="0">
              <a:defRPr sz="22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5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9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3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1" y="1676400"/>
            <a:ext cx="3810000" cy="2438400"/>
          </a:xfrm>
        </p:spPr>
        <p:txBody>
          <a:bodyPr rtlCol="0" anchor="b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685800"/>
            <a:ext cx="6172200" cy="5486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600"/>
            </a:lvl6pPr>
            <a:lvl7pPr algn="l" rtl="0">
              <a:defRPr sz="1600"/>
            </a:lvl7pPr>
            <a:lvl8pPr algn="l" rtl="0">
              <a:defRPr sz="1600"/>
            </a:lvl8pPr>
            <a:lvl9pPr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7770811" y="4191000"/>
            <a:ext cx="3810000" cy="15240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2" y="1676400"/>
            <a:ext cx="3810000" cy="2438400"/>
          </a:xfrm>
        </p:spPr>
        <p:txBody>
          <a:bodyPr rtlCol="0" anchor="b">
            <a:no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522412" y="0"/>
            <a:ext cx="5943601" cy="6858000"/>
          </a:xfr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7770812" y="4191000"/>
            <a:ext cx="3810000" cy="15240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3949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36614" y="0"/>
            <a:ext cx="11352212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96012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Образец текста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7178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512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2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erg\Desktop\дет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5433" y="0"/>
            <a:ext cx="9180979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130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-387424"/>
            <a:ext cx="8458200" cy="45719"/>
          </a:xfrm>
        </p:spPr>
        <p:txBody>
          <a:bodyPr rtlCol="0">
            <a:normAutofit fontScale="90000"/>
          </a:bodyPr>
          <a:lstStyle/>
          <a:p>
            <a:pPr rtl="0"/>
            <a:endParaRPr lang="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2067" y="605062"/>
            <a:ext cx="11350997" cy="5472608"/>
          </a:xfrm>
        </p:spPr>
        <p:txBody>
          <a:bodyPr rtlCol="0">
            <a:normAutofit/>
          </a:bodyPr>
          <a:lstStyle/>
          <a:p>
            <a:pPr algn="ctr" rtl="0"/>
            <a:r>
              <a:rPr lang="ru" sz="6000" b="1" dirty="0" smtClean="0">
                <a:solidFill>
                  <a:srgbClr val="FF0000"/>
                </a:solidFill>
              </a:rPr>
              <a:t>Звуко-буквений</a:t>
            </a:r>
          </a:p>
          <a:p>
            <a:pPr algn="ctr" rtl="0"/>
            <a:r>
              <a:rPr lang="ru" sz="6000" b="1" dirty="0" smtClean="0">
                <a:solidFill>
                  <a:srgbClr val="7030A0"/>
                </a:solidFill>
              </a:rPr>
              <a:t> аналіз</a:t>
            </a:r>
            <a:r>
              <a:rPr lang="ru" sz="6000" b="1" dirty="0" smtClean="0">
                <a:solidFill>
                  <a:srgbClr val="FF0000"/>
                </a:solidFill>
              </a:rPr>
              <a:t> </a:t>
            </a:r>
            <a:r>
              <a:rPr lang="ru" sz="6000" b="1" dirty="0" smtClean="0">
                <a:solidFill>
                  <a:srgbClr val="7030A0"/>
                </a:solidFill>
              </a:rPr>
              <a:t>слова</a:t>
            </a:r>
          </a:p>
          <a:p>
            <a:pPr rtl="0"/>
            <a:endParaRPr lang="ru" sz="6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148" y="2492896"/>
            <a:ext cx="4824536" cy="358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6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-387424"/>
            <a:ext cx="8458200" cy="45719"/>
          </a:xfrm>
        </p:spPr>
        <p:txBody>
          <a:bodyPr rtlCol="0">
            <a:normAutofit fontScale="90000"/>
          </a:bodyPr>
          <a:lstStyle/>
          <a:p>
            <a:pPr rtl="0"/>
            <a:endParaRPr lang="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2067" y="605062"/>
            <a:ext cx="11350997" cy="5472608"/>
          </a:xfrm>
        </p:spPr>
        <p:txBody>
          <a:bodyPr rtlCol="0">
            <a:normAutofit/>
          </a:bodyPr>
          <a:lstStyle/>
          <a:p>
            <a:pPr algn="ctr" rtl="0"/>
            <a:r>
              <a:rPr lang="ru" sz="6000" b="1" dirty="0" smtClean="0">
                <a:solidFill>
                  <a:srgbClr val="FF0000"/>
                </a:solidFill>
              </a:rPr>
              <a:t>Фізхвилинка</a:t>
            </a:r>
            <a:endParaRPr lang="ru" sz="60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996" y="1700808"/>
            <a:ext cx="7560840" cy="456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8182643" y="1676400"/>
          <a:ext cx="3672408" cy="326476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6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619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619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619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AutoShape 4" descr="Видео по запросу Початкова телешкола Наголос."/>
          <p:cNvSpPr>
            <a:spLocks noGrp="1" noChangeAspect="1" noChangeArrowheads="1"/>
          </p:cNvSpPr>
          <p:nvPr>
            <p:ph sz="half" idx="1"/>
          </p:nvPr>
        </p:nvSpPr>
        <p:spPr bwMode="auto">
          <a:xfrm>
            <a:off x="1293812" y="1988840"/>
            <a:ext cx="5952728" cy="418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uk-UA" sz="3200" b="1" dirty="0" smtClean="0">
                <a:solidFill>
                  <a:srgbClr val="002060"/>
                </a:solidFill>
              </a:rPr>
              <a:t>Понеділок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uk-UA" sz="3200" b="1" dirty="0" smtClean="0">
                <a:solidFill>
                  <a:srgbClr val="002060"/>
                </a:solidFill>
              </a:rPr>
              <a:t>Вівторок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uk-UA" sz="3200" b="1" dirty="0" smtClean="0">
                <a:solidFill>
                  <a:srgbClr val="002060"/>
                </a:solidFill>
              </a:rPr>
              <a:t>Середа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uk-UA" sz="3200" b="1" dirty="0" smtClean="0">
                <a:solidFill>
                  <a:srgbClr val="002060"/>
                </a:solidFill>
              </a:rPr>
              <a:t>Четвер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uk-UA" sz="3200" b="1" dirty="0" smtClean="0">
                <a:solidFill>
                  <a:srgbClr val="002060"/>
                </a:solidFill>
              </a:rPr>
              <a:t>П’ятниця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uk-UA" sz="3200" b="1" dirty="0" smtClean="0">
                <a:solidFill>
                  <a:srgbClr val="002060"/>
                </a:solidFill>
              </a:rPr>
              <a:t>Субота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uk-UA" sz="3200" b="1" smtClean="0">
                <a:solidFill>
                  <a:srgbClr val="002060"/>
                </a:solidFill>
              </a:rPr>
              <a:t>Неділя</a:t>
            </a:r>
            <a:endParaRPr lang="uk-UA" sz="3200" b="1" dirty="0" smtClean="0">
              <a:solidFill>
                <a:srgbClr val="002060"/>
              </a:solidFill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endParaRPr lang="uk-UA" sz="36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uk-UA" sz="3600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7" name="AutoShape 6" descr="Видео по запросу Початкова телешкола Наголос.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293813" y="381000"/>
            <a:ext cx="9601200" cy="117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uk-UA" sz="4900" b="1" dirty="0" smtClean="0">
                <a:solidFill>
                  <a:srgbClr val="FF0000"/>
                </a:solidFill>
              </a:rPr>
              <a:t>Перевірка </a:t>
            </a:r>
            <a:br>
              <a:rPr lang="uk-UA" sz="4900" b="1" dirty="0" smtClean="0">
                <a:solidFill>
                  <a:srgbClr val="FF0000"/>
                </a:solidFill>
              </a:rPr>
            </a:br>
            <a:r>
              <a:rPr lang="uk-UA" sz="4900" b="1" dirty="0" smtClean="0">
                <a:solidFill>
                  <a:srgbClr val="FF0000"/>
                </a:solidFill>
              </a:rPr>
              <a:t>домашнього завдання</a:t>
            </a:r>
            <a:r>
              <a:rPr lang="uk-UA" b="1" dirty="0" smtClean="0"/>
              <a:t/>
            </a:r>
            <a:br>
              <a:rPr lang="uk-UA" b="1" dirty="0" smtClean="0"/>
            </a:b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7910" y="2022795"/>
            <a:ext cx="42862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95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-387424"/>
            <a:ext cx="8458200" cy="45719"/>
          </a:xfrm>
        </p:spPr>
        <p:txBody>
          <a:bodyPr rtlCol="0">
            <a:normAutofit fontScale="90000"/>
          </a:bodyPr>
          <a:lstStyle/>
          <a:p>
            <a:pPr rtl="0"/>
            <a:endParaRPr lang="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2067" y="605062"/>
            <a:ext cx="11350997" cy="5472608"/>
          </a:xfrm>
        </p:spPr>
        <p:txBody>
          <a:bodyPr rtlCol="0">
            <a:normAutofit/>
          </a:bodyPr>
          <a:lstStyle/>
          <a:p>
            <a:pPr algn="ctr" rtl="0"/>
            <a:endParaRPr lang="ru" sz="6000" b="1" dirty="0">
              <a:solidFill>
                <a:srgbClr val="002060"/>
              </a:solidFill>
            </a:endParaRPr>
          </a:p>
          <a:p>
            <a:endParaRPr lang="ru" sz="6000" b="1" dirty="0" smtClean="0">
              <a:solidFill>
                <a:srgbClr val="002060"/>
              </a:solidFill>
            </a:endParaRPr>
          </a:p>
          <a:p>
            <a:r>
              <a:rPr lang="ru" sz="6600" b="1" dirty="0" smtClean="0">
                <a:solidFill>
                  <a:srgbClr val="C00000"/>
                </a:solidFill>
              </a:rPr>
              <a:t>Гра</a:t>
            </a:r>
            <a:r>
              <a:rPr lang="ru" sz="6600" b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" sz="6600" b="1" dirty="0" smtClean="0">
                <a:solidFill>
                  <a:srgbClr val="002060"/>
                </a:solidFill>
              </a:rPr>
              <a:t>«</a:t>
            </a:r>
            <a:r>
              <a:rPr lang="ru" sz="6600" b="1" dirty="0">
                <a:solidFill>
                  <a:srgbClr val="002060"/>
                </a:solidFill>
              </a:rPr>
              <a:t>Піраміда»</a:t>
            </a:r>
          </a:p>
          <a:p>
            <a:pPr rtl="0"/>
            <a:endParaRPr lang="ru" sz="60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6460" y="836712"/>
            <a:ext cx="4248472" cy="524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72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 rtl="0"/>
            <a:r>
              <a:rPr lang="ru" sz="4000" b="1" dirty="0" smtClean="0">
                <a:solidFill>
                  <a:srgbClr val="00B050"/>
                </a:solidFill>
              </a:rPr>
              <a:t>Самостійна робота </a:t>
            </a:r>
            <a:br>
              <a:rPr lang="ru" sz="4000" b="1" dirty="0" smtClean="0">
                <a:solidFill>
                  <a:srgbClr val="00B050"/>
                </a:solidFill>
              </a:rPr>
            </a:br>
            <a:r>
              <a:rPr lang="ru" sz="4000" b="1" dirty="0" smtClean="0">
                <a:solidFill>
                  <a:srgbClr val="FFC000"/>
                </a:solidFill>
              </a:rPr>
              <a:t>у парі:</a:t>
            </a:r>
            <a:endParaRPr lang="ru" sz="4000" b="1" dirty="0">
              <a:solidFill>
                <a:srgbClr val="FFC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5446340" y="1676400"/>
            <a:ext cx="5976664" cy="4495800"/>
          </a:xfrm>
        </p:spPr>
        <p:txBody>
          <a:bodyPr rtlCol="0">
            <a:normAutofit fontScale="77500" lnSpcReduction="20000"/>
          </a:bodyPr>
          <a:lstStyle/>
          <a:p>
            <a:pPr marL="685800" indent="-685800"/>
            <a:endParaRPr lang="ru" sz="3200" b="1" dirty="0" smtClean="0">
              <a:solidFill>
                <a:srgbClr val="002060"/>
              </a:solidFill>
            </a:endParaRPr>
          </a:p>
          <a:p>
            <a:pPr marL="685800" indent="-685800"/>
            <a:r>
              <a:rPr lang="ru" sz="3200" b="1" dirty="0" smtClean="0">
                <a:solidFill>
                  <a:srgbClr val="002060"/>
                </a:solidFill>
              </a:rPr>
              <a:t>Спишіть слова.</a:t>
            </a:r>
          </a:p>
          <a:p>
            <a:pPr marL="0" indent="0">
              <a:buNone/>
            </a:pPr>
            <a:endParaRPr lang="ru" sz="3200" b="1" dirty="0" smtClean="0">
              <a:solidFill>
                <a:srgbClr val="002060"/>
              </a:solidFill>
            </a:endParaRPr>
          </a:p>
          <a:p>
            <a:pPr marL="685800" indent="-685800"/>
            <a:r>
              <a:rPr lang="ru" sz="3200" b="1" dirty="0" smtClean="0">
                <a:solidFill>
                  <a:srgbClr val="002060"/>
                </a:solidFill>
              </a:rPr>
              <a:t>Поставте </a:t>
            </a:r>
            <a:r>
              <a:rPr lang="ru" sz="3200" b="1" dirty="0" smtClean="0">
                <a:solidFill>
                  <a:srgbClr val="FF0000"/>
                </a:solidFill>
              </a:rPr>
              <a:t>знак наголосу </a:t>
            </a:r>
            <a:r>
              <a:rPr lang="ru" sz="3200" b="1" dirty="0" smtClean="0">
                <a:solidFill>
                  <a:srgbClr val="002060"/>
                </a:solidFill>
              </a:rPr>
              <a:t>над буквами.</a:t>
            </a:r>
          </a:p>
          <a:p>
            <a:pPr marL="0" indent="0">
              <a:buNone/>
            </a:pPr>
            <a:endParaRPr lang="ru" sz="3200" b="1" dirty="0" smtClean="0">
              <a:solidFill>
                <a:srgbClr val="002060"/>
              </a:solidFill>
            </a:endParaRPr>
          </a:p>
          <a:p>
            <a:pPr marL="685800" indent="-685800"/>
            <a:r>
              <a:rPr lang="ru" sz="3200" b="1" dirty="0" smtClean="0">
                <a:solidFill>
                  <a:srgbClr val="002060"/>
                </a:solidFill>
              </a:rPr>
              <a:t>Підкресліть наголошений</a:t>
            </a:r>
            <a:r>
              <a:rPr lang="ru" sz="3200" b="1" dirty="0" smtClean="0">
                <a:solidFill>
                  <a:srgbClr val="FF0000"/>
                </a:solidFill>
              </a:rPr>
              <a:t> склад</a:t>
            </a:r>
            <a:r>
              <a:rPr lang="ru" sz="3200" b="1" dirty="0" smtClean="0">
                <a:solidFill>
                  <a:srgbClr val="002060"/>
                </a:solidFill>
              </a:rPr>
              <a:t>;</a:t>
            </a:r>
            <a:r>
              <a:rPr lang="ru" sz="3200" b="1" dirty="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endParaRPr lang="ru" sz="3200" b="1" dirty="0">
              <a:solidFill>
                <a:srgbClr val="00206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" sz="3200" b="1" dirty="0">
                <a:solidFill>
                  <a:srgbClr val="002060"/>
                </a:solidFill>
              </a:rPr>
              <a:t>Виділіть наголошений голосний </a:t>
            </a:r>
            <a:r>
              <a:rPr lang="ru-RU" sz="3200" b="1" dirty="0">
                <a:solidFill>
                  <a:srgbClr val="FF0000"/>
                </a:solidFill>
              </a:rPr>
              <a:t> з</a:t>
            </a:r>
            <a:r>
              <a:rPr lang="ru" sz="3200" b="1" dirty="0">
                <a:solidFill>
                  <a:srgbClr val="FF0000"/>
                </a:solidFill>
              </a:rPr>
              <a:t>вук </a:t>
            </a:r>
            <a:r>
              <a:rPr lang="ru" sz="3200" b="1" dirty="0">
                <a:solidFill>
                  <a:srgbClr val="002060"/>
                </a:solidFill>
              </a:rPr>
              <a:t>червоним;</a:t>
            </a:r>
          </a:p>
          <a:p>
            <a:pPr marL="685800" indent="-685800">
              <a:buFont typeface="Wingdings" panose="05000000000000000000" pitchFamily="2" charset="2"/>
              <a:buChar char="§"/>
            </a:pPr>
            <a:endParaRPr lang="ru" sz="3200" b="1" dirty="0" smtClean="0">
              <a:solidFill>
                <a:srgbClr val="002060"/>
              </a:solidFill>
            </a:endParaRPr>
          </a:p>
          <a:p>
            <a:pPr marL="685800" indent="-685800">
              <a:buFont typeface="Wingdings" panose="05000000000000000000" pitchFamily="2" charset="2"/>
              <a:buChar char="§"/>
            </a:pPr>
            <a:endParaRPr lang="ru" sz="3200" b="1" dirty="0" smtClean="0">
              <a:solidFill>
                <a:srgbClr val="002060"/>
              </a:solidFill>
            </a:endParaRPr>
          </a:p>
          <a:p>
            <a:pPr marL="685800" indent="-685800">
              <a:buFont typeface="Wingdings" panose="05000000000000000000" pitchFamily="2" charset="2"/>
              <a:buChar char="§"/>
            </a:pPr>
            <a:endParaRPr lang="ru" sz="32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" sz="3200" b="1" dirty="0" smtClean="0">
              <a:solidFill>
                <a:srgbClr val="002060"/>
              </a:solidFill>
            </a:endParaRPr>
          </a:p>
          <a:p>
            <a:pPr marL="685800" indent="-685800" algn="ctr"/>
            <a:endParaRPr lang="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3151196" y="1676401"/>
            <a:ext cx="216024" cy="1392559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pic>
        <p:nvPicPr>
          <p:cNvPr id="8" name="Picture 2" descr="Картинки по запросу малюнки учні працюють у пар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3" y="2276872"/>
            <a:ext cx="3504455" cy="3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747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rtl="0"/>
            <a:r>
              <a:rPr lang="ru" sz="4000" b="1" dirty="0" smtClean="0">
                <a:solidFill>
                  <a:srgbClr val="00B050"/>
                </a:solidFill>
              </a:rPr>
              <a:t>Самостійна робота </a:t>
            </a:r>
            <a:br>
              <a:rPr lang="ru" sz="4000" b="1" dirty="0" smtClean="0">
                <a:solidFill>
                  <a:srgbClr val="00B050"/>
                </a:solidFill>
              </a:rPr>
            </a:br>
            <a:r>
              <a:rPr lang="ru" sz="4000" b="1" dirty="0" smtClean="0">
                <a:solidFill>
                  <a:srgbClr val="FFC000"/>
                </a:solidFill>
              </a:rPr>
              <a:t>у групі</a:t>
            </a:r>
            <a:endParaRPr lang="ru" sz="4000" b="1" dirty="0">
              <a:solidFill>
                <a:srgbClr val="FFC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5446340" y="1676400"/>
            <a:ext cx="5976664" cy="4495800"/>
          </a:xfrm>
        </p:spPr>
        <p:txBody>
          <a:bodyPr rtlCol="0">
            <a:normAutofit/>
          </a:bodyPr>
          <a:lstStyle/>
          <a:p>
            <a:pPr marL="685800" indent="-685800"/>
            <a:endParaRPr lang="ru" sz="3200" b="1" dirty="0" smtClean="0">
              <a:solidFill>
                <a:srgbClr val="002060"/>
              </a:solidFill>
            </a:endParaRPr>
          </a:p>
          <a:p>
            <a:pPr marL="685800" indent="-685800">
              <a:buFont typeface="Wingdings" panose="05000000000000000000" pitchFamily="2" charset="2"/>
              <a:buChar char="§"/>
            </a:pPr>
            <a:endParaRPr lang="ru" sz="32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" sz="4000" b="1" dirty="0" smtClean="0">
                <a:solidFill>
                  <a:srgbClr val="002060"/>
                </a:solidFill>
              </a:rPr>
              <a:t>Гра «Як правильно?»</a:t>
            </a:r>
            <a:endParaRPr lang="ru" sz="40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3151196" y="1676401"/>
            <a:ext cx="216024" cy="139255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Картинки по запросу малюнки учні в школі з вчителе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069" y="2133325"/>
            <a:ext cx="3960441" cy="358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0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малюнки учні в школі з вчителе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092" y="980728"/>
            <a:ext cx="5494764" cy="492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44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rtl="0"/>
            <a:r>
              <a:rPr lang="ru" sz="4000" b="1" dirty="0" smtClean="0">
                <a:solidFill>
                  <a:srgbClr val="7030A0"/>
                </a:solidFill>
              </a:rPr>
              <a:t>Домашнє</a:t>
            </a:r>
            <a:r>
              <a:rPr lang="ru" sz="4000" b="1" dirty="0" smtClean="0">
                <a:solidFill>
                  <a:srgbClr val="00B050"/>
                </a:solidFill>
              </a:rPr>
              <a:t> завдання</a:t>
            </a:r>
            <a:br>
              <a:rPr lang="ru" sz="4000" b="1" dirty="0" smtClean="0">
                <a:solidFill>
                  <a:srgbClr val="00B050"/>
                </a:solidFill>
              </a:rPr>
            </a:br>
            <a:r>
              <a:rPr lang="ru" sz="4000" b="1" dirty="0" smtClean="0">
                <a:solidFill>
                  <a:srgbClr val="00B050"/>
                </a:solidFill>
              </a:rPr>
              <a:t>у парі:</a:t>
            </a:r>
            <a:endParaRPr lang="ru" sz="4000" b="1" dirty="0">
              <a:solidFill>
                <a:srgbClr val="00B05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5446340" y="1676400"/>
            <a:ext cx="5976664" cy="4632920"/>
          </a:xfrm>
        </p:spPr>
        <p:txBody>
          <a:bodyPr rtlCol="0">
            <a:normAutofit fontScale="85000" lnSpcReduction="10000"/>
          </a:bodyPr>
          <a:lstStyle/>
          <a:p>
            <a:pPr marL="685800" indent="-685800"/>
            <a:r>
              <a:rPr lang="ru" sz="3200" b="1" dirty="0" smtClean="0">
                <a:solidFill>
                  <a:srgbClr val="002060"/>
                </a:solidFill>
              </a:rPr>
              <a:t>Прочитайте і спишіть слова.</a:t>
            </a:r>
          </a:p>
          <a:p>
            <a:pPr marL="685800" indent="-685800"/>
            <a:endParaRPr lang="ru" sz="3200" b="1" dirty="0" smtClean="0">
              <a:solidFill>
                <a:srgbClr val="002060"/>
              </a:solidFill>
            </a:endParaRPr>
          </a:p>
          <a:p>
            <a:pPr marL="685800" indent="-685800"/>
            <a:r>
              <a:rPr lang="ru" sz="3200" b="1" dirty="0" smtClean="0">
                <a:solidFill>
                  <a:srgbClr val="002060"/>
                </a:solidFill>
              </a:rPr>
              <a:t>Поставте </a:t>
            </a:r>
            <a:r>
              <a:rPr lang="ru" sz="3200" b="1" dirty="0">
                <a:solidFill>
                  <a:srgbClr val="FF0000"/>
                </a:solidFill>
              </a:rPr>
              <a:t>знак наголосу </a:t>
            </a:r>
            <a:r>
              <a:rPr lang="ru" sz="3200" b="1" dirty="0">
                <a:solidFill>
                  <a:srgbClr val="002060"/>
                </a:solidFill>
              </a:rPr>
              <a:t>над буквами</a:t>
            </a:r>
            <a:r>
              <a:rPr lang="ru" sz="3200" b="1" dirty="0" smtClean="0">
                <a:solidFill>
                  <a:srgbClr val="002060"/>
                </a:solidFill>
              </a:rPr>
              <a:t>.</a:t>
            </a:r>
          </a:p>
          <a:p>
            <a:pPr marL="457200" indent="-457200"/>
            <a:endParaRPr lang="ru" sz="3200" b="1" dirty="0" smtClean="0">
              <a:solidFill>
                <a:srgbClr val="002060"/>
              </a:solidFill>
            </a:endParaRPr>
          </a:p>
          <a:p>
            <a:pPr marL="457200" indent="-457200"/>
            <a:r>
              <a:rPr lang="ru" sz="3200" b="1" dirty="0" smtClean="0">
                <a:solidFill>
                  <a:srgbClr val="002060"/>
                </a:solidFill>
              </a:rPr>
              <a:t>Підкресліть </a:t>
            </a:r>
            <a:r>
              <a:rPr lang="ru" sz="3200" b="1" dirty="0">
                <a:solidFill>
                  <a:srgbClr val="002060"/>
                </a:solidFill>
              </a:rPr>
              <a:t>наголошений</a:t>
            </a:r>
            <a:r>
              <a:rPr lang="ru" sz="3200" b="1" dirty="0">
                <a:solidFill>
                  <a:srgbClr val="FF0000"/>
                </a:solidFill>
              </a:rPr>
              <a:t> склад</a:t>
            </a:r>
            <a:r>
              <a:rPr lang="ru" sz="3200" b="1" dirty="0">
                <a:solidFill>
                  <a:srgbClr val="002060"/>
                </a:solidFill>
              </a:rPr>
              <a:t>;</a:t>
            </a:r>
          </a:p>
          <a:p>
            <a:pPr marL="0" indent="0">
              <a:buNone/>
            </a:pPr>
            <a:endParaRPr lang="ru" sz="3200" b="1" dirty="0" smtClean="0">
              <a:solidFill>
                <a:srgbClr val="00206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" sz="3200" b="1" dirty="0" smtClean="0">
                <a:solidFill>
                  <a:srgbClr val="002060"/>
                </a:solidFill>
              </a:rPr>
              <a:t>Виділіть </a:t>
            </a:r>
            <a:r>
              <a:rPr lang="ru" sz="3200" b="1" dirty="0">
                <a:solidFill>
                  <a:srgbClr val="002060"/>
                </a:solidFill>
              </a:rPr>
              <a:t>наголошений голосний </a:t>
            </a:r>
            <a:r>
              <a:rPr lang="ru-RU" sz="3200" b="1" dirty="0">
                <a:solidFill>
                  <a:srgbClr val="FF0000"/>
                </a:solidFill>
              </a:rPr>
              <a:t> з</a:t>
            </a:r>
            <a:r>
              <a:rPr lang="ru" sz="3200" b="1" dirty="0">
                <a:solidFill>
                  <a:srgbClr val="FF0000"/>
                </a:solidFill>
              </a:rPr>
              <a:t>вук </a:t>
            </a:r>
            <a:r>
              <a:rPr lang="ru" sz="3200" b="1" dirty="0">
                <a:solidFill>
                  <a:srgbClr val="002060"/>
                </a:solidFill>
              </a:rPr>
              <a:t>червоним;</a:t>
            </a:r>
          </a:p>
          <a:p>
            <a:pPr marL="0" indent="0">
              <a:buNone/>
            </a:pPr>
            <a:endParaRPr lang="ru" sz="3200" b="1" dirty="0" smtClean="0">
              <a:solidFill>
                <a:srgbClr val="002060"/>
              </a:solidFill>
            </a:endParaRPr>
          </a:p>
          <a:p>
            <a:pPr marL="685800" indent="-685800" algn="ctr"/>
            <a:endParaRPr lang="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3151196" y="1676401"/>
            <a:ext cx="216024" cy="1392559"/>
          </a:xfrm>
        </p:spPr>
        <p:txBody>
          <a:bodyPr>
            <a:normAutofit fontScale="85000" lnSpcReduction="10000"/>
          </a:bodyPr>
          <a:lstStyle/>
          <a:p>
            <a:endParaRPr lang="ru-RU" dirty="0"/>
          </a:p>
        </p:txBody>
      </p:sp>
      <p:pic>
        <p:nvPicPr>
          <p:cNvPr id="8194" name="Picture 2" descr="Картинки по запросу малюнки учні пишу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916832"/>
            <a:ext cx="3384376" cy="3840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49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-747464"/>
            <a:ext cx="8458200" cy="216024"/>
          </a:xfrm>
        </p:spPr>
        <p:txBody>
          <a:bodyPr rtlCol="0">
            <a:normAutofit fontScale="90000"/>
          </a:bodyPr>
          <a:lstStyle/>
          <a:p>
            <a:pPr rtl="0"/>
            <a:endParaRPr lang="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9797" y="332656"/>
            <a:ext cx="7920880" cy="6048672"/>
          </a:xfrm>
        </p:spPr>
        <p:txBody>
          <a:bodyPr rtlCol="0">
            <a:normAutofit/>
          </a:bodyPr>
          <a:lstStyle/>
          <a:p>
            <a:pPr rtl="0"/>
            <a:endParaRPr lang="ru" sz="7200" b="1" dirty="0" smtClean="0"/>
          </a:p>
          <a:p>
            <a:pPr rtl="0"/>
            <a:r>
              <a:rPr lang="ru" sz="6000" b="1" dirty="0" smtClean="0">
                <a:solidFill>
                  <a:srgbClr val="C00000"/>
                </a:solidFill>
              </a:rPr>
              <a:t>Дзвоник</a:t>
            </a:r>
            <a:r>
              <a:rPr lang="ru" sz="6000" b="1" dirty="0" smtClean="0"/>
              <a:t> </a:t>
            </a:r>
            <a:r>
              <a:rPr lang="ru" sz="6000" b="1" dirty="0" smtClean="0">
                <a:solidFill>
                  <a:srgbClr val="002060"/>
                </a:solidFill>
              </a:rPr>
              <a:t>дав нам всім сигнал – </a:t>
            </a:r>
          </a:p>
          <a:p>
            <a:pPr rtl="0"/>
            <a:endParaRPr lang="ru" sz="6000" b="1" dirty="0">
              <a:solidFill>
                <a:srgbClr val="002060"/>
              </a:solidFill>
            </a:endParaRPr>
          </a:p>
          <a:p>
            <a:pPr rtl="0"/>
            <a:r>
              <a:rPr lang="ru" sz="6000" b="1" dirty="0" smtClean="0">
                <a:solidFill>
                  <a:srgbClr val="002060"/>
                </a:solidFill>
              </a:rPr>
              <a:t>Працювати час настав.</a:t>
            </a:r>
            <a:endParaRPr lang="ru" sz="60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Картинки по запросу малюнки шкільного дзвони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636" y="1412776"/>
            <a:ext cx="388843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17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293813" y="476672"/>
            <a:ext cx="9601200" cy="2232248"/>
          </a:xfrm>
        </p:spPr>
        <p:txBody>
          <a:bodyPr rtlCol="0">
            <a:noAutofit/>
          </a:bodyPr>
          <a:lstStyle/>
          <a:p>
            <a:pPr algn="ctr" rtl="0"/>
            <a:r>
              <a:rPr lang="ru" sz="6000" dirty="0" smtClean="0"/>
              <a:t/>
            </a:r>
            <a:br>
              <a:rPr lang="ru" sz="6000" dirty="0" smtClean="0"/>
            </a:br>
            <a:r>
              <a:rPr lang="ru" sz="6000" dirty="0"/>
              <a:t/>
            </a:r>
            <a:br>
              <a:rPr lang="ru" sz="6000" dirty="0"/>
            </a:br>
            <a:r>
              <a:rPr lang="ru" sz="6000" dirty="0" smtClean="0">
                <a:solidFill>
                  <a:srgbClr val="002060"/>
                </a:solidFill>
              </a:rPr>
              <a:t/>
            </a:r>
            <a:br>
              <a:rPr lang="ru" sz="6000" dirty="0" smtClean="0">
                <a:solidFill>
                  <a:srgbClr val="002060"/>
                </a:solidFill>
              </a:rPr>
            </a:br>
            <a:r>
              <a:rPr lang="ru" sz="6000" b="1" dirty="0" smtClean="0">
                <a:solidFill>
                  <a:srgbClr val="002060"/>
                </a:solidFill>
              </a:rPr>
              <a:t>Вправи </a:t>
            </a:r>
            <a:br>
              <a:rPr lang="ru" sz="6000" b="1" dirty="0" smtClean="0">
                <a:solidFill>
                  <a:srgbClr val="002060"/>
                </a:solidFill>
              </a:rPr>
            </a:br>
            <a:r>
              <a:rPr lang="ru" sz="6000" b="1" dirty="0" smtClean="0">
                <a:solidFill>
                  <a:srgbClr val="002060"/>
                </a:solidFill>
              </a:rPr>
              <a:t>для </a:t>
            </a:r>
            <a:r>
              <a:rPr lang="ru" sz="6000" b="1" dirty="0" smtClean="0">
                <a:solidFill>
                  <a:srgbClr val="C00000"/>
                </a:solidFill>
              </a:rPr>
              <a:t>правильної постави</a:t>
            </a:r>
            <a:endParaRPr lang="ru" sz="60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Картинки по запросу малюнки вправи для правильної постав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413" y="2736506"/>
            <a:ext cx="609600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82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293813" y="476672"/>
            <a:ext cx="9601200" cy="2016224"/>
          </a:xfrm>
        </p:spPr>
        <p:txBody>
          <a:bodyPr rtlCol="0">
            <a:noAutofit/>
          </a:bodyPr>
          <a:lstStyle/>
          <a:p>
            <a:pPr algn="ctr" rtl="0"/>
            <a:r>
              <a:rPr lang="ru" sz="6000" dirty="0" smtClean="0"/>
              <a:t/>
            </a:r>
            <a:br>
              <a:rPr lang="ru" sz="6000" dirty="0" smtClean="0"/>
            </a:br>
            <a:r>
              <a:rPr lang="ru" sz="6000" b="1" dirty="0" smtClean="0">
                <a:solidFill>
                  <a:srgbClr val="C00000"/>
                </a:solidFill>
              </a:rPr>
              <a:t>Урок</a:t>
            </a:r>
            <a:r>
              <a:rPr lang="ru" sz="6000" b="1" dirty="0" smtClean="0"/>
              <a:t> </a:t>
            </a:r>
            <a:br>
              <a:rPr lang="ru" sz="6000" b="1" dirty="0" smtClean="0"/>
            </a:br>
            <a:r>
              <a:rPr lang="ru" sz="6000" b="1" dirty="0" smtClean="0">
                <a:solidFill>
                  <a:srgbClr val="002060"/>
                </a:solidFill>
              </a:rPr>
              <a:t>української мови</a:t>
            </a:r>
            <a:endParaRPr lang="ru" sz="6000" b="1" dirty="0">
              <a:solidFill>
                <a:srgbClr val="002060"/>
              </a:solidFill>
            </a:endParaRPr>
          </a:p>
        </p:txBody>
      </p:sp>
      <p:pic>
        <p:nvPicPr>
          <p:cNvPr id="3076" name="Picture 4" descr="Похожее изображени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475" y="2996953"/>
            <a:ext cx="5665241" cy="3203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945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79921" y="191047"/>
            <a:ext cx="11017224" cy="5110161"/>
          </a:xfrm>
        </p:spPr>
        <p:txBody>
          <a:bodyPr rtlCol="0">
            <a:noAutofit/>
          </a:bodyPr>
          <a:lstStyle/>
          <a:p>
            <a:pPr algn="ctr"/>
            <a:r>
              <a:rPr lang="ru" sz="6000" b="1" dirty="0" smtClean="0">
                <a:solidFill>
                  <a:srgbClr val="C00000"/>
                </a:solidFill>
              </a:rPr>
              <a:t>Звуки </a:t>
            </a:r>
            <a:r>
              <a:rPr lang="ru" sz="6000" b="1" dirty="0" smtClean="0">
                <a:solidFill>
                  <a:srgbClr val="002060"/>
                </a:solidFill>
              </a:rPr>
              <a:t>та</a:t>
            </a:r>
            <a:r>
              <a:rPr lang="ru" sz="6000" b="1" dirty="0" smtClean="0">
                <a:solidFill>
                  <a:srgbClr val="C00000"/>
                </a:solidFill>
              </a:rPr>
              <a:t> букви</a:t>
            </a:r>
            <a:endParaRPr lang="ru" sz="6000" b="1" dirty="0">
              <a:solidFill>
                <a:srgbClr val="C00000"/>
              </a:solidFill>
            </a:endParaRPr>
          </a:p>
        </p:txBody>
      </p:sp>
      <p:pic>
        <p:nvPicPr>
          <p:cNvPr id="5124" name="Picture 4" descr="Картинки по запросу малюнки українські букв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797" y="749061"/>
            <a:ext cx="4055087" cy="246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2"/>
          <p:cNvSpPr txBox="1">
            <a:spLocks/>
          </p:cNvSpPr>
          <p:nvPr/>
        </p:nvSpPr>
        <p:spPr>
          <a:xfrm>
            <a:off x="485962" y="191047"/>
            <a:ext cx="11017224" cy="61902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" sz="6000" b="1" dirty="0" smtClean="0"/>
              <a:t/>
            </a:r>
            <a:br>
              <a:rPr lang="ru" sz="6000" b="1" dirty="0" smtClean="0"/>
            </a:br>
            <a:r>
              <a:rPr lang="ru" sz="6000" b="1" dirty="0" smtClean="0"/>
              <a:t/>
            </a:r>
            <a:br>
              <a:rPr lang="ru" sz="6000" b="1" dirty="0" smtClean="0"/>
            </a:br>
            <a:endParaRPr lang="ru" sz="6000" b="1" dirty="0"/>
          </a:p>
        </p:txBody>
      </p:sp>
      <p:pic>
        <p:nvPicPr>
          <p:cNvPr id="7" name="Picture 2" descr="Картинки по запросу малюнки звуки но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916" y="749061"/>
            <a:ext cx="4032448" cy="246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02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-387424"/>
            <a:ext cx="8458200" cy="45719"/>
          </a:xfrm>
        </p:spPr>
        <p:txBody>
          <a:bodyPr rtlCol="0">
            <a:normAutofit fontScale="90000"/>
          </a:bodyPr>
          <a:lstStyle/>
          <a:p>
            <a:pPr rtl="0"/>
            <a:endParaRPr lang="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2067" y="605062"/>
            <a:ext cx="11350997" cy="5472608"/>
          </a:xfrm>
        </p:spPr>
        <p:txBody>
          <a:bodyPr rtlCol="0">
            <a:normAutofit/>
          </a:bodyPr>
          <a:lstStyle/>
          <a:p>
            <a:pPr algn="ctr" rtl="0"/>
            <a:r>
              <a:rPr lang="ru" sz="6000" b="1" dirty="0" smtClean="0">
                <a:solidFill>
                  <a:srgbClr val="002060"/>
                </a:solidFill>
              </a:rPr>
              <a:t>Гра </a:t>
            </a:r>
            <a:r>
              <a:rPr lang="ru" sz="6000" b="1" dirty="0" smtClean="0">
                <a:solidFill>
                  <a:srgbClr val="C00000"/>
                </a:solidFill>
              </a:rPr>
              <a:t>«Мікрофон» </a:t>
            </a:r>
            <a:endParaRPr lang="ru" sz="6000" b="1" dirty="0">
              <a:solidFill>
                <a:srgbClr val="C00000"/>
              </a:solidFill>
            </a:endParaRPr>
          </a:p>
        </p:txBody>
      </p:sp>
      <p:pic>
        <p:nvPicPr>
          <p:cNvPr id="6148" name="Picture 4" descr="Картинки по запросу малюнки мікра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124" y="2261246"/>
            <a:ext cx="504056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5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815752"/>
          </a:xfrm>
        </p:spPr>
        <p:txBody>
          <a:bodyPr rtlCol="0">
            <a:normAutofit/>
          </a:bodyPr>
          <a:lstStyle/>
          <a:p>
            <a:pPr algn="ctr" rtl="0"/>
            <a:r>
              <a:rPr lang="ru" sz="4800" b="1" dirty="0" smtClean="0">
                <a:solidFill>
                  <a:srgbClr val="C00000"/>
                </a:solidFill>
              </a:rPr>
              <a:t>Відеофільм</a:t>
            </a:r>
            <a:endParaRPr lang="ru" sz="48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73931" y="1340768"/>
            <a:ext cx="9217025" cy="5321290"/>
          </a:xfrm>
        </p:spPr>
        <p:txBody>
          <a:bodyPr rtlCol="0"/>
          <a:lstStyle/>
          <a:p>
            <a:r>
              <a:rPr lang="ru" b="1" dirty="0" smtClean="0">
                <a:solidFill>
                  <a:srgbClr val="002060"/>
                </a:solidFill>
              </a:rPr>
              <a:t>   </a:t>
            </a:r>
          </a:p>
          <a:p>
            <a:r>
              <a:rPr lang="ru" b="1" dirty="0" smtClean="0">
                <a:solidFill>
                  <a:srgbClr val="002060"/>
                </a:solidFill>
              </a:rPr>
              <a:t> Дівчинка</a:t>
            </a:r>
            <a:r>
              <a:rPr lang="ru" b="1" dirty="0" smtClean="0">
                <a:solidFill>
                  <a:srgbClr val="FF0000"/>
                </a:solidFill>
              </a:rPr>
              <a:t> Мова                                                      Суржик                                                                              </a:t>
            </a:r>
          </a:p>
          <a:p>
            <a:r>
              <a:rPr lang="ru" b="1" dirty="0" smtClean="0">
                <a:solidFill>
                  <a:srgbClr val="FF0000"/>
                </a:solidFill>
              </a:rPr>
              <a:t>                                              </a:t>
            </a:r>
            <a:r>
              <a:rPr lang="ru" b="1" dirty="0" smtClean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 flipH="1">
            <a:off x="3142084" y="4509120"/>
            <a:ext cx="5760640" cy="1656184"/>
          </a:xfrm>
        </p:spPr>
        <p:txBody>
          <a:bodyPr rtlCol="0"/>
          <a:lstStyle/>
          <a:p>
            <a:pPr algn="ctr"/>
            <a:r>
              <a:rPr lang="uk-UA" sz="3200" dirty="0" smtClean="0">
                <a:solidFill>
                  <a:srgbClr val="002060"/>
                </a:solidFill>
              </a:rPr>
              <a:t>зо-</a:t>
            </a:r>
            <a:r>
              <a:rPr lang="uk-UA" sz="3200" dirty="0" err="1" smtClean="0">
                <a:solidFill>
                  <a:srgbClr val="002060"/>
                </a:solidFill>
              </a:rPr>
              <a:t>шит</a:t>
            </a:r>
            <a:endParaRPr lang="uk-UA" sz="3200" dirty="0" smtClean="0">
              <a:solidFill>
                <a:srgbClr val="002060"/>
              </a:solidFill>
            </a:endParaRPr>
          </a:p>
          <a:p>
            <a:pPr algn="ctr"/>
            <a:r>
              <a:rPr lang="uk-UA" sz="3200" dirty="0" err="1" smtClean="0">
                <a:solidFill>
                  <a:srgbClr val="002060"/>
                </a:solidFill>
              </a:rPr>
              <a:t>са</a:t>
            </a:r>
            <a:r>
              <a:rPr lang="uk-UA" sz="3200" dirty="0" smtClean="0">
                <a:solidFill>
                  <a:srgbClr val="002060"/>
                </a:solidFill>
              </a:rPr>
              <a:t>-ра-фан</a:t>
            </a:r>
          </a:p>
          <a:p>
            <a:pPr algn="ctr"/>
            <a:r>
              <a:rPr lang="uk-UA" sz="3200" dirty="0" err="1">
                <a:solidFill>
                  <a:srgbClr val="002060"/>
                </a:solidFill>
              </a:rPr>
              <a:t>м</a:t>
            </a:r>
            <a:r>
              <a:rPr lang="uk-UA" sz="3200" dirty="0" err="1" smtClean="0">
                <a:solidFill>
                  <a:srgbClr val="002060"/>
                </a:solidFill>
              </a:rPr>
              <a:t>о</a:t>
            </a:r>
            <a:r>
              <a:rPr lang="uk-UA" sz="3200" dirty="0" smtClean="0">
                <a:solidFill>
                  <a:srgbClr val="002060"/>
                </a:solidFill>
              </a:rPr>
              <a:t>-</a:t>
            </a:r>
            <a:r>
              <a:rPr lang="uk-UA" sz="3200" dirty="0" err="1" smtClean="0">
                <a:solidFill>
                  <a:srgbClr val="002060"/>
                </a:solidFill>
              </a:rPr>
              <a:t>ло</a:t>
            </a:r>
            <a:r>
              <a:rPr lang="uk-UA" sz="3200" dirty="0" smtClean="0">
                <a:solidFill>
                  <a:srgbClr val="002060"/>
                </a:solidFill>
              </a:rPr>
              <a:t>-ко</a:t>
            </a:r>
          </a:p>
          <a:p>
            <a:pPr algn="ctr"/>
            <a:r>
              <a:rPr lang="uk-UA" sz="3200" dirty="0" err="1">
                <a:solidFill>
                  <a:srgbClr val="002060"/>
                </a:solidFill>
              </a:rPr>
              <a:t>з</a:t>
            </a:r>
            <a:r>
              <a:rPr lang="uk-UA" sz="3200" dirty="0" err="1" smtClean="0">
                <a:solidFill>
                  <a:srgbClr val="002060"/>
                </a:solidFill>
              </a:rPr>
              <a:t>и-ма</a:t>
            </a:r>
            <a:endParaRPr lang="uk-UA" sz="3200" dirty="0" smtClean="0">
              <a:solidFill>
                <a:srgbClr val="002060"/>
              </a:solidFill>
            </a:endParaRPr>
          </a:p>
          <a:p>
            <a:pPr algn="ctr"/>
            <a:r>
              <a:rPr lang="uk-UA" sz="3200" dirty="0">
                <a:solidFill>
                  <a:srgbClr val="002060"/>
                </a:solidFill>
              </a:rPr>
              <a:t>ї</a:t>
            </a:r>
            <a:r>
              <a:rPr lang="uk-UA" sz="3200" dirty="0" smtClean="0">
                <a:solidFill>
                  <a:srgbClr val="002060"/>
                </a:solidFill>
              </a:rPr>
              <a:t>-жак</a:t>
            </a:r>
          </a:p>
          <a:p>
            <a:pPr algn="ctr"/>
            <a:r>
              <a:rPr lang="uk-UA" sz="3200" dirty="0" err="1">
                <a:solidFill>
                  <a:srgbClr val="002060"/>
                </a:solidFill>
              </a:rPr>
              <a:t>з</a:t>
            </a:r>
            <a:r>
              <a:rPr lang="uk-UA" sz="3200" dirty="0" err="1" smtClean="0">
                <a:solidFill>
                  <a:srgbClr val="002060"/>
                </a:solidFill>
              </a:rPr>
              <a:t>ем</a:t>
            </a:r>
            <a:r>
              <a:rPr lang="uk-UA" sz="3200" dirty="0" smtClean="0">
                <a:solidFill>
                  <a:srgbClr val="002060"/>
                </a:solidFill>
              </a:rPr>
              <a:t>-ля</a:t>
            </a:r>
          </a:p>
          <a:p>
            <a:pPr algn="ctr"/>
            <a:r>
              <a:rPr lang="uk-UA" sz="3200" dirty="0">
                <a:solidFill>
                  <a:srgbClr val="002060"/>
                </a:solidFill>
              </a:rPr>
              <a:t>к</a:t>
            </a:r>
            <a:r>
              <a:rPr lang="uk-UA" sz="3200" dirty="0" smtClean="0">
                <a:solidFill>
                  <a:srgbClr val="002060"/>
                </a:solidFill>
              </a:rPr>
              <a:t>урка</a:t>
            </a:r>
          </a:p>
          <a:p>
            <a:pPr algn="ctr"/>
            <a:r>
              <a:rPr lang="uk-UA" sz="3200" dirty="0" smtClean="0">
                <a:solidFill>
                  <a:srgbClr val="002060"/>
                </a:solidFill>
              </a:rPr>
              <a:t>Ю-ля</a:t>
            </a:r>
          </a:p>
          <a:p>
            <a:pPr algn="ctr"/>
            <a:endParaRPr lang="en-US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485900" y="1435376"/>
            <a:ext cx="3024336" cy="2200817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7520069" y="1340768"/>
            <a:ext cx="3374944" cy="227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25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17462843"/>
              </p:ext>
            </p:extLst>
          </p:nvPr>
        </p:nvGraphicFramePr>
        <p:xfrm>
          <a:off x="8182643" y="1676400"/>
          <a:ext cx="3672408" cy="326476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6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619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619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619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AutoShape 4" descr="Видео по запросу Початкова телешкола Наголос."/>
          <p:cNvSpPr>
            <a:spLocks noGrp="1" noChangeAspect="1" noChangeArrowheads="1"/>
          </p:cNvSpPr>
          <p:nvPr>
            <p:ph sz="half" idx="1"/>
          </p:nvPr>
        </p:nvSpPr>
        <p:spPr bwMode="auto">
          <a:xfrm>
            <a:off x="1293812" y="1268760"/>
            <a:ext cx="5952728" cy="490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uk-UA" sz="3200" b="1" dirty="0" smtClean="0"/>
              <a:t>Ціль: </a:t>
            </a:r>
          </a:p>
          <a:p>
            <a:pPr marL="457200" indent="-457200"/>
            <a:r>
              <a:rPr lang="uk-UA" sz="3200" dirty="0"/>
              <a:t>П</a:t>
            </a:r>
            <a:r>
              <a:rPr lang="uk-UA" sz="3200" dirty="0" smtClean="0"/>
              <a:t>родовжувати вчитися визначати </a:t>
            </a:r>
            <a:r>
              <a:rPr lang="uk-UA" sz="3200" u="sng" dirty="0" smtClean="0">
                <a:solidFill>
                  <a:srgbClr val="FF0000"/>
                </a:solidFill>
              </a:rPr>
              <a:t>наголос</a:t>
            </a:r>
            <a:r>
              <a:rPr lang="uk-UA" sz="3200" dirty="0" smtClean="0"/>
              <a:t> у     словах;</a:t>
            </a:r>
          </a:p>
          <a:p>
            <a:pPr marL="457200" indent="-457200"/>
            <a:r>
              <a:rPr lang="uk-UA" sz="3200" dirty="0" smtClean="0"/>
              <a:t>Поглиблювати свої знання про </a:t>
            </a:r>
            <a:r>
              <a:rPr lang="uk-UA" sz="3200" u="sng" dirty="0" smtClean="0"/>
              <a:t>наголошений </a:t>
            </a:r>
            <a:r>
              <a:rPr lang="uk-UA" sz="3200" u="sng" dirty="0" smtClean="0">
                <a:solidFill>
                  <a:srgbClr val="FF0000"/>
                </a:solidFill>
              </a:rPr>
              <a:t>склад</a:t>
            </a:r>
            <a:r>
              <a:rPr lang="uk-UA" sz="3200" u="sng" dirty="0" smtClean="0"/>
              <a:t> </a:t>
            </a:r>
            <a:r>
              <a:rPr lang="uk-UA" sz="3200" dirty="0" smtClean="0"/>
              <a:t>та </a:t>
            </a:r>
            <a:r>
              <a:rPr lang="uk-UA" sz="3200" u="sng" dirty="0" smtClean="0"/>
              <a:t>наголошений голосний </a:t>
            </a:r>
            <a:r>
              <a:rPr lang="uk-UA" sz="3200" u="sng" dirty="0" smtClean="0">
                <a:solidFill>
                  <a:srgbClr val="FF0000"/>
                </a:solidFill>
              </a:rPr>
              <a:t>звук.</a:t>
            </a:r>
          </a:p>
          <a:p>
            <a:pPr marL="0" indent="0">
              <a:buNone/>
            </a:pPr>
            <a:endParaRPr lang="uk-UA" sz="3600" b="1" dirty="0" smtClean="0"/>
          </a:p>
          <a:p>
            <a:endParaRPr lang="ru-RU" dirty="0"/>
          </a:p>
        </p:txBody>
      </p:sp>
      <p:sp>
        <p:nvSpPr>
          <p:cNvPr id="7" name="AutoShape 6" descr="Видео по запросу Початкова телешкола Наголос.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1293813" y="381000"/>
            <a:ext cx="9601200" cy="117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uk-UA" sz="4000" b="1" dirty="0" smtClean="0">
                <a:solidFill>
                  <a:srgbClr val="002060"/>
                </a:solidFill>
              </a:rPr>
              <a:t>Тема.    </a:t>
            </a:r>
            <a:r>
              <a:rPr lang="uk-UA" sz="4000" b="1" dirty="0" smtClean="0">
                <a:solidFill>
                  <a:srgbClr val="7030A0"/>
                </a:solidFill>
              </a:rPr>
              <a:t>Визначення наголосу у словах.</a:t>
            </a:r>
            <a:r>
              <a:rPr lang="uk-UA" b="1" dirty="0" smtClean="0"/>
              <a:t/>
            </a:r>
            <a:br>
              <a:rPr lang="uk-UA" b="1" dirty="0" smtClean="0"/>
            </a:b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597" y="1676400"/>
            <a:ext cx="4104454" cy="339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-387424"/>
            <a:ext cx="8458200" cy="45719"/>
          </a:xfrm>
        </p:spPr>
        <p:txBody>
          <a:bodyPr rtlCol="0">
            <a:normAutofit fontScale="90000"/>
          </a:bodyPr>
          <a:lstStyle/>
          <a:p>
            <a:pPr rtl="0"/>
            <a:endParaRPr lang="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2067" y="605062"/>
            <a:ext cx="11350997" cy="5472608"/>
          </a:xfrm>
        </p:spPr>
        <p:txBody>
          <a:bodyPr rtlCol="0">
            <a:normAutofit/>
          </a:bodyPr>
          <a:lstStyle/>
          <a:p>
            <a:pPr rtl="0"/>
            <a:r>
              <a:rPr lang="ru" sz="6000" b="1" dirty="0" smtClean="0">
                <a:solidFill>
                  <a:srgbClr val="002060"/>
                </a:solidFill>
              </a:rPr>
              <a:t>Каліграфічна</a:t>
            </a:r>
          </a:p>
          <a:p>
            <a:pPr rtl="0"/>
            <a:r>
              <a:rPr lang="ru" sz="6000" b="1" dirty="0" smtClean="0">
                <a:solidFill>
                  <a:srgbClr val="002060"/>
                </a:solidFill>
              </a:rPr>
              <a:t>хвилинка</a:t>
            </a:r>
            <a:endParaRPr lang="ru" sz="60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811" y="2852936"/>
            <a:ext cx="4104457" cy="35283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4901" y="756891"/>
            <a:ext cx="6192688" cy="54726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8593" y="756891"/>
            <a:ext cx="6192688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6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змятежность 16 х 9">
  <a:themeElements>
    <a:clrScheme name="Serenity_16x9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9532183_TF02801109_TF02801109" id="{1C06BAA0-3930-493B-AD60-9265984A33DD}" vid="{F056C7C8-BEFB-4DDF-85DC-215FA76949EE}"/>
    </a:ext>
  </a:extLst>
</a:theme>
</file>

<file path=ppt/theme/theme2.xml><?xml version="1.0" encoding="utf-8"?>
<a:theme xmlns:a="http://schemas.openxmlformats.org/drawingml/2006/main" name="Тема Offic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1360506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2011-12-12T13:37:00+00:00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TP102801108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706526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REDMOND\v-soujap</DisplayName>
        <AccountId>1954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249165-F638-412C-8E0A-DFB7045CA2E0}">
  <ds:schemaRefs>
    <ds:schemaRef ds:uri="http://purl.org/dc/terms/"/>
    <ds:schemaRef ds:uri="http://schemas.microsoft.com/office/2006/documentManagement/types"/>
    <ds:schemaRef ds:uri="4873beb7-5857-4685-be1f-d57550cc96cc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683C129-7B42-490A-AD74-E9303BC76D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11E33DF-2340-4F4E-B874-B73FEFEBFC8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на тему природы с аурой безмятежности (широкоэкранный формат)</Template>
  <TotalTime>546</TotalTime>
  <Words>132</Words>
  <Application>Microsoft Office PowerPoint</Application>
  <PresentationFormat>Произвольный</PresentationFormat>
  <Paragraphs>68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Euphemia</vt:lpstr>
      <vt:lpstr>Wingdings</vt:lpstr>
      <vt:lpstr>Безмятежность 16 х 9</vt:lpstr>
      <vt:lpstr>Презентация PowerPoint</vt:lpstr>
      <vt:lpstr>Презентация PowerPoint</vt:lpstr>
      <vt:lpstr>   Вправи  для правильної постави</vt:lpstr>
      <vt:lpstr> Урок  української мови</vt:lpstr>
      <vt:lpstr>Звуки та букви</vt:lpstr>
      <vt:lpstr>Презентация PowerPoint</vt:lpstr>
      <vt:lpstr>Відеофільм</vt:lpstr>
      <vt:lpstr>Тема.    Визначення наголосу у словах. </vt:lpstr>
      <vt:lpstr>Презентация PowerPoint</vt:lpstr>
      <vt:lpstr>Презентация PowerPoint</vt:lpstr>
      <vt:lpstr>Презентация PowerPoint</vt:lpstr>
      <vt:lpstr>Перевірка  домашнього завдання </vt:lpstr>
      <vt:lpstr>Презентация PowerPoint</vt:lpstr>
      <vt:lpstr>Самостійна робота  у парі:</vt:lpstr>
      <vt:lpstr>Самостійна робота  у групі</vt:lpstr>
      <vt:lpstr>Презентация PowerPoint</vt:lpstr>
      <vt:lpstr>Домашнє завдання у парі: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Таня</cp:lastModifiedBy>
  <cp:revision>47</cp:revision>
  <dcterms:created xsi:type="dcterms:W3CDTF">2017-11-13T21:16:37Z</dcterms:created>
  <dcterms:modified xsi:type="dcterms:W3CDTF">2018-01-13T18:43:55Z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