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3" r:id="rId11"/>
    <p:sldId id="264" r:id="rId12"/>
    <p:sldId id="267" r:id="rId13"/>
    <p:sldId id="271" r:id="rId14"/>
    <p:sldId id="268" r:id="rId15"/>
    <p:sldId id="269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FF36"/>
    <a:srgbClr val="1B04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314B2-F52E-4754-AF22-174904EDB841}" type="datetimeFigureOut">
              <a:rPr lang="uk-UA" smtClean="0"/>
              <a:t>28.06.2018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CDE0-29CF-4E40-B122-2E1DD6398C6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2827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314B2-F52E-4754-AF22-174904EDB841}" type="datetimeFigureOut">
              <a:rPr lang="uk-UA" smtClean="0"/>
              <a:t>28.06.2018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CDE0-29CF-4E40-B122-2E1DD6398C6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83242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314B2-F52E-4754-AF22-174904EDB841}" type="datetimeFigureOut">
              <a:rPr lang="uk-UA" smtClean="0"/>
              <a:t>28.06.2018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CDE0-29CF-4E40-B122-2E1DD6398C6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24588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314B2-F52E-4754-AF22-174904EDB841}" type="datetimeFigureOut">
              <a:rPr lang="uk-UA" smtClean="0"/>
              <a:t>28.06.2018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CDE0-29CF-4E40-B122-2E1DD6398C6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00798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314B2-F52E-4754-AF22-174904EDB841}" type="datetimeFigureOut">
              <a:rPr lang="uk-UA" smtClean="0"/>
              <a:t>28.06.2018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CDE0-29CF-4E40-B122-2E1DD6398C6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712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314B2-F52E-4754-AF22-174904EDB841}" type="datetimeFigureOut">
              <a:rPr lang="uk-UA" smtClean="0"/>
              <a:t>28.06.2018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CDE0-29CF-4E40-B122-2E1DD6398C6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22780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314B2-F52E-4754-AF22-174904EDB841}" type="datetimeFigureOut">
              <a:rPr lang="uk-UA" smtClean="0"/>
              <a:t>28.06.2018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CDE0-29CF-4E40-B122-2E1DD6398C6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90279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314B2-F52E-4754-AF22-174904EDB841}" type="datetimeFigureOut">
              <a:rPr lang="uk-UA" smtClean="0"/>
              <a:t>28.06.2018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CDE0-29CF-4E40-B122-2E1DD6398C6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7313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314B2-F52E-4754-AF22-174904EDB841}" type="datetimeFigureOut">
              <a:rPr lang="uk-UA" smtClean="0"/>
              <a:t>28.06.2018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CDE0-29CF-4E40-B122-2E1DD6398C6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99298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314B2-F52E-4754-AF22-174904EDB841}" type="datetimeFigureOut">
              <a:rPr lang="uk-UA" smtClean="0"/>
              <a:t>28.06.2018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CDE0-29CF-4E40-B122-2E1DD6398C6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97047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314B2-F52E-4754-AF22-174904EDB841}" type="datetimeFigureOut">
              <a:rPr lang="uk-UA" smtClean="0"/>
              <a:t>28.06.2018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CDE0-29CF-4E40-B122-2E1DD6398C6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20714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314B2-F52E-4754-AF22-174904EDB841}" type="datetimeFigureOut">
              <a:rPr lang="uk-UA" smtClean="0"/>
              <a:t>28.06.2018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5CDE0-29CF-4E40-B122-2E1DD6398C6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8924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Admin\Desktop\23-11-2010-10-08-27-PM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3456383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1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Читання </a:t>
            </a:r>
            <a:br>
              <a:rPr lang="uk-UA" sz="31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b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uk-UA" sz="3100" b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1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uk-UA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9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Тема. </a:t>
            </a:r>
            <a:r>
              <a:rPr lang="uk-UA" sz="49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49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найди те, що шукаєш.</a:t>
            </a:r>
            <a:br>
              <a:rPr lang="uk-UA" sz="49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(Уривок з твору </a:t>
            </a:r>
            <a:br>
              <a:rPr lang="uk-UA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Тетяни </a:t>
            </a:r>
            <a:r>
              <a:rPr lang="uk-UA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Щербаченко</a:t>
            </a:r>
            <a:r>
              <a:rPr lang="uk-UA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(Стус)</a:t>
            </a:r>
            <a:br>
              <a:rPr lang="uk-UA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uk-UA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Як не заблукати в павутині.</a:t>
            </a:r>
            <a:r>
              <a:rPr lang="en-US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uk-UA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uk-UA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3" descr="D:\Admin\Desktop\g39242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17032"/>
            <a:ext cx="4130040" cy="3049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65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           </a:t>
            </a:r>
            <a:r>
              <a:rPr lang="uk-UA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21FF3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Вправа</a:t>
            </a:r>
            <a:r>
              <a:rPr lang="uk-UA" dirty="0" smtClean="0"/>
              <a:t> </a:t>
            </a:r>
            <a:r>
              <a:rPr lang="en-US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21FF3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“</a:t>
            </a:r>
            <a:r>
              <a:rPr lang="uk-UA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21FF3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Асоціативний кущ.</a:t>
            </a:r>
            <a:r>
              <a:rPr lang="en-US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21FF3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”</a:t>
            </a:r>
            <a:endParaRPr lang="uk-UA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21FF36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1392268"/>
            <a:ext cx="9036495" cy="52565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           </a:t>
            </a:r>
            <a:r>
              <a:rPr lang="uk-UA" sz="36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інтернет    мережа  мишка   монітор</a:t>
            </a:r>
            <a:endParaRPr lang="en-US" sz="3600" dirty="0" smtClean="0">
              <a:ln w="127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marL="0" indent="0">
              <a:buNone/>
            </a:pPr>
            <a:endParaRPr lang="uk-UA" sz="4400" b="1" dirty="0" smtClean="0">
              <a:ln w="12700">
                <a:solidFill>
                  <a:srgbClr val="FF0000"/>
                </a:solidFill>
                <a:prstDash val="solid"/>
              </a:ln>
              <a:solidFill>
                <a:srgbClr val="FFC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uk-UA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                       </a:t>
            </a:r>
            <a:r>
              <a:rPr lang="uk-UA" sz="44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Комп</a:t>
            </a:r>
            <a:r>
              <a:rPr lang="en-US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’</a:t>
            </a:r>
            <a:r>
              <a:rPr lang="uk-UA" sz="44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ютер</a:t>
            </a:r>
            <a:r>
              <a:rPr lang="uk-UA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endParaRPr lang="en-US" sz="4400" dirty="0" smtClean="0">
              <a:effectLst/>
            </a:endParaRPr>
          </a:p>
          <a:p>
            <a:pPr marL="0" indent="0">
              <a:buNone/>
            </a:pPr>
            <a:endParaRPr lang="uk-UA" sz="4400" b="1" spc="50" dirty="0" smtClean="0">
              <a:ln w="127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marL="0" indent="0">
              <a:buNone/>
            </a:pPr>
            <a:r>
              <a:rPr lang="uk-UA" sz="4000" b="1" dirty="0"/>
              <a:t> </a:t>
            </a:r>
            <a:r>
              <a:rPr lang="uk-UA" sz="4000" b="1" dirty="0" smtClean="0"/>
              <a:t>     </a:t>
            </a:r>
            <a:r>
              <a:rPr lang="uk-UA" sz="40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відео  музика   пошта  сайт </a:t>
            </a:r>
            <a:r>
              <a:rPr lang="uk-UA" sz="40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віруси</a:t>
            </a:r>
            <a:endParaRPr lang="en-US" sz="40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8194" name="Picture 2" descr="Результат пошуку зображень за запитом &quot;комп'ютер малюнок&quot;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149">
                        <a14:foregroundMark x1="52766" y1="24651" x2="52766" y2="246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308"/>
            <a:ext cx="2238375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 flipH="1" flipV="1">
            <a:off x="2238374" y="2564904"/>
            <a:ext cx="1253506" cy="10801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4139952" y="2564904"/>
            <a:ext cx="72008" cy="10801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5508104" y="2564904"/>
            <a:ext cx="72008" cy="10801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6300192" y="2564904"/>
            <a:ext cx="1008112" cy="10801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92" name="Прямая соединительная линия 8191"/>
          <p:cNvCxnSpPr/>
          <p:nvPr/>
        </p:nvCxnSpPr>
        <p:spPr>
          <a:xfrm flipH="1">
            <a:off x="1763688" y="4077072"/>
            <a:ext cx="1728192" cy="11521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95" name="Прямая соединительная линия 8194"/>
          <p:cNvCxnSpPr/>
          <p:nvPr/>
        </p:nvCxnSpPr>
        <p:spPr>
          <a:xfrm flipH="1">
            <a:off x="3491880" y="4221088"/>
            <a:ext cx="432048" cy="10081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97" name="Прямая соединительная линия 8196"/>
          <p:cNvCxnSpPr/>
          <p:nvPr/>
        </p:nvCxnSpPr>
        <p:spPr>
          <a:xfrm>
            <a:off x="4860032" y="4077072"/>
            <a:ext cx="0" cy="11521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99" name="Прямая соединительная линия 8198"/>
          <p:cNvCxnSpPr/>
          <p:nvPr/>
        </p:nvCxnSpPr>
        <p:spPr>
          <a:xfrm>
            <a:off x="6084168" y="4221088"/>
            <a:ext cx="216024" cy="10081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01" name="Прямая соединительная линия 8200"/>
          <p:cNvCxnSpPr/>
          <p:nvPr/>
        </p:nvCxnSpPr>
        <p:spPr>
          <a:xfrm>
            <a:off x="6300192" y="4077072"/>
            <a:ext cx="1152128" cy="11521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749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Тетяна </a:t>
            </a:r>
            <a:r>
              <a:rPr lang="uk-UA" dirty="0" err="1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Щербаченко</a:t>
            </a:r>
            <a:r>
              <a:rPr lang="uk-UA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(Стус)</a:t>
            </a:r>
            <a:endParaRPr lang="uk-UA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C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503"/>
            <a:ext cx="3816424" cy="48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30" r="12084"/>
          <a:stretch/>
        </p:blipFill>
        <p:spPr bwMode="auto">
          <a:xfrm>
            <a:off x="5298314" y="1844824"/>
            <a:ext cx="3330055" cy="4133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4946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5" t="23183" r="10860" b="8524"/>
          <a:stretch/>
        </p:blipFill>
        <p:spPr bwMode="auto">
          <a:xfrm>
            <a:off x="27171" y="764704"/>
            <a:ext cx="9116829" cy="5355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872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1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5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5965"/>
            <a:ext cx="9136047" cy="6852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36424" cy="850106"/>
          </a:xfrm>
        </p:spPr>
        <p:txBody>
          <a:bodyPr/>
          <a:lstStyle/>
          <a:p>
            <a:r>
              <a:rPr lang="uk-UA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Словникова робота </a:t>
            </a:r>
            <a:endParaRPr lang="uk-UA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073427"/>
          </a:xfrm>
        </p:spPr>
        <p:txBody>
          <a:bodyPr/>
          <a:lstStyle/>
          <a:p>
            <a:r>
              <a:rPr lang="uk-UA" sz="36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Інформація                місце в мережі.</a:t>
            </a:r>
          </a:p>
          <a:p>
            <a:r>
              <a:rPr lang="uk-UA" sz="36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Мережа                      повідомлення про </a:t>
            </a:r>
            <a:endParaRPr lang="en-US" sz="3600" dirty="0" smtClean="0">
              <a:ln>
                <a:solidFill>
                  <a:srgbClr val="FFC000"/>
                </a:solidFill>
              </a:ln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600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36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                                        </a:t>
            </a:r>
            <a:r>
              <a:rPr lang="uk-UA" sz="36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щось.</a:t>
            </a:r>
          </a:p>
          <a:p>
            <a:r>
              <a:rPr lang="uk-UA" sz="36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Сайт                             система зв</a:t>
            </a:r>
            <a:r>
              <a:rPr lang="en-US" sz="36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’</a:t>
            </a:r>
            <a:r>
              <a:rPr lang="uk-UA" sz="3600" dirty="0" err="1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язку</a:t>
            </a:r>
            <a:r>
              <a:rPr lang="uk-UA" sz="36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 між </a:t>
            </a:r>
            <a:endParaRPr lang="en-US" sz="3600" dirty="0" smtClean="0">
              <a:ln>
                <a:solidFill>
                  <a:srgbClr val="FFC000"/>
                </a:solidFill>
              </a:ln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600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36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                                        </a:t>
            </a:r>
            <a:r>
              <a:rPr lang="uk-UA" sz="3600" dirty="0" err="1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комп</a:t>
            </a:r>
            <a:r>
              <a:rPr lang="en-US" sz="36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’</a:t>
            </a:r>
            <a:r>
              <a:rPr lang="uk-UA" sz="3600" dirty="0" err="1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ютерами</a:t>
            </a:r>
            <a:r>
              <a:rPr lang="en-US" sz="3600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.</a:t>
            </a:r>
            <a:endParaRPr lang="uk-UA" sz="3600" dirty="0" smtClean="0">
              <a:ln>
                <a:solidFill>
                  <a:srgbClr val="FFC000"/>
                </a:solidFill>
              </a:ln>
              <a:solidFill>
                <a:srgbClr val="FF0000"/>
              </a:solidFill>
            </a:endParaRPr>
          </a:p>
          <a:p>
            <a:endParaRPr lang="uk-UA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50" l="1542" r="94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560" y="3717032"/>
            <a:ext cx="2843808" cy="292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3131840" y="1412776"/>
            <a:ext cx="1436182" cy="64807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555776" y="2060848"/>
            <a:ext cx="2012246" cy="122413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835696" y="1412776"/>
            <a:ext cx="2732326" cy="201377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131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33"/>
            <a:ext cx="9136047" cy="6852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Словникова робота </a:t>
            </a:r>
            <a:endParaRPr lang="uk-UA" sz="4800" dirty="0">
              <a:ln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3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Навмання                    надзвичайно, дуже.</a:t>
            </a:r>
          </a:p>
          <a:p>
            <a:r>
              <a:rPr lang="uk-UA" sz="33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Напрочуд                     не маючи упевненості </a:t>
            </a:r>
          </a:p>
          <a:p>
            <a:pPr marL="0" indent="0">
              <a:buNone/>
            </a:pPr>
            <a:r>
              <a:rPr lang="uk-UA" sz="3300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uk-UA" sz="33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                                         в чомусь.</a:t>
            </a:r>
          </a:p>
          <a:p>
            <a:r>
              <a:rPr lang="uk-UA" sz="33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Крамниця                    першість в чомусь.</a:t>
            </a:r>
          </a:p>
          <a:p>
            <a:r>
              <a:rPr lang="uk-UA" sz="33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Пріоритет                    магазин.</a:t>
            </a:r>
            <a:endParaRPr lang="uk-UA" sz="3300" dirty="0">
              <a:ln>
                <a:solidFill>
                  <a:srgbClr val="FFC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50" l="1542" r="94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928344"/>
            <a:ext cx="2843808" cy="292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2771800" y="1916832"/>
            <a:ext cx="1656184" cy="57606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771800" y="1916832"/>
            <a:ext cx="1656184" cy="57606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771800" y="3717032"/>
            <a:ext cx="1656184" cy="57606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771800" y="3717032"/>
            <a:ext cx="1656184" cy="57606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469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" y="0"/>
            <a:ext cx="9136047" cy="6852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spc="5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21FF36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Гра </a:t>
            </a:r>
            <a:r>
              <a:rPr lang="en-US" b="1" spc="5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21FF36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“</a:t>
            </a:r>
            <a:r>
              <a:rPr lang="uk-UA" b="1" spc="50" dirty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21FF36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З</a:t>
            </a:r>
            <a:r>
              <a:rPr lang="en-US" b="1" spc="5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21FF36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’</a:t>
            </a:r>
            <a:r>
              <a:rPr lang="uk-UA" b="1" spc="5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21FF36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єднайте частини речення.</a:t>
            </a:r>
            <a:r>
              <a:rPr lang="en-US" b="1" spc="5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21FF36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”</a:t>
            </a:r>
            <a:endParaRPr lang="uk-UA" b="1" spc="50" dirty="0">
              <a:ln w="12700" cmpd="sng">
                <a:solidFill>
                  <a:srgbClr val="002060"/>
                </a:solidFill>
                <a:prstDash val="solid"/>
              </a:ln>
              <a:solidFill>
                <a:srgbClr val="21FF36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507288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Інакше блукання мережею перетвориться на немилосердне…</a:t>
            </a:r>
          </a:p>
          <a:p>
            <a:pPr marL="0" indent="0">
              <a:buNone/>
            </a:pPr>
            <a:r>
              <a:rPr lang="uk-UA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</a:rPr>
              <a:t>І от минає багато-багато хвилин: без усякої користі спожито трафік,…</a:t>
            </a:r>
          </a:p>
          <a:p>
            <a:pPr marL="0" indent="0">
              <a:buNone/>
            </a:pPr>
            <a:r>
              <a:rPr lang="uk-UA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Навчися контролювати й шанувати…</a:t>
            </a:r>
          </a:p>
          <a:p>
            <a:pPr marL="0" indent="0">
              <a:buNone/>
            </a:pPr>
            <a:r>
              <a:rPr lang="uk-UA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uk-UA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                           </a:t>
            </a:r>
            <a:r>
              <a:rPr lang="uk-UA" dirty="0" err="1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згайновано</a:t>
            </a:r>
            <a:r>
              <a:rPr lang="uk-UA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час.</a:t>
            </a:r>
          </a:p>
          <a:p>
            <a:pPr marL="0" indent="0">
              <a:buNone/>
            </a:pPr>
            <a:r>
              <a:rPr lang="uk-UA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uk-UA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                           власний час.</a:t>
            </a:r>
          </a:p>
          <a:p>
            <a:pPr marL="0" indent="0">
              <a:buNone/>
            </a:pPr>
            <a:r>
              <a:rPr lang="uk-UA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uk-UA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                           марнування часу.</a:t>
            </a:r>
            <a:endParaRPr lang="uk-UA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5946" y1="27313" x2="45946" y2="27313"/>
                        <a14:foregroundMark x1="45045" y1="21586" x2="45045" y2="21586"/>
                        <a14:foregroundMark x1="45045" y1="20705" x2="50450" y2="23789"/>
                        <a14:foregroundMark x1="54955" y1="19383" x2="55405" y2="30396"/>
                        <a14:foregroundMark x1="58108" y1="25991" x2="58108" y2="31278"/>
                        <a14:foregroundMark x1="47748" y1="44934" x2="52703" y2="41850"/>
                        <a14:foregroundMark x1="80631" y1="86784" x2="85586" y2="81498"/>
                        <a14:foregroundMark x1="90090" y1="81057" x2="93694" y2="79736"/>
                        <a14:foregroundMark x1="93694" y1="79295" x2="91441" y2="72247"/>
                        <a14:foregroundMark x1="90090" y1="72247" x2="88288" y2="68282"/>
                        <a14:foregroundMark x1="88288" y1="67841" x2="88288" y2="62996"/>
                        <a14:foregroundMark x1="88288" y1="62996" x2="80631" y2="66079"/>
                        <a14:backgroundMark x1="84234" y1="74009" x2="84234" y2="740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38454"/>
            <a:ext cx="211455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48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1.85014E-8 C -0.00278 -0.01017 -0.00591 -0.01595 0.00294 -0.02174 C 0.00433 -0.02266 0.0059 -0.02312 0.00746 -0.02382 C 0.02343 -0.04509 0.03038 -0.03792 0.05815 -0.04162 C 0.09444 -0.04625 0.13072 -0.05064 0.16701 -0.05573 C 0.18281 -0.06036 0.19548 -0.071 0.2118 -0.07562 C 0.23176 -0.08857 0.20503 -0.07007 0.22239 -0.08556 C 0.22395 -0.08695 0.23385 -0.0895 0.23419 -0.0895 C 0.24201 -0.09574 0.24774 -0.0969 0.25659 -0.09944 C 0.26614 -0.10569 0.27603 -0.10869 0.28645 -0.11124 C 0.29426 -0.11563 0.30225 -0.11864 0.31041 -0.12118 C 0.31683 -0.12581 0.32343 -0.13043 0.32985 -0.13506 C 0.33385 -0.13783 0.33853 -0.13899 0.34166 -0.14315 C 0.36076 -0.16859 0.37673 -0.19704 0.39843 -0.21877 C 0.39565 -0.24283 0.39652 -0.26757 0.3894 -0.29024 C 0.38663 -0.32123 0.38888 -0.3684 0.37447 -0.39361 C 0.37395 -0.39824 0.37482 -0.40333 0.37308 -0.40749 C 0.37204 -0.41003 0.36874 -0.40934 0.36701 -0.41142 C 0.36458 -0.4142 0.36301 -0.41813 0.3611 -0.42137 C 0.35607 -0.4438 0.34982 -0.46554 0.34027 -0.48519 C 0.33836 -0.48913 0.33419 -0.49051 0.33124 -0.49306 C 0.31978 -0.503 0.33281 -0.49653 0.32239 -0.50092 C 0.31857 -0.50601 0.31406 -0.50948 0.31041 -0.51503 C 0.30833 -0.51827 0.30676 -0.52197 0.30433 -0.52474 C 0.29756 -0.53237 0.27482 -0.537 0.26562 -0.53885 C 0.25416 -0.53746 0.24235 -0.53862 0.23124 -0.53469 C 0.22985 -0.53422 0.21944 -0.51341 0.21926 -0.51295 C 0.21163 -0.50069 0.21076 -0.50115 0.20138 -0.49306 C 0.20034 -0.49098 0.19982 -0.48866 0.19843 -0.48705 C 0.19669 -0.48519 0.19374 -0.48566 0.19253 -0.48311 C 0.18958 -0.4771 0.18697 -0.46554 0.18506 -0.45721 C 0.18558 -0.43732 0.18437 -0.4172 0.18645 -0.39754 C 0.18715 -0.39107 0.19513 -0.38552 0.19843 -0.38182 C 0.20624 -0.37257 0.21041 -0.35615 0.22083 -0.35198 C 0.23072 -0.35337 0.24079 -0.3543 0.25069 -0.35592 C 0.25225 -0.35615 0.25416 -0.35638 0.2552 -0.35777 C 0.25746 -0.36077 0.25902 -0.37396 0.25954 -0.37766 C 0.26058 -0.38552 0.26267 -0.40148 0.26267 -0.40148 C 0.26163 -0.43617 0.26666 -0.45282 0.25069 -0.47525 C 0.2486 -0.48311 0.24531 -0.48635 0.24027 -0.49098 C 0.23558 -0.5 0.23038 -0.5111 0.22239 -0.51503 C 0.21701 -0.52197 0.20451 -0.52636 0.19687 -0.5289 C 0.18853 -0.53654 0.18055 -0.53538 0.17013 -0.53677 C 0.16163 -0.54417 0.15781 -0.54324 0.14617 -0.54463 C 0.12794 -0.54324 0.11058 -0.54001 0.09253 -0.53677 C 0.08454 -0.53307 0.0894 -0.53584 0.07899 -0.52682 C 0.07638 -0.52451 0.07013 -0.52289 0.07013 -0.52289 C 0.06822 -0.50555 0.07031 -0.50693 0.05815 -0.50693 " pathEditMode="relative" ptsTypes="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3.9593E-6 C -0.00296 -0.0007 -0.00678 0.00069 -0.00903 -0.00185 C -0.01199 -0.00509 -0.01008 -0.02822 -0.00903 -0.03169 C -0.00765 -0.03608 -0.00331 -0.0377 -5.27778E-6 -0.03978 C 0.01041 -0.04672 0.02169 -0.04649 0.03281 -0.04973 C 0.04392 -0.05296 0.05416 -0.05851 0.06562 -0.05967 C 0.13506 -0.06707 0.20728 -0.06568 0.27603 -0.06753 C 0.28281 -0.07054 0.28801 -0.07239 0.29392 -0.07748 C 0.2993 -0.09783 0.29097 -0.068 0.29843 -0.0895 C 0.30242 -0.10107 0.30607 -0.11494 0.30885 -0.1272 C 0.30364 -0.14085 0.3052 -0.15218 0.30138 -0.1649 C 0.2993 -0.17184 0.29392 -0.18479 0.29392 -0.18479 C 0.29062 -0.20375 0.28801 -0.21046 0.27447 -0.2167 C 0.26163 -0.21462 0.26475 -0.21624 0.25659 -0.21277 C 0.25364 -0.21138 0.24774 -0.20884 0.24774 -0.20884 C 0.2427 -0.20213 0.23801 -0.19982 0.23124 -0.19681 C 0.22847 -0.18502 0.23211 -0.19589 0.22534 -0.18687 C 0.22413 -0.18525 0.2236 -0.18271 0.22239 -0.18086 C 0.22152 -0.17947 0.21926 -0.17692 0.21926 -0.17692 " pathEditMode="relative" ptsTypes="ffffffffffffffffff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8.57539E-6 C -0.00451 -0.00602 -0.00694 -0.00995 -0.00885 -0.01804 C -0.00833 -0.02406 -0.00937 -0.03053 -0.00746 -0.03585 C -0.00607 -0.03978 -0.00243 -0.04094 2.77778E-7 -0.04371 C 0.01424 -0.06013 0.02448 -0.06638 0.04323 -0.06962 C 0.05747 -0.07887 0.07431 -0.08049 0.08959 -0.08557 C 0.1132 -0.1013 0.14827 -0.08072 0.1717 -0.06962 C 0.20295 -0.05482 0.2375 -0.05297 0.26719 -0.03192 C 0.30104 -0.00787 0.32518 0.02937 0.35521 0.05966 C 0.37778 0.05781 0.38334 0.05457 0.40295 0.05157 C 0.42795 0.04347 0.45365 0.04116 0.47917 0.03769 C 0.48542 0.03515 0.49115 0.03376 0.49705 0.02983 C 0.49896 0.02705 0.5007 0.02382 0.50295 0.02173 C 0.50417 0.02058 0.50625 0.02127 0.50747 0.01988 C 0.50903 0.0178 0.51268 0.0037 0.51354 -8.57539E-6 C 0.51476 -0.01828 0.51736 -0.03562 0.51945 -0.05366 C 0.51893 -0.06892 0.51997 -0.08442 0.51788 -0.09945 C 0.51441 -0.12396 0.49566 -0.13044 0.48212 -0.14131 C 0.48212 -0.14131 0.46025 -0.13969 0.45521 -0.13322 C 0.45139 -0.12813 0.44965 -0.12096 0.44636 -0.11541 C 0.44358 -0.10292 0.44184 -0.08997 0.43889 -0.07748 C 0.43941 -0.05574 0.43889 -0.03377 0.44028 -0.01203 C 0.4408 -0.00301 0.45573 0.01456 0.45816 0.0178 C 0.47292 0.03769 0.47257 0.07816 0.4941 0.09135 C 0.49965 0.09481 0.50608 0.09389 0.51198 0.09551 C 0.52188 0.09481 0.53195 0.09505 0.54184 0.09343 C 0.54861 0.09227 0.55903 0.08071 0.56424 0.07562 C 0.5717 0.06036 0.57188 0.0437 0.57761 0.02775 C 0.58021 0.0111 0.58195 -0.00509 0.58368 -0.02198 C 0.58281 -0.06013 0.58386 -0.08858 0.57917 -0.12327 C 0.57847 -0.12836 0.57795 -0.14223 0.57465 -0.14709 C 0.57014 -0.1538 0.56667 -0.15472 0.56129 -0.15704 C 0.55834 -0.15981 0.55521 -0.16235 0.55226 -0.16513 C 0.54931 -0.16767 0.54931 -0.17438 0.54636 -0.17692 C 0.54375 -0.17924 0.54167 -0.18271 0.53889 -0.18502 C 0.53802 -0.18571 0.52865 -0.18895 0.52847 -0.18895 C 0.52222 -0.20098 0.52934 -0.19034 0.51945 -0.19681 C 0.51719 -0.1982 0.51563 -0.20098 0.51354 -0.20283 C 0.50695 -0.20838 0.50556 -0.20722 0.49705 -0.20884 C 0.48004 -0.20745 0.4665 -0.2063 0.4507 -0.20075 C 0.44462 -0.19519 0.44653 -0.19219 0.44028 -0.18687 C 0.43924 -0.18479 0.43872 -0.18224 0.43733 -0.18086 C 0.43229 -0.17554 0.43281 -0.18224 0.43281 -0.17692 " pathEditMode="relative" ptsTypes="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Admin\Desktop\23-11-2010-10-08-27-PM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822"/>
            <a:ext cx="9143999" cy="6858000"/>
          </a:xfrm>
          <a:prstGeom prst="rect">
            <a:avLst/>
          </a:prstGeom>
          <a:noFill/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prstTxWarp prst="textSlantUp">
              <a:avLst/>
            </a:prstTxWarp>
            <a:normAutofit/>
          </a:bodyPr>
          <a:lstStyle/>
          <a:p>
            <a:r>
              <a:rPr lang="uk-UA" sz="6000" b="1" dirty="0" smtClean="0">
                <a:ln w="57150">
                  <a:solidFill>
                    <a:schemeClr val="accent1"/>
                  </a:solidFill>
                  <a:prstDash val="solid"/>
                </a:ln>
                <a:solidFill>
                  <a:srgbClr val="21FF36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МОЛОДЦІ!!!</a:t>
            </a:r>
            <a:endParaRPr lang="uk-UA" sz="6000" b="1" dirty="0">
              <a:ln w="57150">
                <a:solidFill>
                  <a:schemeClr val="accent1"/>
                </a:solidFill>
                <a:prstDash val="solid"/>
              </a:ln>
              <a:solidFill>
                <a:srgbClr val="21FF36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3" descr="D:\Admin\Desktop\g39242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89884"/>
            <a:ext cx="4130040" cy="3049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Результат пошуку зображень за запитом &quot;анимашки комп'ютер&quot;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52" y="-6123"/>
            <a:ext cx="4268248" cy="28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Admin\Desktop\23-11-2010-10-08-27-PM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77"/>
            <a:ext cx="9143999" cy="6858000"/>
          </a:xfrm>
          <a:prstGeom prst="rect">
            <a:avLst/>
          </a:prstGeom>
          <a:noFill/>
          <a:ex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772816"/>
            <a:ext cx="5832648" cy="30963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3600" dirty="0" smtClean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Презентацію підготувала </a:t>
            </a:r>
          </a:p>
          <a:p>
            <a:pPr marL="0" indent="0" algn="ctr">
              <a:buNone/>
            </a:pPr>
            <a:r>
              <a:rPr lang="uk-UA" sz="3600" dirty="0" err="1" smtClean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Лахно</a:t>
            </a:r>
            <a:r>
              <a:rPr lang="uk-UA" sz="3600" dirty="0" smtClean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Оксана Іванівна</a:t>
            </a:r>
          </a:p>
          <a:p>
            <a:pPr marL="0" indent="0" algn="ctr">
              <a:buNone/>
            </a:pPr>
            <a:r>
              <a:rPr lang="uk-UA" sz="3600" dirty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  <a:r>
              <a:rPr lang="uk-UA" sz="3600" dirty="0" smtClean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читель початкових класів</a:t>
            </a:r>
          </a:p>
          <a:p>
            <a:pPr marL="0" indent="0" algn="ctr">
              <a:buNone/>
            </a:pPr>
            <a:r>
              <a:rPr lang="uk-UA" sz="3600" dirty="0" smtClean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ССЗШ №15 м. Львова</a:t>
            </a:r>
            <a:endParaRPr lang="en-US" sz="3600" dirty="0" smtClean="0">
              <a:ln w="1016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3600" dirty="0">
              <a:ln w="1016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uk-UA" sz="1800" dirty="0" smtClean="0">
              <a:ln w="1016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uk-UA" sz="1800" dirty="0">
              <a:ln w="1016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sz="1800" dirty="0" smtClean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1800" dirty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uk-UA" sz="1800" dirty="0" smtClean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икористано ресурси </a:t>
            </a:r>
            <a:r>
              <a:rPr lang="uk-UA" sz="1800" dirty="0" err="1" smtClean="0">
                <a:ln w="1016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інтернету</a:t>
            </a:r>
            <a:endParaRPr lang="uk-UA" sz="1800" dirty="0" smtClean="0">
              <a:ln w="1016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uk-UA" sz="3600" dirty="0">
              <a:ln w="1016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637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Пролунав дзвінок,</a:t>
            </a:r>
          </a:p>
          <a:p>
            <a:pPr marL="0" indent="0" algn="ctr">
              <a:buNone/>
            </a:pPr>
            <a:r>
              <a:rPr lang="uk-UA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Починаємо урок.</a:t>
            </a:r>
          </a:p>
          <a:p>
            <a:pPr marL="0" indent="0" algn="ctr">
              <a:buNone/>
            </a:pPr>
            <a:r>
              <a:rPr lang="uk-UA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Працювати будемо старанно,</a:t>
            </a:r>
          </a:p>
          <a:p>
            <a:pPr marL="0" indent="0" algn="ctr">
              <a:buNone/>
            </a:pPr>
            <a:r>
              <a:rPr lang="uk-UA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Щоб почули у кінці,</a:t>
            </a:r>
          </a:p>
          <a:p>
            <a:pPr marL="0" indent="0" algn="ctr">
              <a:buNone/>
            </a:pPr>
            <a:r>
              <a:rPr lang="uk-UA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Що у нашім другім класі</a:t>
            </a:r>
          </a:p>
          <a:p>
            <a:pPr marL="0" indent="0" algn="ctr">
              <a:buNone/>
            </a:pPr>
            <a:r>
              <a:rPr lang="uk-UA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Діти просто молодці!</a:t>
            </a:r>
          </a:p>
          <a:p>
            <a:pPr marL="0" indent="0">
              <a:buNone/>
            </a:pP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3" t="13811" b="8916"/>
          <a:stretch/>
        </p:blipFill>
        <p:spPr>
          <a:xfrm>
            <a:off x="6588224" y="3429000"/>
            <a:ext cx="2771269" cy="3426969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3" t="13811" b="8916"/>
          <a:stretch/>
        </p:blipFill>
        <p:spPr>
          <a:xfrm flipH="1">
            <a:off x="-252536" y="3051588"/>
            <a:ext cx="2915285" cy="389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pc="50" dirty="0" err="1" smtClean="0">
                <a:ln w="12700" cmpd="sng">
                  <a:solidFill>
                    <a:srgbClr val="00B050"/>
                  </a:solidFill>
                  <a:prstDash val="solid"/>
                </a:ln>
                <a:solidFill>
                  <a:srgbClr val="21FF36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Чистомовка</a:t>
            </a:r>
            <a:endParaRPr lang="uk-UA" b="1" spc="50" dirty="0">
              <a:ln w="12700" cmpd="sng">
                <a:solidFill>
                  <a:srgbClr val="00B050"/>
                </a:solidFill>
                <a:prstDash val="solid"/>
              </a:ln>
              <a:solidFill>
                <a:srgbClr val="21FF36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5804906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36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Ма-ма-ма</a:t>
            </a:r>
            <a:r>
              <a:rPr lang="uk-UA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-  прийшла весела зима.</a:t>
            </a:r>
          </a:p>
          <a:p>
            <a:pPr marL="0" indent="0">
              <a:buNone/>
            </a:pPr>
            <a:r>
              <a:rPr lang="uk-UA" sz="36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Ло-ло-ло</a:t>
            </a:r>
            <a:r>
              <a:rPr lang="uk-UA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– снігу білого намело.</a:t>
            </a:r>
          </a:p>
          <a:p>
            <a:pPr marL="0" indent="0">
              <a:buNone/>
            </a:pPr>
            <a:r>
              <a:rPr lang="uk-UA" sz="36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Ець-ець-ець</a:t>
            </a:r>
            <a:r>
              <a:rPr lang="uk-UA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– ніс щипає морозець.</a:t>
            </a:r>
          </a:p>
          <a:p>
            <a:pPr marL="0" indent="0">
              <a:buNone/>
            </a:pPr>
            <a:r>
              <a:rPr lang="uk-UA" sz="36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Или-или-или</a:t>
            </a:r>
            <a:r>
              <a:rPr lang="uk-UA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– щедрувати ми ходили.</a:t>
            </a:r>
            <a:endParaRPr lang="uk-UA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26" name="Picture 2" descr="C:\Users\Olenka\Desktop\0_a5ac8_80c84eac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418" y="3068961"/>
            <a:ext cx="3552582" cy="376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19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uk-UA" b="1" spc="200" dirty="0" smtClean="0">
                <a:ln w="29210">
                  <a:solidFill>
                    <a:srgbClr val="00B050"/>
                  </a:solidFill>
                </a:ln>
                <a:gradFill flip="none" rotWithShape="1">
                  <a:gsLst>
                    <a:gs pos="0">
                      <a:srgbClr val="21FF36">
                        <a:shade val="30000"/>
                        <a:satMod val="115000"/>
                      </a:srgbClr>
                    </a:gs>
                    <a:gs pos="50000">
                      <a:srgbClr val="21FF36">
                        <a:shade val="67500"/>
                        <a:satMod val="115000"/>
                      </a:srgbClr>
                    </a:gs>
                    <a:gs pos="100000">
                      <a:srgbClr val="21FF36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Скоромовка</a:t>
            </a:r>
            <a:endParaRPr lang="uk-UA" b="1" spc="200" dirty="0">
              <a:ln w="29210">
                <a:solidFill>
                  <a:srgbClr val="00B050"/>
                </a:solidFill>
              </a:ln>
              <a:gradFill flip="none" rotWithShape="1">
                <a:gsLst>
                  <a:gs pos="0">
                    <a:srgbClr val="21FF36">
                      <a:shade val="30000"/>
                      <a:satMod val="115000"/>
                    </a:srgbClr>
                  </a:gs>
                  <a:gs pos="50000">
                    <a:srgbClr val="21FF36">
                      <a:shade val="67500"/>
                      <a:satMod val="115000"/>
                    </a:srgbClr>
                  </a:gs>
                  <a:gs pos="100000">
                    <a:srgbClr val="21FF36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987824" y="1052736"/>
            <a:ext cx="5832648" cy="5184576"/>
          </a:xfrm>
        </p:spPr>
        <p:txBody>
          <a:bodyPr/>
          <a:lstStyle/>
          <a:p>
            <a:pPr marL="0" indent="0">
              <a:buNone/>
            </a:pPr>
            <a:r>
              <a:rPr lang="uk-U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 стежину, на дашок</a:t>
            </a:r>
          </a:p>
          <a:p>
            <a:pPr marL="0" indent="0">
              <a:buNone/>
            </a:pPr>
            <a:r>
              <a:rPr lang="uk-U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Тихо падає сніжок,</a:t>
            </a:r>
          </a:p>
          <a:p>
            <a:pPr marL="0" indent="0">
              <a:buNone/>
            </a:pPr>
            <a:r>
              <a:rPr lang="uk-U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Дружно вийшли на танок,</a:t>
            </a:r>
          </a:p>
          <a:p>
            <a:pPr marL="0" indent="0">
              <a:buNone/>
            </a:pPr>
            <a:r>
              <a:rPr lang="uk-U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Ми співаємо пісень:</a:t>
            </a:r>
          </a:p>
          <a:p>
            <a:pPr>
              <a:buFontTx/>
              <a:buChar char="-"/>
            </a:pPr>
            <a:r>
              <a:rPr lang="uk-UA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Сніже</a:t>
            </a:r>
            <a:r>
              <a:rPr lang="uk-U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, </a:t>
            </a:r>
            <a:r>
              <a:rPr lang="uk-UA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сніже</a:t>
            </a:r>
            <a:r>
              <a:rPr lang="uk-U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, добрий ранок,</a:t>
            </a:r>
          </a:p>
          <a:p>
            <a:pPr marL="0" indent="0" algn="r">
              <a:buNone/>
            </a:pPr>
            <a:r>
              <a:rPr lang="uk-UA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Сніже</a:t>
            </a:r>
            <a:r>
              <a:rPr lang="uk-U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, </a:t>
            </a:r>
            <a:r>
              <a:rPr lang="uk-UA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сніже</a:t>
            </a:r>
            <a:r>
              <a:rPr lang="uk-U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, добрий день!                                                      </a:t>
            </a:r>
            <a:r>
              <a:rPr lang="uk-U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А.Комінчук</a:t>
            </a:r>
            <a:endParaRPr lang="uk-UA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2051" name="Picture 3" descr="C:\Users\Olenka\Desktop\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9804"/>
            <a:ext cx="3150385" cy="309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46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Прочитайте вислів. Як ви його розумієте?</a:t>
            </a:r>
            <a:endParaRPr lang="uk-UA" dirty="0">
              <a:ln>
                <a:solidFill>
                  <a:schemeClr val="bg2">
                    <a:lumMod val="25000"/>
                  </a:schemeClr>
                </a:solidFill>
              </a:ln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8" b="99702" l="1000" r="99333">
                        <a14:foregroundMark x1="60333" y1="15774" x2="60333" y2="15774"/>
                        <a14:foregroundMark x1="70333" y1="19643" x2="70333" y2="19643"/>
                        <a14:foregroundMark x1="55333" y1="24107" x2="55333" y2="241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660101"/>
            <a:ext cx="28575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Блок-схема: знак завершения 10"/>
          <p:cNvSpPr/>
          <p:nvPr/>
        </p:nvSpPr>
        <p:spPr>
          <a:xfrm>
            <a:off x="395536" y="2060848"/>
            <a:ext cx="1800200" cy="576064"/>
          </a:xfrm>
          <a:prstGeom prst="flowChartTermina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/>
              </a:rPr>
              <a:t>будь</a:t>
            </a:r>
            <a:endParaRPr lang="uk-UA" sz="280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2" name="Блок-схема: знак завершения 11"/>
          <p:cNvSpPr/>
          <p:nvPr/>
        </p:nvSpPr>
        <p:spPr>
          <a:xfrm>
            <a:off x="3238164" y="2060848"/>
            <a:ext cx="1656184" cy="576064"/>
          </a:xfrm>
          <a:prstGeom prst="flowChartTermina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21FF36"/>
                </a:solidFill>
              </a:rPr>
              <a:t>- не</a:t>
            </a:r>
            <a:endParaRPr lang="uk-UA" sz="2800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21FF36"/>
              </a:solidFill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1763688" y="2852936"/>
            <a:ext cx="1656184" cy="576064"/>
          </a:xfrm>
          <a:prstGeom prst="flowChartTermina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>
                <a:ln>
                  <a:solidFill>
                    <a:srgbClr val="1B04C8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б</a:t>
            </a:r>
            <a:r>
              <a:rPr lang="uk-UA" sz="2800" dirty="0" smtClean="0">
                <a:ln>
                  <a:solidFill>
                    <a:srgbClr val="1B04C8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ути</a:t>
            </a:r>
            <a:r>
              <a:rPr lang="uk-UA" sz="2800" dirty="0" smtClean="0">
                <a:ln>
                  <a:solidFill>
                    <a:srgbClr val="1B04C8"/>
                  </a:solidFill>
                </a:ln>
              </a:rPr>
              <a:t> </a:t>
            </a:r>
            <a:endParaRPr lang="uk-UA" sz="2800" dirty="0">
              <a:ln>
                <a:solidFill>
                  <a:srgbClr val="1B04C8"/>
                </a:solidFill>
              </a:ln>
            </a:endParaRPr>
          </a:p>
        </p:txBody>
      </p:sp>
      <p:sp>
        <p:nvSpPr>
          <p:cNvPr id="17" name="Блок-схема: знак завершения 16"/>
          <p:cNvSpPr/>
          <p:nvPr/>
        </p:nvSpPr>
        <p:spPr>
          <a:xfrm>
            <a:off x="4644008" y="2852936"/>
            <a:ext cx="1728192" cy="576064"/>
          </a:xfrm>
          <a:prstGeom prst="flowChartTermina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n>
                  <a:solidFill>
                    <a:srgbClr val="1B04C8"/>
                  </a:solidFill>
                </a:ln>
                <a:solidFill>
                  <a:srgbClr val="7030A0"/>
                </a:solidFill>
              </a:rPr>
              <a:t>лінивим.</a:t>
            </a:r>
          </a:p>
        </p:txBody>
      </p:sp>
      <p:sp>
        <p:nvSpPr>
          <p:cNvPr id="18" name="Блок-схема: знак завершения 17"/>
          <p:cNvSpPr/>
          <p:nvPr/>
        </p:nvSpPr>
        <p:spPr>
          <a:xfrm>
            <a:off x="5868144" y="2060848"/>
            <a:ext cx="1872208" cy="576064"/>
          </a:xfrm>
          <a:prstGeom prst="flowChartTermina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700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щасливим</a:t>
            </a:r>
            <a:endParaRPr lang="uk-UA" sz="2700" dirty="0">
              <a:ln>
                <a:solidFill>
                  <a:srgbClr val="7030A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9" name="Блок-схема: знак завершения 18"/>
          <p:cNvSpPr/>
          <p:nvPr/>
        </p:nvSpPr>
        <p:spPr>
          <a:xfrm>
            <a:off x="6876256" y="2852936"/>
            <a:ext cx="1872208" cy="576064"/>
          </a:xfrm>
          <a:prstGeom prst="flowChartTermina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n>
                  <a:solidFill>
                    <a:srgbClr val="FF0000"/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Хочеш</a:t>
            </a:r>
          </a:p>
        </p:txBody>
      </p:sp>
    </p:spTree>
    <p:extLst>
      <p:ext uri="{BB962C8B-B14F-4D97-AF65-F5344CB8AC3E}">
        <p14:creationId xmlns:p14="http://schemas.microsoft.com/office/powerpoint/2010/main" val="94012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72433E-6 C -0.00053 0.0185 -0.0007 0.03723 -0.00157 0.05573 C -0.00191 0.06429 -0.00573 0.06637 -0.01042 0.06961 C -0.01528 0.07284 -0.0191 0.07839 -0.02396 0.08163 C -0.03212 0.08718 -0.04202 0.08718 -0.05087 0.08949 C -0.07101 0.10568 -0.09271 0.09551 -0.1165 0.09343 C -0.12327 0.09088 -0.13073 0.09088 -0.13733 0.08764 C -0.14184 0.08556 -0.14514 0.08048 -0.14931 0.0777 C -0.15313 0.06752 -0.15434 0.05689 -0.15678 0.04579 C -0.15105 0.00277 -0.15139 -0.01758 -0.12987 -0.04765 C -0.12518 -0.05412 -0.12049 -0.0606 -0.11493 -0.06545 C -0.11042 -0.06939 -0.1 -0.07355 -0.1 -0.07355 C -0.08959 -0.07285 -0.079 -0.07378 -0.06875 -0.07147 C -0.04844 -0.06684 -0.04341 -0.03215 -0.03282 -0.01388 C -0.03108 -0.00417 -0.02987 -7.72433E-6 -0.02535 0.00809 C -0.02153 0.03515 -0.01858 0.06197 -0.01042 0.08764 C -0.0033 0.13852 -0.0125 0.19912 -0.05226 0.21669 C -0.05816 0.22456 -0.06511 0.22849 -0.07171 0.23473 C -0.08507 0.24745 -0.09879 0.25531 -0.11493 0.25855 C -0.14723 0.27289 -0.18143 0.26803 -0.21493 0.26641 C -0.26077 0.26017 -0.304 0.25462 -0.33143 0.20097 C -0.33039 0.19634 -0.33021 0.19125 -0.32848 0.18686 C -0.32622 0.18108 -0.32014 0.17761 -0.31945 0.17113 C -0.3191 0.16789 -0.32448 0.17206 -0.32691 0.17298 C -0.35191 0.18177 -0.32188 0.17298 -0.34341 0.179 C -0.3533 0.17691 -0.36355 0.17668 -0.37327 0.17298 C -0.39514 0.16466 -0.40608 0.12858 -0.4165 0.10545 C -0.41754 0.10013 -0.42275 0.09273 -0.41945 0.08949 C -0.41094 0.08094 -0.40296 0.07955 -0.39254 0.0777 C -0.37709 0.07863 -0.3658 0.07516 -0.35382 0.08556 C -0.34914 0.10383 -0.35122 0.12673 -0.36424 0.13529 C -0.37171 0.15517 -0.39428 0.15864 -0.40903 0.16304 C -0.43698 0.15934 -0.43455 0.16258 -0.45678 0.15124 C -0.48091 0.13899 -0.46007 0.14893 -0.48212 0.12927 C -0.4948 0.11817 -0.50365 0.11771 -0.51789 0.10938 C -0.55296 0.08903 -0.51511 0.10661 -0.54028 0.09551 C -0.54809 0.0851 -0.55382 0.0814 -0.56268 0.07354 C -0.56441 0.07192 -0.56528 0.06868 -0.56719 0.06776 C -0.57188 0.06544 -0.57709 0.06498 -0.58212 0.06359 C -0.58421 0.0629 -0.5882 0.06174 -0.5882 0.06174 C -0.59653 0.06521 -0.59983 0.06961 -0.60903 0.07169 C -0.62639 0.08094 -0.62257 0.07747 -0.64931 0.07354 C -0.6599 0.06914 -0.67118 0.06567 -0.68212 0.06359 C -0.68716 0.05874 -0.69098 0.05527 -0.6941 0.04787 C -0.69931 0.03561 -0.69948 0.02428 -0.70903 0.01595 C -0.7099 0.0141 -0.71407 0.00693 -0.71355 0.00393 C -0.7132 0.00208 -0.71146 0.00138 -0.71042 -7.72433E-6 C -0.70886 -0.00209 -0.70747 -0.00394 -0.70608 -0.00602 C -0.70209 -0.02082 -0.71598 -0.02221 -0.72396 -0.02776 " pathEditMode="relative" ptsTypes="ffffffffffffffffffffffffffffffffffffffffffffffffA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5097E-6 C 0.00243 -0.01896 0.00747 -0.02035 0.02101 -0.02382 C 0.03351 -0.03029 0.03663 -0.0296 0.05087 -0.0259 C 0.05486 -0.0222 0.05642 -0.02128 0.05972 -0.01596 C 0.06233 -0.01156 0.06719 -0.00208 0.06719 -0.00208 C 0.06944 0.00925 0.07101 0.02035 0.07326 0.03169 C 0.07396 0.04996 0.08021 0.09598 0.06875 0.11124 C 0.06806 0.11217 0.05851 0.1154 0.05833 0.1154 C 0.05035 0.11402 0.04149 0.1161 0.03437 0.11124 C 0.03038 0.1087 0.02847 0.09551 0.02847 0.09551 C 0.0276 0.0895 0.025 0.08372 0.02535 0.07748 C 0.02622 0.06082 0.02743 0.04417 0.02986 0.02775 C 0.03368 0.00278 0.06424 -0.00462 0.07917 -0.00994 C 0.08854 -0.00925 0.09826 -0.01041 0.10747 -0.00786 C 0.11094 -0.00694 0.11354 -0.00254 0.11649 2.95097E-6 C 0.12118 0.00416 0.12917 0.00717 0.13437 0.00995 C 0.14045 0.01804 0.14358 0.02937 0.15087 0.03585 C 0.16076 0.04464 0.16944 0.05204 0.17622 0.06568 C 0.18003 0.08071 0.17847 0.07331 0.18073 0.08742 C 0.17899 0.09413 0.17917 0.09135 0.17917 0.09551 " pathEditMode="relative" ptsTypes="fffffffffffffffffff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7.18779E-6 C 0.01858 -0.00255 0.01111 0.00092 0.01944 -0.01596 C 0.02153 -0.02475 0.02014 -0.0303 0.01649 -0.0377 C 0.01389 -0.05135 0.01719 -0.0525 0.0059 -0.04973 C -0.00087 -0.03608 -0.00017 -0.02938 0.01198 -0.02383 C 0.02118 -0.02799 0.02413 -0.0421 0.01649 -0.05366 " pathEditMode="relative" ptsTypes="fffffA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35708E-6 C -0.00434 -0.01573 -0.00955 -0.02891 -0.02083 -0.0377 C -0.02604 -0.04186 -0.02969 -0.04278 -0.03576 -0.04556 C -0.03733 -0.04625 -0.04028 -0.04764 -0.04028 -0.04764 C -0.06389 -0.04579 -0.08333 -0.04833 -0.10451 -0.03978 C -0.11128 -0.0303 -0.10972 -0.01388 -0.11337 -0.00185 C -0.11458 0.01295 -0.11684 0.0266 -0.11042 0.03978 C -0.1066 0.05643 -0.09774 0.06221 -0.08663 0.06961 C -0.08455 0.06892 -0.08125 0.07031 -0.08055 0.06776 C -0.07691 0.05481 -0.08559 0.04972 -0.09097 0.04371 C -0.1059 0.02706 -0.11962 0.01249 -0.13889 0.00601 C -0.14583 0.00694 -0.15712 0.00671 -0.16423 0.01203 C -0.16736 0.01434 -0.16979 0.01827 -0.17309 0.01989 C -0.17795 0.0222 -0.18663 0.02983 -0.18663 0.02983 C -0.19045 0.04672 -0.1908 0.04579 -0.18663 0.07562 C -0.18663 0.07586 -0.17778 0.07956 -0.1776 0.07956 C -0.17465 0.07886 -0.17066 0.08071 -0.16875 0.07771 C -0.16562 0.07262 -0.175 0.05666 -0.1776 0.05365 C -0.18628 0.04371 -0.19687 0.0407 -0.20746 0.03585 C -0.22483 0.03747 -0.23993 0.04117 -0.25677 0.04371 C -0.26024 0.04533 -0.26389 0.04579 -0.26719 0.04787 C -0.27535 0.05319 -0.27917 0.05851 -0.28802 0.06175 C -0.28958 0.06314 -0.2908 0.06475 -0.29253 0.06568 C -0.29496 0.06684 -0.29878 0.06475 -0.3 0.06776 C -0.30173 0.07216 -0.30156 0.10361 -0.30156 0.07771 " pathEditMode="relative" ptsTypes="ffffffffffffffffffffffffA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1.40611E-6 C -0.00973 0.003 -0.00643 -0.0007 -0.00452 0.0178 C -0.00244 0.03885 0.00399 0.04717 0.01788 0.0555 C 0.04027 0.06891 0.07708 0.06475 0.09704 0.06544 C 0.10781 0.06914 0.10433 0.06568 0.11336 0.05966 C 0.11614 0.05781 0.12239 0.0555 0.12239 0.0555 C 0.12881 0.05619 0.13576 0.05457 0.14183 0.05758 C 0.14583 0.05966 0.14774 0.06568 0.15069 0.06961 C 0.15468 0.07516 0.16024 0.07816 0.16423 0.08348 C 0.16649 0.08649 0.16753 0.09088 0.17013 0.09343 C 0.1717 0.09505 0.17413 0.09458 0.17604 0.09528 C 0.17916 0.09643 0.18506 0.09944 0.18506 0.09944 C 0.19739 0.11147 0.18402 0.10013 0.19843 0.1073 C 0.2026 0.10938 0.20624 0.11309 0.21041 0.11517 C 0.2184 0.11447 0.22638 0.1147 0.23437 0.11332 C 0.24236 0.11193 0.24652 0.10453 0.25381 0.10129 C 0.25642 0.08996 0.25833 0.07863 0.26128 0.06753 C 0.26197 0.06498 0.26527 0.06614 0.26718 0.06544 C 0.28124 0.06637 0.29895 0.07099 0.31336 0.06753 C 0.31874 0.0629 0.32187 0.05966 0.32395 0.05157 C 0.32343 0.04024 0.32361 0.0289 0.32239 0.0178 C 0.32135 0.00901 0.30937 0.00763 0.30451 0.00601 C 0.30867 -0.00232 0.30902 -0.00579 0.30902 -0.01596 " pathEditMode="relative" ptsTypes="ffffffffffffffffffffffA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52 -0.00786 0.00017 -0.01596 0.00139 -0.02382 C 0.00174 -0.02567 0.00365 -0.02613 0.00451 -0.02775 C 0.00625 -0.03076 0.00747 -0.03423 0.00885 -0.0377 C 0.01701 -0.05735 0.02917 -0.06105 0.04323 -0.07146 C 0.05035 -0.07678 0.05486 -0.08302 0.06267 -0.08534 C 0.07691 -0.0969 0.09236 -0.10083 0.10885 -0.10338 C 0.11476 -0.10268 0.12083 -0.10315 0.12674 -0.1013 C 0.1342 -0.09898 0.15278 -0.08488 0.15972 -0.07956 C 0.16285 -0.07724 0.16563 -0.07424 0.16858 -0.07146 C 0.17205 -0.06822 0.17899 -0.06152 0.17899 -0.06152 C 0.19288 -0.06337 0.20556 -0.06776 0.21927 -0.06961 C 0.23368 -0.07724 0.25347 -0.08349 0.26858 -0.08534 C 0.29913 -0.10245 0.2974 -0.08996 0.35365 -0.08534 C 0.36285 -0.08025 0.37188 -0.07539 0.37899 -0.06545 C 0.41059 -0.06684 0.43733 -0.06984 0.46858 -0.07146 C 0.48212 -0.07586 0.49497 -0.07956 0.50885 -0.08141 C 0.53212 -0.09204 0.52483 -0.08719 0.56563 -0.08534 C 0.57083 -0.08418 0.57535 -0.08511 0.57899 -0.07956 C 0.58142 -0.07586 0.58507 -0.06753 0.58507 -0.06753 C 0.58663 -0.06892 0.58785 -0.07192 0.58958 -0.07146 C 0.59132 -0.071 0.59184 -0.06753 0.59254 -0.06545 C 0.59462 -0.0592 0.59444 -0.05157 0.59705 -0.04556 C 0.59983 -0.03908 0.61042 -0.03168 0.61042 -0.03168 C 0.6125 -0.02243 0.61458 -0.01064 0.61788 -0.00185 C 0.62031 0.00439 0.6283 0.01388 0.6283 0.01388 C 0.63004 0.02058 0.63142 0.02706 0.63281 0.03377 C 0.63229 0.03654 0.63212 0.03932 0.63125 0.04186 C 0.63056 0.04417 0.62847 0.04556 0.6283 0.04787 C 0.6276 0.05828 0.63194 0.06984 0.6342 0.07956 C 0.63368 0.08349 0.63438 0.08811 0.63281 0.09158 C 0.63212 0.09343 0.62882 0.09135 0.6283 0.09343 C 0.62726 0.09736 0.62986 0.1013 0.62986 0.10546 " pathEditMode="relative" ptsTypes="ffffffffffffffffffffffffffffffffA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ШАРАДА</a:t>
            </a:r>
            <a:endParaRPr lang="uk-UA" b="1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 перших складів слів складіть слово.</a:t>
            </a:r>
          </a:p>
          <a:p>
            <a:pPr marL="0" indent="0">
              <a:buNone/>
            </a:pPr>
            <a:r>
              <a:rPr lang="uk-UA" sz="5400" b="1" dirty="0" smtClean="0">
                <a:ln w="127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Книгосховище</a:t>
            </a:r>
            <a:r>
              <a:rPr lang="uk-UA" sz="5400" b="1" spc="50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</a:t>
            </a:r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гараж</a:t>
            </a:r>
          </a:p>
          <a:p>
            <a:pPr marL="0" indent="0">
              <a:buNone/>
            </a:pPr>
            <a:r>
              <a:rPr lang="uk-UA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Книга</a:t>
            </a:r>
          </a:p>
        </p:txBody>
      </p:sp>
      <p:pic>
        <p:nvPicPr>
          <p:cNvPr id="3075" name="Picture 3" descr="C:\Users\Olenka\Desktop\mini_5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53" b="95000" l="9804" r="90000">
                        <a14:foregroundMark x1="44706" y1="7895" x2="44706" y2="7895"/>
                        <a14:foregroundMark x1="56078" y1="5526" x2="56078" y2="5526"/>
                        <a14:foregroundMark x1="50000" y1="15263" x2="50000" y2="15263"/>
                        <a14:backgroundMark x1="75490" y1="44737" x2="75490" y2="44737"/>
                        <a14:backgroundMark x1="71569" y1="63947" x2="71569" y2="63947"/>
                        <a14:backgroundMark x1="69412" y1="66579" x2="69412" y2="665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29000"/>
            <a:ext cx="485775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90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363272" cy="5865515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b="1" spc="50" dirty="0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21FF36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Існує книг багато на Землі.</a:t>
            </a:r>
          </a:p>
          <a:p>
            <a:pPr marL="0" indent="0" algn="ctr">
              <a:buNone/>
            </a:pPr>
            <a:r>
              <a:rPr lang="uk-UA" sz="3600" b="1" spc="50" dirty="0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21FF36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Вони цікаві, мудрі та повчальні,</a:t>
            </a:r>
          </a:p>
          <a:p>
            <a:pPr marL="0" indent="0" algn="ctr">
              <a:buNone/>
            </a:pPr>
            <a:r>
              <a:rPr lang="uk-UA" sz="3600" b="1" spc="50" dirty="0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21FF36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Сьогодні на занятті, дітлахи,</a:t>
            </a:r>
          </a:p>
          <a:p>
            <a:pPr marL="0" indent="0" algn="ctr">
              <a:buNone/>
            </a:pPr>
            <a:r>
              <a:rPr lang="uk-UA" sz="3600" b="1" spc="50" dirty="0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21FF36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Крокуємо в книжковий світ –</a:t>
            </a:r>
          </a:p>
          <a:p>
            <a:pPr marL="0" indent="0" algn="ctr">
              <a:buNone/>
            </a:pPr>
            <a:r>
              <a:rPr lang="uk-UA" sz="3600" b="1" spc="50" dirty="0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21FF36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Чарівний й пізнавальний.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5122" name="Picture 2" descr="Результат пошуку зображень за запитом &quot;книжки малюнок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037" y="3284984"/>
            <a:ext cx="5355002" cy="401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41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Складіть і поясніть </a:t>
            </a:r>
            <a:r>
              <a:rPr lang="uk-UA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прислів</a:t>
            </a:r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’</a:t>
            </a: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я про книгу.</a:t>
            </a:r>
            <a:endParaRPr lang="uk-UA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679904" cy="4525963"/>
          </a:xfrm>
        </p:spPr>
        <p:txBody>
          <a:bodyPr>
            <a:normAutofit/>
          </a:bodyPr>
          <a:lstStyle/>
          <a:p>
            <a:r>
              <a:rPr lang="uk-UA" sz="3600" b="1" spc="50" dirty="0" smtClean="0">
                <a:ln w="12700" cmpd="sng">
                  <a:solidFill>
                    <a:srgbClr val="21FF36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Книга – міст у                       до знань.</a:t>
            </a:r>
          </a:p>
          <a:p>
            <a:endParaRPr lang="uk-UA" sz="3600" b="1" spc="50" dirty="0" smtClean="0">
              <a:ln w="12700" cmpd="sng">
                <a:solidFill>
                  <a:srgbClr val="21FF36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uk-UA" sz="3600" b="1" spc="50" dirty="0" smtClean="0">
                <a:ln w="12700" cmpd="sng">
                  <a:solidFill>
                    <a:srgbClr val="21FF36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Одна книга -                         світ знань.</a:t>
            </a:r>
          </a:p>
          <a:p>
            <a:endParaRPr lang="uk-UA" sz="3600" b="1" spc="50" dirty="0" smtClean="0">
              <a:ln w="12700" cmpd="sng">
                <a:solidFill>
                  <a:srgbClr val="21FF36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uk-UA" sz="3600" b="1" spc="50" dirty="0" smtClean="0">
                <a:ln w="12700" cmpd="sng">
                  <a:solidFill>
                    <a:srgbClr val="21FF36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Книга – ключ                        тисячі людей </a:t>
            </a:r>
          </a:p>
          <a:p>
            <a:pPr marL="0" indent="0">
              <a:buNone/>
            </a:pPr>
            <a:r>
              <a:rPr lang="uk-UA" sz="3600" b="1" spc="50" dirty="0" smtClean="0">
                <a:ln w="12700" cmpd="sng">
                  <a:solidFill>
                    <a:srgbClr val="21FF36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  навчає. </a:t>
            </a:r>
            <a:endParaRPr lang="uk-UA" sz="3600" b="1" spc="50" dirty="0">
              <a:ln w="12700" cmpd="sng">
                <a:solidFill>
                  <a:srgbClr val="21FF36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146" name="Picture 2" descr="Пов’язане зображення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93" b="96907" l="3462" r="99615">
                        <a14:foregroundMark x1="17692" y1="77835" x2="17692" y2="77835"/>
                        <a14:backgroundMark x1="58077" y1="53093" x2="58077" y2="53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69160"/>
            <a:ext cx="2838835" cy="211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3707904" y="1988840"/>
            <a:ext cx="2016224" cy="122413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491880" y="3212976"/>
            <a:ext cx="2160240" cy="136815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707904" y="2132856"/>
            <a:ext cx="1944216" cy="244827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348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116632"/>
            <a:ext cx="9143999" cy="655272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sz="33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            </a:t>
            </a:r>
            <a:r>
              <a:rPr lang="uk-UA" sz="3300" b="1" spc="50" dirty="0" smtClean="0">
                <a:ln w="12700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Сильний вітер подував,</a:t>
            </a:r>
          </a:p>
          <a:p>
            <a:pPr marL="0" indent="0">
              <a:buNone/>
            </a:pPr>
            <a:r>
              <a:rPr lang="uk-UA" sz="3300" b="1" spc="50" dirty="0">
                <a:ln w="12700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3300" b="1" spc="50" dirty="0" smtClean="0">
                <a:ln w="12700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        Всі він букви розкидав,</a:t>
            </a:r>
          </a:p>
          <a:p>
            <a:pPr marL="0" indent="0">
              <a:buNone/>
            </a:pPr>
            <a:r>
              <a:rPr lang="uk-UA" sz="3300" b="1" spc="50" dirty="0">
                <a:ln w="12700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3300" b="1" spc="50" dirty="0" smtClean="0">
                <a:ln w="12700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        Тож і ми часу не гаймо,</a:t>
            </a:r>
          </a:p>
          <a:p>
            <a:pPr marL="0" indent="0">
              <a:buNone/>
            </a:pPr>
            <a:r>
              <a:rPr lang="uk-UA" sz="3300" b="1" spc="50" dirty="0">
                <a:ln w="12700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3300" b="1" spc="50" dirty="0" smtClean="0">
                <a:ln w="12700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        Швидше слово відгадаймо.</a:t>
            </a:r>
          </a:p>
          <a:p>
            <a:pPr marL="0" indent="0">
              <a:buNone/>
            </a:pPr>
            <a:r>
              <a:rPr lang="uk-UA" sz="3300" dirty="0" smtClean="0"/>
              <a:t>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uk-UA" sz="43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uk-UA" sz="43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                            </a:t>
            </a:r>
            <a:r>
              <a:rPr lang="uk-UA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uk-UA" sz="5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Т</a:t>
            </a:r>
            <a:r>
              <a:rPr lang="uk-UA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</a:t>
            </a:r>
            <a:r>
              <a:rPr lang="uk-UA" sz="5200" b="1" spc="50" dirty="0" smtClean="0">
                <a:ln w="127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52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О</a:t>
            </a:r>
            <a:r>
              <a:rPr lang="uk-UA" sz="5200" b="1" spc="50" dirty="0" smtClean="0">
                <a:ln w="127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5200" b="1" spc="50" dirty="0" smtClean="0">
                <a:ln w="127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                        </a:t>
            </a:r>
            <a:endParaRPr lang="uk-UA" sz="4300" b="1" spc="50" dirty="0" smtClean="0">
              <a:ln w="1270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uk-UA" sz="43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             </a:t>
            </a:r>
            <a:r>
              <a:rPr lang="uk-UA" sz="6500" b="1" spc="50" dirty="0" err="1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21FF3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Комп</a:t>
            </a:r>
            <a:r>
              <a:rPr lang="en-US" sz="6500" b="1" spc="50" dirty="0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21FF3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’</a:t>
            </a:r>
            <a:r>
              <a:rPr lang="uk-UA" sz="6500" b="1" spc="50" dirty="0" err="1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21FF3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ютер</a:t>
            </a:r>
            <a:r>
              <a:rPr lang="uk-UA" sz="6500" b="1" spc="50" dirty="0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21FF3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    </a:t>
            </a:r>
            <a:endParaRPr lang="en-US" sz="6500" b="1" spc="50" dirty="0" smtClean="0">
              <a:ln w="127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21FF36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en-US" sz="43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        </a:t>
            </a:r>
            <a:r>
              <a:rPr lang="uk-UA" sz="43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       </a:t>
            </a:r>
            <a:r>
              <a:rPr lang="uk-UA" sz="5800" b="1" spc="50" dirty="0" smtClean="0">
                <a:ln w="12700" cmpd="sng">
                  <a:solidFill>
                    <a:srgbClr val="21FF36"/>
                  </a:solidFill>
                  <a:prstDash val="solid"/>
                </a:ln>
                <a:solidFill>
                  <a:srgbClr val="21FF3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</a:t>
            </a:r>
            <a:r>
              <a:rPr lang="uk-UA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21FF36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uk-UA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en-US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</a:t>
            </a:r>
            <a:r>
              <a:rPr lang="en-US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5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Е</a:t>
            </a:r>
            <a:r>
              <a:rPr lang="uk-UA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               </a:t>
            </a:r>
          </a:p>
          <a:p>
            <a:pPr marL="0" indent="0">
              <a:buNone/>
            </a:pPr>
            <a:r>
              <a:rPr lang="uk-UA" sz="5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uk-UA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</a:t>
            </a:r>
            <a:r>
              <a:rPr lang="en-US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uk-UA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            </a:t>
            </a:r>
            <a:r>
              <a:rPr lang="uk-UA" sz="5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Ю</a:t>
            </a:r>
            <a:r>
              <a:rPr lang="uk-UA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  </a:t>
            </a:r>
            <a:r>
              <a:rPr lang="uk-UA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</a:t>
            </a:r>
            <a:r>
              <a:rPr lang="uk-UA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                             </a:t>
            </a:r>
          </a:p>
          <a:p>
            <a:pPr marL="0" indent="0">
              <a:buNone/>
            </a:pPr>
            <a:r>
              <a:rPr lang="uk-UA" sz="5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uk-UA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             </a:t>
            </a:r>
            <a:r>
              <a:rPr lang="uk-UA" sz="5800" b="1" spc="50" dirty="0" smtClean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5800" b="1" spc="50" dirty="0" smtClean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Р</a:t>
            </a:r>
            <a:r>
              <a:rPr lang="uk-UA" sz="5800" b="1" spc="50" dirty="0" smtClean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            </a:t>
            </a:r>
            <a:r>
              <a:rPr lang="uk-UA" sz="5800" b="1" spc="50" dirty="0" smtClean="0">
                <a:ln w="12700" cmpd="sng">
                  <a:solidFill>
                    <a:srgbClr val="21FF36"/>
                  </a:solidFill>
                  <a:prstDash val="solid"/>
                </a:ln>
                <a:solidFill>
                  <a:srgbClr val="21FF3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</a:t>
            </a:r>
            <a:r>
              <a:rPr lang="uk-UA" sz="5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                  </a:t>
            </a:r>
            <a:endParaRPr lang="uk-UA" sz="5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7170" name="Picture 2" descr="Результат пошуку зображень за запитом &quot;вітер&quot;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53" b="100000" l="1250" r="99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27383"/>
            <a:ext cx="3638298" cy="345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20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394</TotalTime>
  <Words>351</Words>
  <Application>Microsoft Office PowerPoint</Application>
  <PresentationFormat>Экран (4:3)</PresentationFormat>
  <Paragraphs>89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Читання  3 клас Тема. Знайди те, що шукаєш. (Уривок з твору  Тетяни Щербаченко (Стус) ”Як не заблукати в павутині.”) </vt:lpstr>
      <vt:lpstr>Презентация PowerPoint</vt:lpstr>
      <vt:lpstr>Чистомовка</vt:lpstr>
      <vt:lpstr>Скоромовка</vt:lpstr>
      <vt:lpstr>Прочитайте вислів. Як ви його розумієте?</vt:lpstr>
      <vt:lpstr>ШАРАДА</vt:lpstr>
      <vt:lpstr>Презентация PowerPoint</vt:lpstr>
      <vt:lpstr>Складіть і поясніть прислів’я про книгу.</vt:lpstr>
      <vt:lpstr>Презентация PowerPoint</vt:lpstr>
      <vt:lpstr>            Вправа “Асоціативний кущ.”</vt:lpstr>
      <vt:lpstr>Тетяна Щербаченко (Стус)</vt:lpstr>
      <vt:lpstr>Презентация PowerPoint</vt:lpstr>
      <vt:lpstr>Презентация PowerPoint</vt:lpstr>
      <vt:lpstr>Словникова робота </vt:lpstr>
      <vt:lpstr>Словникова робота </vt:lpstr>
      <vt:lpstr>Гра “З’єднайте частини речення.”</vt:lpstr>
      <vt:lpstr>МОЛОДЦІ!!!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Читання  2 клас Тема: Знайди те, що шукаєш. Уривок з твору Тетяни Щербаченко(Стус)”Як не заблукати в павутині”</dc:title>
  <dc:creator>Olenka</dc:creator>
  <cp:lastModifiedBy>Wabratsu</cp:lastModifiedBy>
  <cp:revision>41</cp:revision>
  <dcterms:created xsi:type="dcterms:W3CDTF">2016-10-09T09:21:20Z</dcterms:created>
  <dcterms:modified xsi:type="dcterms:W3CDTF">2018-06-28T12:32:36Z</dcterms:modified>
</cp:coreProperties>
</file>