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4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9C39C-3618-43D7-9F7B-0CC4B01F4AD1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6E926-DA52-49FF-80D9-B12CAD4617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540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C6E926-DA52-49FF-80D9-B12CAD46179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46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6.jpeg"/><Relationship Id="rId7" Type="http://schemas.microsoft.com/office/2007/relationships/hdphoto" Target="../media/hdphoto7.wdp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png"/><Relationship Id="rId5" Type="http://schemas.openxmlformats.org/officeDocument/2006/relationships/image" Target="../media/image35.emf"/><Relationship Id="rId10" Type="http://schemas.microsoft.com/office/2007/relationships/hdphoto" Target="../media/hdphoto8.wdp"/><Relationship Id="rId4" Type="http://schemas.openxmlformats.org/officeDocument/2006/relationships/package" Target="../embeddings/Microsoft_Excel_Worksheet1.xlsx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0" descr="Берега Инд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ся\Desktop\математика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65" b="99517" l="410" r="97541">
                        <a14:foregroundMark x1="18852" y1="29469" x2="24180" y2="6763"/>
                        <a14:foregroundMark x1="23770" y1="8696" x2="40574" y2="20290"/>
                        <a14:foregroundMark x1="40984" y1="20290" x2="46311" y2="3865"/>
                        <a14:foregroundMark x1="50410" y1="8213" x2="88115" y2="51691"/>
                        <a14:foregroundMark x1="86885" y1="50242" x2="79918" y2="78261"/>
                        <a14:foregroundMark x1="77459" y1="79227" x2="63525" y2="84058"/>
                        <a14:foregroundMark x1="63115" y1="85990" x2="47541" y2="99517"/>
                        <a14:foregroundMark x1="50410" y1="96618" x2="9426" y2="93237"/>
                        <a14:foregroundMark x1="11066" y1="93720" x2="5328" y2="74396"/>
                        <a14:foregroundMark x1="10246" y1="93237" x2="1639" y2="57488"/>
                        <a14:foregroundMark x1="410" y1="59420" x2="2869" y2="50242"/>
                        <a14:foregroundMark x1="2459" y1="54589" x2="7787" y2="32850"/>
                        <a14:foregroundMark x1="9016" y1="32850" x2="16803" y2="33333"/>
                        <a14:foregroundMark x1="44262" y1="14010" x2="40164" y2="23188"/>
                        <a14:foregroundMark x1="39344" y1="24155" x2="33607" y2="13527"/>
                        <a14:foregroundMark x1="32377" y1="13527" x2="23361" y2="9179"/>
                        <a14:foregroundMark x1="22541" y1="9179" x2="23770" y2="15942"/>
                        <a14:foregroundMark x1="23361" y1="15942" x2="19672" y2="28502"/>
                        <a14:foregroundMark x1="18852" y1="28502" x2="18443" y2="40097"/>
                        <a14:foregroundMark x1="18033" y1="41546" x2="13525" y2="32850"/>
                        <a14:foregroundMark x1="14344" y1="33333" x2="7787" y2="33333"/>
                        <a14:foregroundMark x1="7787" y1="32850" x2="6967" y2="42512"/>
                        <a14:foregroundMark x1="6967" y1="42995" x2="14344" y2="42029"/>
                        <a14:foregroundMark x1="13115" y1="42995" x2="17213" y2="42995"/>
                        <a14:foregroundMark x1="18033" y1="44928" x2="15164" y2="45894"/>
                        <a14:foregroundMark x1="15164" y1="45894" x2="6967" y2="44444"/>
                        <a14:foregroundMark x1="6967" y1="43961" x2="4508" y2="55556"/>
                        <a14:foregroundMark x1="4508" y1="54589" x2="1639" y2="57971"/>
                        <a14:foregroundMark x1="1639" y1="58454" x2="4508" y2="71498"/>
                        <a14:foregroundMark x1="5738" y1="72947" x2="1639" y2="71498"/>
                        <a14:foregroundMark x1="1230" y1="71498" x2="820" y2="81643"/>
                        <a14:foregroundMark x1="1639" y1="82126" x2="4918" y2="86473"/>
                        <a14:foregroundMark x1="4918" y1="87923" x2="5738" y2="93237"/>
                        <a14:foregroundMark x1="6557" y1="93720" x2="36475" y2="99034"/>
                        <a14:foregroundMark x1="37295" y1="98068" x2="46311" y2="98068"/>
                        <a14:foregroundMark x1="50000" y1="98068" x2="68443" y2="82126"/>
                        <a14:foregroundMark x1="69672" y1="82126" x2="75410" y2="79710"/>
                        <a14:foregroundMark x1="75000" y1="79710" x2="81148" y2="71981"/>
                        <a14:foregroundMark x1="81148" y1="71981" x2="87705" y2="66667"/>
                        <a14:foregroundMark x1="89754" y1="67150" x2="90574" y2="58937"/>
                        <a14:foregroundMark x1="90984" y1="61836" x2="97541" y2="49758"/>
                        <a14:foregroundMark x1="93443" y1="56522" x2="57787" y2="16908"/>
                        <a14:foregroundMark x1="57377" y1="15942" x2="47951" y2="7729"/>
                        <a14:foregroundMark x1="47131" y1="7729" x2="43033" y2="4831"/>
                        <a14:foregroundMark x1="42623" y1="5797" x2="45082" y2="9662"/>
                        <a14:foregroundMark x1="45082" y1="10628" x2="39754" y2="24155"/>
                        <a14:foregroundMark x1="39754" y1="24155" x2="23770" y2="8696"/>
                        <a14:foregroundMark x1="22951" y1="12560" x2="18443" y2="34300"/>
                        <a14:backgroundMark x1="22541" y1="15459" x2="18443" y2="36715"/>
                        <a14:backgroundMark x1="18033" y1="38647" x2="9016" y2="31884"/>
                        <a14:backgroundMark x1="8607" y1="32367" x2="2869" y2="55556"/>
                        <a14:backgroundMark x1="1639" y1="57488" x2="3689" y2="70048"/>
                        <a14:backgroundMark x1="3689" y1="73430" x2="1639" y2="76329"/>
                        <a14:backgroundMark x1="2049" y1="78744" x2="5738" y2="91304"/>
                        <a14:backgroundMark x1="6148" y1="92271" x2="48361" y2="99034"/>
                        <a14:backgroundMark x1="49590" y1="98068" x2="90574" y2="60870"/>
                        <a14:backgroundMark x1="90164" y1="61836" x2="93852" y2="55072"/>
                        <a14:backgroundMark x1="93852" y1="55072" x2="46311" y2="5797"/>
                        <a14:backgroundMark x1="45082" y1="7246" x2="39754" y2="23671"/>
                        <a14:backgroundMark x1="39754" y1="23671" x2="23770" y2="9179"/>
                        <a14:backgroundMark x1="21721" y1="12560" x2="14754" y2="32367"/>
                        <a14:backgroundMark x1="13115" y1="32850" x2="0" y2="35749"/>
                        <a14:backgroundMark x1="1639" y1="35266" x2="410" y2="99034"/>
                        <a14:backgroundMark x1="820" y1="99034" x2="48361" y2="98551"/>
                        <a14:backgroundMark x1="24180" y1="8696" x2="40574" y2="18357"/>
                        <a14:backgroundMark x1="40984" y1="17391" x2="45492" y2="1932"/>
                        <a14:backgroundMark x1="45492" y1="2415" x2="95082" y2="53140"/>
                        <a14:backgroundMark x1="95082" y1="56039" x2="49180" y2="99034"/>
                        <a14:backgroundMark x1="48770" y1="98551" x2="4508" y2="93237"/>
                        <a14:backgroundMark x1="69672" y1="28502" x2="59426" y2="20773"/>
                        <a14:backgroundMark x1="68033" y1="28502" x2="55328" y2="13527"/>
                        <a14:backgroundMark x1="93443" y1="59903" x2="90164" y2="63285"/>
                        <a14:backgroundMark x1="90574" y1="63285" x2="88934" y2="67633"/>
                        <a14:backgroundMark x1="88525" y1="67633" x2="81967" y2="71014"/>
                        <a14:backgroundMark x1="81967" y1="71981" x2="79918" y2="77778"/>
                        <a14:backgroundMark x1="77049" y1="79710" x2="79918" y2="78261"/>
                        <a14:backgroundMark x1="89754" y1="67633" x2="90984" y2="64251"/>
                        <a14:backgroundMark x1="82377" y1="72947" x2="85656" y2="68116"/>
                        <a14:backgroundMark x1="69672" y1="82609" x2="59426" y2="91304"/>
                        <a14:backgroundMark x1="69262" y1="82609" x2="56557" y2="94203"/>
                        <a14:backgroundMark x1="31967" y1="98551" x2="8197" y2="94686"/>
                        <a14:backgroundMark x1="6967" y1="94686" x2="820" y2="81159"/>
                        <a14:backgroundMark x1="5738" y1="93237" x2="2869" y2="89372"/>
                        <a14:backgroundMark x1="2459" y1="53140" x2="5328" y2="42512"/>
                        <a14:backgroundMark x1="5738" y1="41063" x2="7377" y2="33333"/>
                        <a14:backgroundMark x1="7787" y1="32367" x2="15164" y2="32850"/>
                        <a14:backgroundMark x1="15164" y1="33333" x2="16803" y2="32850"/>
                        <a14:backgroundMark x1="14344" y1="33816" x2="17213" y2="33333"/>
                        <a14:backgroundMark x1="17213" y1="33333" x2="19262" y2="25121"/>
                        <a14:backgroundMark x1="18033" y1="33333" x2="21721" y2="12560"/>
                        <a14:backgroundMark x1="23361" y1="13043" x2="19262" y2="38164"/>
                        <a14:backgroundMark x1="18033" y1="39614" x2="7787" y2="318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53544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3512675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190218"/>
            <a:ext cx="179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x</a:t>
            </a:r>
            <a:endParaRPr lang="ru-RU" sz="3600" b="1" dirty="0">
              <a:cs typeface="Aharoni" panose="02010803020104030203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8068" y="4482606"/>
            <a:ext cx="1574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2,5,7…</a:t>
            </a:r>
            <a:endParaRPr lang="ru-RU" sz="40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643" y="5617"/>
            <a:ext cx="557870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/>
              <a:t>Відкритий нестандартний урок-подорож </a:t>
            </a:r>
          </a:p>
          <a:p>
            <a:pPr algn="ctr"/>
            <a:r>
              <a:rPr lang="uk-UA" sz="2400" dirty="0" smtClean="0"/>
              <a:t>з математики</a:t>
            </a:r>
          </a:p>
          <a:p>
            <a:pPr algn="ctr"/>
            <a:r>
              <a:rPr lang="uk-UA" sz="2400" dirty="0"/>
              <a:t>в</a:t>
            </a:r>
            <a:r>
              <a:rPr lang="uk-UA" sz="2400" dirty="0" smtClean="0"/>
              <a:t> 3-А класі</a:t>
            </a:r>
          </a:p>
          <a:p>
            <a:pPr algn="ctr"/>
            <a:r>
              <a:rPr lang="uk-UA" sz="2000" dirty="0" smtClean="0">
                <a:solidFill>
                  <a:srgbClr val="FF0000"/>
                </a:solidFill>
              </a:rPr>
              <a:t>« Вправи і задачі</a:t>
            </a:r>
          </a:p>
          <a:p>
            <a:pPr algn="ctr"/>
            <a:r>
              <a:rPr lang="uk-UA" sz="2000" dirty="0" smtClean="0">
                <a:solidFill>
                  <a:srgbClr val="FF0000"/>
                </a:solidFill>
              </a:rPr>
              <a:t> на засвоєння таблиці множення </a:t>
            </a:r>
          </a:p>
          <a:p>
            <a:pPr algn="ctr"/>
            <a:r>
              <a:rPr lang="uk-UA" sz="2000" dirty="0" smtClean="0">
                <a:solidFill>
                  <a:srgbClr val="FF0000"/>
                </a:solidFill>
              </a:rPr>
              <a:t>числа 9»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17337" y="5301208"/>
            <a:ext cx="34026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Старший вчитель вищої категорії</a:t>
            </a:r>
          </a:p>
          <a:p>
            <a:r>
              <a:rPr lang="uk-UA" dirty="0" smtClean="0"/>
              <a:t>СШ №105 м. </a:t>
            </a:r>
            <a:r>
              <a:rPr lang="uk-UA" dirty="0" err="1" smtClean="0"/>
              <a:t>Києа</a:t>
            </a:r>
            <a:endParaRPr lang="uk-UA" dirty="0" smtClean="0"/>
          </a:p>
          <a:p>
            <a:r>
              <a:rPr lang="uk-UA" dirty="0" smtClean="0"/>
              <a:t>Острогляд Н.О.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848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ся\Desktop\математика\363272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036915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25185" y="692696"/>
            <a:ext cx="326467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</a:t>
            </a:r>
          </a:p>
          <a:p>
            <a:pPr algn="ctr"/>
            <a: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ЛАНЦЮЖОК</a:t>
            </a:r>
            <a:endParaRPr lang="ru-RU" sz="4400" b="1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529114"/>
            <a:ext cx="95891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9</a:t>
            </a:r>
            <a:r>
              <a:rPr lang="en-US" sz="2800" dirty="0" smtClean="0">
                <a:solidFill>
                  <a:schemeClr val="bg1"/>
                </a:solidFill>
              </a:rPr>
              <a:t>x7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+1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:8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-------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39141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49546" y="2552987"/>
            <a:ext cx="106952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9x9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-41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:8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--------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1884" y="2570755"/>
            <a:ext cx="115127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54:6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 x3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 -9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--------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2552987"/>
            <a:ext cx="115127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45:5</a:t>
            </a:r>
          </a:p>
          <a:p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    x4</a:t>
            </a:r>
          </a:p>
          <a:p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    :6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--------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27900" y="2586066"/>
            <a:ext cx="95891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9x6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-6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:8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-------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4283441"/>
            <a:ext cx="9036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chemeClr val="bg1"/>
                </a:solidFill>
              </a:rPr>
              <a:t> 8                 5                 18                 6                    6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1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23981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1520" y="620688"/>
            <a:ext cx="5616624" cy="13280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Гра</a:t>
            </a:r>
          </a:p>
          <a:p>
            <a:pPr algn="ctr"/>
            <a:r>
              <a:rPr lang="uk-UA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Забери зайве число</a:t>
            </a:r>
            <a:endParaRPr lang="ru-RU" sz="3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604" y="2364028"/>
            <a:ext cx="69487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18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27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32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36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45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          54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                     63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                                72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                                            81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1935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еся\Desktop\математика\загруженное (1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298" y="1"/>
            <a:ext cx="9189298" cy="69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4253" y="5373216"/>
            <a:ext cx="5190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Задачі та вправи</a:t>
            </a:r>
            <a:endParaRPr lang="ru-RU" sz="5400" b="1" cap="none" spc="0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445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359397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26064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Задача 399, ст.60</a:t>
            </a:r>
            <a:endParaRPr lang="ru-RU" sz="3200" b="1" i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898816"/>
              </p:ext>
            </p:extLst>
          </p:nvPr>
        </p:nvGraphicFramePr>
        <p:xfrm>
          <a:off x="1713480" y="1412776"/>
          <a:ext cx="7034984" cy="3801889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2930528"/>
                <a:gridCol w="1598992"/>
                <a:gridCol w="2505464"/>
              </a:tblGrid>
              <a:tr h="720080">
                <a:tc>
                  <a:txBody>
                    <a:bodyPr/>
                    <a:lstStyle/>
                    <a:p>
                      <a:pPr lvl="1"/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i="1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Було</a:t>
                      </a:r>
                    </a:p>
                    <a:p>
                      <a:endParaRPr lang="ru-RU" i="1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1" dirty="0" smtClean="0">
                          <a:ln>
                            <a:solidFill>
                              <a:schemeClr val="tx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</a:rPr>
                        <a:t>Розпиляли</a:t>
                      </a:r>
                      <a:endParaRPr lang="ru-RU" b="1" i="1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216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69641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tx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3" descr="C:\Users\Алеся\Desktop\математика\загруженное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98" y="2132856"/>
            <a:ext cx="285852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ся\Desktop\математика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98" y="3645024"/>
            <a:ext cx="2858521" cy="150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23748" y="2598003"/>
            <a:ext cx="14093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/>
              <a:t>Березові </a:t>
            </a:r>
          </a:p>
          <a:p>
            <a:r>
              <a:rPr lang="uk-UA" sz="2400" b="1" i="1" dirty="0" smtClean="0"/>
              <a:t>колоди</a:t>
            </a:r>
            <a:endParaRPr lang="ru-RU" sz="24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50998" y="3930934"/>
            <a:ext cx="1258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/>
              <a:t>Соснові </a:t>
            </a:r>
          </a:p>
          <a:p>
            <a:r>
              <a:rPr lang="uk-UA" sz="2400" b="1" i="1" dirty="0" smtClean="0"/>
              <a:t>колоди</a:t>
            </a:r>
            <a:endParaRPr lang="ru-RU" sz="24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92080" y="270892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48к.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292080" y="400071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36к.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756694" y="2708920"/>
            <a:ext cx="44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всі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281729" y="4000715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?к.  4 </a:t>
            </a:r>
            <a:r>
              <a:rPr lang="uk-UA" dirty="0"/>
              <a:t>ч</a:t>
            </a:r>
            <a:r>
              <a:rPr lang="uk-UA" dirty="0" smtClean="0"/>
              <a:t>астину</a:t>
            </a:r>
            <a:endParaRPr lang="ru-RU" dirty="0"/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7613054" y="2598003"/>
            <a:ext cx="576064" cy="182053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89118" y="3275692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dirty="0" smtClean="0"/>
              <a:t>? К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750998" y="5517231"/>
            <a:ext cx="46704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b="1" i="1" dirty="0" smtClean="0"/>
              <a:t>36 : 4= 9 (</a:t>
            </a:r>
            <a:r>
              <a:rPr lang="uk-UA" b="1" i="1" dirty="0" smtClean="0"/>
              <a:t>к.) соснових</a:t>
            </a:r>
          </a:p>
          <a:p>
            <a:pPr marL="342900" indent="-342900">
              <a:buAutoNum type="arabicParenR"/>
            </a:pPr>
            <a:r>
              <a:rPr lang="uk-UA" b="1" i="1" dirty="0" smtClean="0"/>
              <a:t>48+9=57(к.)</a:t>
            </a:r>
          </a:p>
          <a:p>
            <a:r>
              <a:rPr lang="uk-UA" b="1" i="1" dirty="0" smtClean="0"/>
              <a:t>Вираз</a:t>
            </a:r>
            <a:r>
              <a:rPr lang="en-US" b="1" i="1" dirty="0" smtClean="0"/>
              <a:t> :   </a:t>
            </a:r>
            <a:r>
              <a:rPr lang="uk-UA" b="1" i="1" dirty="0" smtClean="0"/>
              <a:t>48+36:4=57</a:t>
            </a:r>
          </a:p>
          <a:p>
            <a:r>
              <a:rPr lang="uk-UA" b="1" i="1" dirty="0" smtClean="0"/>
              <a:t>Відповідь: 57 колод розпиляли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0768361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906603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63504" y="395629"/>
            <a:ext cx="3429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i="1" dirty="0" smtClean="0"/>
              <a:t>Приклади 400, ст.60</a:t>
            </a:r>
            <a:endParaRPr lang="ru-RU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30452" y="2215564"/>
            <a:ext cx="9717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/>
              <a:t>9х2+9=  </a:t>
            </a:r>
          </a:p>
          <a:p>
            <a:endParaRPr lang="uk-UA" b="1" i="1" dirty="0" smtClean="0"/>
          </a:p>
          <a:p>
            <a:r>
              <a:rPr lang="uk-UA" b="1" i="1" dirty="0" smtClean="0"/>
              <a:t>9х3+9=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699792" y="2170018"/>
            <a:ext cx="8659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/>
              <a:t>9х4+9=</a:t>
            </a:r>
          </a:p>
          <a:p>
            <a:endParaRPr lang="uk-UA" b="1" i="1" dirty="0"/>
          </a:p>
          <a:p>
            <a:r>
              <a:rPr lang="uk-UA" b="1" i="1" dirty="0" smtClean="0"/>
              <a:t>9х5+9=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004048" y="2170018"/>
            <a:ext cx="11624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(</a:t>
            </a:r>
            <a:r>
              <a:rPr lang="en-US" b="1" i="1" dirty="0"/>
              <a:t>4</a:t>
            </a:r>
            <a:r>
              <a:rPr lang="uk-UA" b="1" i="1" smtClean="0"/>
              <a:t>0-16</a:t>
            </a:r>
            <a:r>
              <a:rPr lang="uk-UA" b="1" i="1" dirty="0" smtClean="0"/>
              <a:t>):8=</a:t>
            </a:r>
          </a:p>
          <a:p>
            <a:endParaRPr lang="uk-UA" b="1" i="1" dirty="0"/>
          </a:p>
          <a:p>
            <a:r>
              <a:rPr lang="uk-UA" b="1" i="1" dirty="0" smtClean="0"/>
              <a:t>40-16:8=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164288" y="2151437"/>
            <a:ext cx="821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/>
              <a:t>9х9-9=</a:t>
            </a:r>
          </a:p>
          <a:p>
            <a:endParaRPr lang="uk-UA" b="1" i="1" dirty="0"/>
          </a:p>
          <a:p>
            <a:r>
              <a:rPr lang="uk-UA" b="1" i="1" dirty="0" smtClean="0"/>
              <a:t>9х8-9=</a:t>
            </a:r>
            <a:endParaRPr lang="ru-RU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319066" y="2191837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27</a:t>
            </a:r>
          </a:p>
          <a:p>
            <a:endParaRPr lang="uk-UA" b="1" i="1" dirty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rgbClr val="FF0000"/>
                </a:solidFill>
              </a:rPr>
              <a:t>36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2151437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45</a:t>
            </a:r>
          </a:p>
          <a:p>
            <a:endParaRPr lang="uk-UA" b="1" i="1" dirty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rgbClr val="FF0000"/>
                </a:solidFill>
              </a:rPr>
              <a:t>54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63340" y="2163028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3</a:t>
            </a:r>
          </a:p>
          <a:p>
            <a:endParaRPr lang="uk-UA" b="1" i="1" dirty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rgbClr val="FF0000"/>
                </a:solidFill>
              </a:rPr>
              <a:t>38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85347" y="2151437"/>
            <a:ext cx="418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72</a:t>
            </a:r>
          </a:p>
          <a:p>
            <a:endParaRPr lang="uk-UA" b="1" i="1" dirty="0">
              <a:solidFill>
                <a:srgbClr val="FF0000"/>
              </a:solidFill>
            </a:endParaRPr>
          </a:p>
          <a:p>
            <a:r>
              <a:rPr lang="uk-UA" b="1" i="1" dirty="0" smtClean="0">
                <a:solidFill>
                  <a:srgbClr val="FF0000"/>
                </a:solidFill>
              </a:rPr>
              <a:t>63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52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ся\Desktop\математика\parus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64"/>
            <a:ext cx="9144000" cy="69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3281" y="5199583"/>
            <a:ext cx="6055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ФІЗКУЛТХВИЛИНКА</a:t>
            </a:r>
            <a:endParaRPr lang="ru-RU" sz="5400" b="1" cap="none" spc="0" dirty="0">
              <a:ln w="1778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Users\Алеся\Desktop\математика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05" b="99578" l="9859" r="89671">
                        <a14:backgroundMark x1="99061" y1="1688" x2="69953" y2="4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746" y="2060848"/>
            <a:ext cx="1769961" cy="1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91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52"/>
            <a:ext cx="94788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964778"/>
            <a:ext cx="3233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рівняння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644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ся\Desktop\математика\66579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леся\Desktop\математика\загруженное (1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419" l="1508" r="100000">
                        <a14:backgroundMark x1="88442" y1="2767" x2="63819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14" y="620688"/>
            <a:ext cx="1895475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17165" y="476672"/>
            <a:ext cx="39084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/>
              <a:t>Рівняння  401 ,ст. 60</a:t>
            </a:r>
            <a:endParaRPr lang="ru-RU" sz="32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686114" y="1556792"/>
            <a:ext cx="88678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х</a:t>
            </a:r>
            <a:r>
              <a:rPr lang="uk-UA" dirty="0" smtClean="0"/>
              <a:t> ∙9=72</a:t>
            </a:r>
          </a:p>
          <a:p>
            <a:r>
              <a:rPr lang="ru-RU" dirty="0" smtClean="0"/>
              <a:t>х</a:t>
            </a:r>
            <a:r>
              <a:rPr lang="uk-UA" dirty="0" smtClean="0"/>
              <a:t>=72:9</a:t>
            </a:r>
          </a:p>
          <a:p>
            <a:r>
              <a:rPr lang="uk-UA" u="sng" dirty="0"/>
              <a:t>х</a:t>
            </a:r>
            <a:r>
              <a:rPr lang="uk-UA" u="sng" dirty="0" smtClean="0"/>
              <a:t>=8</a:t>
            </a:r>
            <a:r>
              <a:rPr lang="en-US" u="sng" dirty="0" smtClean="0"/>
              <a:t>       </a:t>
            </a:r>
            <a:endParaRPr lang="uk-UA" u="sng" dirty="0" smtClean="0"/>
          </a:p>
          <a:p>
            <a:r>
              <a:rPr lang="uk-UA" dirty="0" smtClean="0"/>
              <a:t>8∙9=72</a:t>
            </a:r>
          </a:p>
          <a:p>
            <a:r>
              <a:rPr lang="uk-UA" dirty="0" smtClean="0"/>
              <a:t> 72=72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2646931"/>
            <a:ext cx="1584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х:3=</a:t>
            </a:r>
            <a:r>
              <a:rPr lang="en-US" dirty="0" smtClean="0"/>
              <a:t>9</a:t>
            </a:r>
            <a:endParaRPr lang="uk-UA" dirty="0" smtClean="0"/>
          </a:p>
          <a:p>
            <a:r>
              <a:rPr lang="uk-UA" dirty="0"/>
              <a:t>х</a:t>
            </a:r>
            <a:r>
              <a:rPr lang="uk-UA" dirty="0" smtClean="0"/>
              <a:t>=9∙3</a:t>
            </a:r>
          </a:p>
          <a:p>
            <a:r>
              <a:rPr lang="uk-UA" u="sng" dirty="0"/>
              <a:t>х</a:t>
            </a:r>
            <a:r>
              <a:rPr lang="uk-UA" u="sng" dirty="0" smtClean="0"/>
              <a:t>=27</a:t>
            </a:r>
            <a:r>
              <a:rPr lang="en-US" u="sng" dirty="0" smtClean="0"/>
              <a:t>                      </a:t>
            </a:r>
            <a:endParaRPr lang="uk-UA" u="sng" dirty="0" smtClean="0"/>
          </a:p>
          <a:p>
            <a:r>
              <a:rPr lang="uk-UA" dirty="0" smtClean="0"/>
              <a:t>27:3=9</a:t>
            </a:r>
          </a:p>
          <a:p>
            <a:r>
              <a:rPr lang="uk-UA" dirty="0" smtClean="0"/>
              <a:t>      9=9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4221088"/>
            <a:ext cx="113845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х</a:t>
            </a:r>
            <a:r>
              <a:rPr lang="uk-UA" dirty="0" smtClean="0"/>
              <a:t>+16=84</a:t>
            </a:r>
          </a:p>
          <a:p>
            <a:r>
              <a:rPr lang="uk-UA" dirty="0"/>
              <a:t>х</a:t>
            </a:r>
            <a:r>
              <a:rPr lang="uk-UA" dirty="0" smtClean="0"/>
              <a:t>=84-16</a:t>
            </a:r>
          </a:p>
          <a:p>
            <a:r>
              <a:rPr lang="en-US" u="sng" dirty="0" smtClean="0"/>
              <a:t>x</a:t>
            </a:r>
            <a:r>
              <a:rPr lang="uk-UA" u="sng" dirty="0" smtClean="0"/>
              <a:t>=68</a:t>
            </a:r>
            <a:r>
              <a:rPr lang="en-US" u="sng" dirty="0" smtClean="0"/>
              <a:t>         </a:t>
            </a:r>
            <a:endParaRPr lang="uk-UA" u="sng" dirty="0" smtClean="0"/>
          </a:p>
          <a:p>
            <a:r>
              <a:rPr lang="uk-UA" dirty="0" smtClean="0"/>
              <a:t>68+16=84</a:t>
            </a:r>
          </a:p>
          <a:p>
            <a:r>
              <a:rPr lang="uk-UA" dirty="0" smtClean="0"/>
              <a:t>       84=84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52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еся\Desktop\математика\hq-wallpapers_ru_nature_11887_1280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104" y="-1091683"/>
            <a:ext cx="9937104" cy="794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4169" y="404664"/>
            <a:ext cx="526644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Цікавинка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2" name="Picture 4" descr="C:\Users\Алеся\Desktop\математика\3390506_96216-650x65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843" y="-429369"/>
            <a:ext cx="4043536" cy="311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61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ся\Desktop\математика\11086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04237" y="1523047"/>
            <a:ext cx="6135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/>
              <a:t>Рахунок на пальцях</a:t>
            </a:r>
            <a:endParaRPr lang="ru-RU" sz="5400" b="1" i="1" dirty="0"/>
          </a:p>
        </p:txBody>
      </p:sp>
      <p:pic>
        <p:nvPicPr>
          <p:cNvPr id="4099" name="Picture 3" descr="C:\Users\Алеся\Desktop\математика\images (1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75348"/>
            <a:ext cx="2064992" cy="1755244"/>
          </a:xfrm>
          <a:prstGeom prst="rect">
            <a:avLst/>
          </a:prstGeom>
          <a:noFill/>
          <a:ln>
            <a:solidFill>
              <a:srgbClr val="92D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леся\Desktop\математика\images (1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975348"/>
            <a:ext cx="2150368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520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загруженное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7752" y="260648"/>
            <a:ext cx="891673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Мета:                </a:t>
            </a:r>
            <a:r>
              <a:rPr lang="uk-UA" dirty="0" smtClean="0"/>
              <a:t>• закріпити знання таблиці множення числа 9, обчислювальні навички,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   вправляти учнів у розв'язуванні задач, які містять знаходження частини </a:t>
            </a:r>
          </a:p>
          <a:p>
            <a:r>
              <a:rPr lang="uk-UA" dirty="0" smtClean="0"/>
              <a:t>                               числа складанням виразу;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 • розвивати вміння складати і розв'язувати рівняння, логічне мислення, </a:t>
            </a:r>
          </a:p>
          <a:p>
            <a:r>
              <a:rPr lang="uk-UA" dirty="0" smtClean="0"/>
              <a:t>                                увагу</a:t>
            </a:r>
          </a:p>
          <a:p>
            <a:r>
              <a:rPr lang="uk-UA" dirty="0" smtClean="0"/>
              <a:t>                             • виховувати охайність, пізнавальний інтерес до вивчення математики</a:t>
            </a:r>
          </a:p>
          <a:p>
            <a:r>
              <a:rPr lang="uk-UA" dirty="0" smtClean="0"/>
              <a:t>                 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2181" y="2107307"/>
            <a:ext cx="4753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Тип уроку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:          </a:t>
            </a:r>
            <a:r>
              <a:rPr lang="uk-UA" dirty="0" smtClean="0"/>
              <a:t>нестандартний  урок-подорож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2180" y="3212976"/>
            <a:ext cx="792486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Обладнання:   • </a:t>
            </a:r>
            <a:r>
              <a:rPr lang="uk-UA" dirty="0" smtClean="0"/>
              <a:t>інтерактивна дошка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• </a:t>
            </a:r>
            <a:r>
              <a:rPr lang="uk-UA" dirty="0" err="1" smtClean="0"/>
              <a:t>роздатковий</a:t>
            </a:r>
            <a:r>
              <a:rPr lang="uk-UA" dirty="0" smtClean="0"/>
              <a:t> матеріал ( якорі з прикладами, лічильні палички)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• м'ячик 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</a:t>
            </a:r>
          </a:p>
          <a:p>
            <a:r>
              <a:rPr lang="uk-UA" dirty="0"/>
              <a:t> </a:t>
            </a:r>
            <a:r>
              <a:rPr lang="uk-UA" dirty="0" smtClean="0"/>
              <a:t>          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</a:t>
            </a:r>
            <a:endParaRPr lang="ru-RU" dirty="0"/>
          </a:p>
        </p:txBody>
      </p:sp>
      <p:pic>
        <p:nvPicPr>
          <p:cNvPr id="1027" name="Picture 3" descr="C:\Users\Алеся\Desktop\математика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78764" y1="57732" x2="69498" y2="28351"/>
                        <a14:backgroundMark x1="68726" y1="28866" x2="62548" y2="31443"/>
                        <a14:backgroundMark x1="62548" y1="30412" x2="57143" y2="17010"/>
                        <a14:backgroundMark x1="57143" y1="17010" x2="52510" y2="18041"/>
                        <a14:backgroundMark x1="51351" y1="13402" x2="51351" y2="18041"/>
                        <a14:backgroundMark x1="51737" y1="18557" x2="44015" y2="24227"/>
                        <a14:backgroundMark x1="44015" y1="24227" x2="40541" y2="18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32" y="4437112"/>
            <a:ext cx="3877358" cy="287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997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ся\Desktop\математика\загруженное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" y="0"/>
            <a:ext cx="914662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900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Алеся\Desktop\математика\images (2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0"/>
            <a:ext cx="9129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0725" y="332656"/>
            <a:ext cx="600036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i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ГЕОМЕТРИЧНІ ФІГУРИ</a:t>
            </a:r>
            <a:endParaRPr lang="ru-RU" sz="4800" b="1" i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112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Алеся\Desktop\математика\954781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91" y="-1"/>
            <a:ext cx="9267811" cy="692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65344"/>
              </p:ext>
            </p:extLst>
          </p:nvPr>
        </p:nvGraphicFramePr>
        <p:xfrm>
          <a:off x="3957638" y="3233738"/>
          <a:ext cx="12287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Лист" r:id="rId4" imgW="1228771" imgH="390594" progId="Excel.Sheet.12">
                  <p:embed/>
                </p:oleObj>
              </mc:Choice>
              <mc:Fallback>
                <p:oleObj name="Лист" r:id="rId4" imgW="1228771" imgH="39059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7638" y="3233738"/>
                        <a:ext cx="12287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13980"/>
              </p:ext>
            </p:extLst>
          </p:nvPr>
        </p:nvGraphicFramePr>
        <p:xfrm>
          <a:off x="3787917" y="1786930"/>
          <a:ext cx="1008112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</a:tblGrid>
              <a:tr h="226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429160"/>
              </p:ext>
            </p:extLst>
          </p:nvPr>
        </p:nvGraphicFramePr>
        <p:xfrm>
          <a:off x="4198284" y="4249492"/>
          <a:ext cx="93610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434"/>
                <a:gridCol w="55067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998591"/>
              </p:ext>
            </p:extLst>
          </p:nvPr>
        </p:nvGraphicFramePr>
        <p:xfrm>
          <a:off x="4211960" y="5426486"/>
          <a:ext cx="93610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43204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49" name="Picture 5" descr="C:\Users\Алеся\Desktop\математика\schetnie_palochki-150x130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000">
                        <a14:backgroundMark x1="87333" y1="3846" x2="87333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14287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Алеся\Desktop\математика\schetnie_palochki-150x130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000">
                        <a14:backgroundMark x1="87333" y1="3846" x2="87333" y2="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032" y="701080"/>
            <a:ext cx="14287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917" y="481011"/>
            <a:ext cx="142716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1931"/>
            <a:ext cx="142716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 descr="C:\Users\Алеся\Desktop\математика\schetnie_palochki_figuri2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00" b="99200" l="50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63843"/>
            <a:ext cx="3092624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48254" y="2541226"/>
            <a:ext cx="61407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Як можна прибрати:</a:t>
            </a:r>
          </a:p>
          <a:p>
            <a:r>
              <a:rPr lang="uk-UA" sz="2400" dirty="0" smtClean="0"/>
              <a:t>а)2 палочки так, щоб залишилося 2 квадрати;</a:t>
            </a:r>
          </a:p>
          <a:p>
            <a:r>
              <a:rPr lang="uk-UA" sz="2400" dirty="0" smtClean="0"/>
              <a:t>б)4 палочки так, щоб залишилося 2 квадрати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87917" y="4225481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833330" y="5301208"/>
            <a:ext cx="378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б</a:t>
            </a:r>
            <a:r>
              <a:rPr lang="uk-UA" dirty="0" smtClean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468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еся\Desktop\математика\048230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35396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62124" y="116632"/>
            <a:ext cx="5000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МАТЕМПАТИЧНИЙ ВУЗЛИК</a:t>
            </a:r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88933" y="2132856"/>
            <a:ext cx="741187" cy="1253715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</a:t>
            </a:r>
          </a:p>
          <a:p>
            <a:pPr algn="ctr"/>
            <a:r>
              <a:rPr lang="uk-UA" dirty="0"/>
              <a:t>М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653604" y="2132856"/>
            <a:ext cx="962876" cy="1253715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10</a:t>
            </a:r>
          </a:p>
          <a:p>
            <a:pPr algn="ctr"/>
            <a:r>
              <a:rPr lang="uk-UA" dirty="0"/>
              <a:t>О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616480" y="2132856"/>
            <a:ext cx="994525" cy="1253715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19</a:t>
            </a:r>
          </a:p>
          <a:p>
            <a:pPr algn="ctr"/>
            <a:r>
              <a:rPr lang="uk-UA" dirty="0"/>
              <a:t>Л</a:t>
            </a:r>
            <a:endParaRPr lang="ru-RU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500104" y="2119030"/>
            <a:ext cx="947576" cy="1267541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55</a:t>
            </a:r>
          </a:p>
          <a:p>
            <a:pPr algn="ctr"/>
            <a:r>
              <a:rPr lang="uk-UA" dirty="0"/>
              <a:t>І</a:t>
            </a:r>
            <a:endParaRPr lang="ru-RU" dirty="0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5712335" y="4077072"/>
            <a:ext cx="875889" cy="115212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46</a:t>
            </a:r>
            <a:r>
              <a:rPr lang="uk-UA" b="1" dirty="0" smtClean="0">
                <a:solidFill>
                  <a:srgbClr val="FF0000"/>
                </a:solidFill>
              </a:rPr>
              <a:t>Ц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1630121" y="2146059"/>
            <a:ext cx="1023483" cy="1241495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2 8</a:t>
            </a:r>
          </a:p>
          <a:p>
            <a:pPr algn="ctr"/>
            <a:r>
              <a:rPr lang="uk-UA" dirty="0"/>
              <a:t>О</a:t>
            </a:r>
            <a:endParaRPr lang="ru-RU" dirty="0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4611005" y="2146059"/>
            <a:ext cx="908475" cy="1240512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37</a:t>
            </a:r>
          </a:p>
          <a:p>
            <a:pPr algn="ctr"/>
            <a:r>
              <a:rPr lang="uk-UA" dirty="0"/>
              <a:t>Д</a:t>
            </a:r>
            <a:endParaRPr lang="ru-RU" dirty="0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239266" y="4077072"/>
            <a:ext cx="781710" cy="115212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  <a:p>
            <a:pPr algn="ctr"/>
            <a:r>
              <a:rPr lang="uk-UA" b="1" dirty="0">
                <a:solidFill>
                  <a:srgbClr val="FF0000"/>
                </a:solidFill>
              </a:rPr>
              <a:t>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2020976" y="4077072"/>
            <a:ext cx="898930" cy="115212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10</a:t>
            </a:r>
          </a:p>
          <a:p>
            <a:pPr algn="ctr"/>
            <a:r>
              <a:rPr lang="uk-UA" b="1" dirty="0">
                <a:solidFill>
                  <a:srgbClr val="FF0000"/>
                </a:solidFill>
              </a:rPr>
              <a:t>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2919906" y="4077072"/>
            <a:ext cx="952253" cy="115212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19</a:t>
            </a:r>
            <a:r>
              <a:rPr lang="uk-UA" b="1" dirty="0" smtClean="0">
                <a:solidFill>
                  <a:srgbClr val="FF0000"/>
                </a:solidFill>
              </a:rPr>
              <a:t>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ый треугольник 24"/>
          <p:cNvSpPr/>
          <p:nvPr/>
        </p:nvSpPr>
        <p:spPr>
          <a:xfrm>
            <a:off x="3872159" y="4077072"/>
            <a:ext cx="982960" cy="1152128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2 8</a:t>
            </a:r>
          </a:p>
          <a:p>
            <a:pPr algn="ctr"/>
            <a:r>
              <a:rPr lang="uk-UA" b="1" dirty="0">
                <a:solidFill>
                  <a:srgbClr val="FF0000"/>
                </a:solidFill>
              </a:rPr>
              <a:t>О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ый треугольник 25"/>
          <p:cNvSpPr/>
          <p:nvPr/>
        </p:nvSpPr>
        <p:spPr>
          <a:xfrm>
            <a:off x="4855119" y="4077072"/>
            <a:ext cx="857216" cy="1152128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37</a:t>
            </a:r>
            <a:r>
              <a:rPr lang="uk-UA" b="1" dirty="0" smtClean="0">
                <a:solidFill>
                  <a:srgbClr val="FF0000"/>
                </a:solidFill>
              </a:rPr>
              <a:t>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6372200" y="2146059"/>
            <a:ext cx="1041123" cy="1241495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46</a:t>
            </a:r>
            <a:endParaRPr lang="ru-RU" dirty="0"/>
          </a:p>
          <a:p>
            <a:pPr algn="ctr"/>
            <a:r>
              <a:rPr lang="uk-UA" dirty="0" smtClean="0"/>
              <a:t>Ц</a:t>
            </a:r>
            <a:endParaRPr lang="ru-RU" dirty="0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6588224" y="4077072"/>
            <a:ext cx="885620" cy="1152128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55</a:t>
            </a:r>
            <a:r>
              <a:rPr lang="uk-UA" b="1" dirty="0" smtClean="0">
                <a:solidFill>
                  <a:srgbClr val="FF0000"/>
                </a:solidFill>
              </a:rPr>
              <a:t>І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726630"/>
            <a:ext cx="8978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dirty="0" smtClean="0">
                <a:solidFill>
                  <a:schemeClr val="accent4">
                    <a:lumMod val="50000"/>
                  </a:schemeClr>
                </a:solidFill>
                <a:latin typeface="Arial Black" panose="020B0A04020102020204" pitchFamily="34" charset="0"/>
              </a:rPr>
              <a:t>Розмістить числа так, щоб кожне наступне число було більше від попереднього на </a:t>
            </a: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9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13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ncrypted-tbn3.gstatic.com/images?q=tbn:ANd9GcTVCWFf24eRWviNu7vI9X_vVh4TUeDXrOivKwYE8jsbAesA-o-RN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38"/>
            <a:ext cx="9163435" cy="684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леся\Desktop\математика\CoolClips_wb0265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144"/>
            <a:ext cx="1800200" cy="197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37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леся\Desktop\математика\гифки-море-пляж-пальмы-30529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692696"/>
            <a:ext cx="3777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08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еся\Desktop\математика\09487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268760"/>
            <a:ext cx="55016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i="1" dirty="0" smtClean="0"/>
              <a:t>Завдання додому</a:t>
            </a:r>
            <a:endParaRPr lang="ru-RU" sz="5400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2197894"/>
            <a:ext cx="828092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Wingdings" panose="05000000000000000000" pitchFamily="2" charset="2"/>
              <a:buChar char="Ø"/>
            </a:pPr>
            <a:endParaRPr lang="en-US" sz="4000" b="1" i="1" dirty="0" smtClean="0">
              <a:solidFill>
                <a:prstClr val="black"/>
              </a:solidFill>
            </a:endParaRPr>
          </a:p>
          <a:p>
            <a:pPr marL="571500" lvl="0" indent="-571500">
              <a:buFont typeface="Wingdings" panose="05000000000000000000" pitchFamily="2" charset="2"/>
              <a:buChar char="Ø"/>
            </a:pPr>
            <a:r>
              <a:rPr lang="uk-UA" sz="4000" b="1" i="1" dirty="0" smtClean="0">
                <a:solidFill>
                  <a:prstClr val="black"/>
                </a:solidFill>
              </a:rPr>
              <a:t>№№</a:t>
            </a:r>
            <a:r>
              <a:rPr lang="en-US" sz="4000" b="1" i="1" dirty="0" smtClean="0">
                <a:solidFill>
                  <a:prstClr val="black"/>
                </a:solidFill>
              </a:rPr>
              <a:t> 403, 404</a:t>
            </a:r>
            <a:endParaRPr lang="uk-UA" sz="4000" b="1" i="1" dirty="0" smtClean="0">
              <a:solidFill>
                <a:prstClr val="black"/>
              </a:solidFill>
            </a:endParaRPr>
          </a:p>
          <a:p>
            <a:pPr marL="571500" lvl="0" indent="-571500">
              <a:buFont typeface="Wingdings" panose="05000000000000000000" pitchFamily="2" charset="2"/>
              <a:buChar char="Ø"/>
            </a:pPr>
            <a:r>
              <a:rPr lang="uk-UA" sz="3800" b="1" i="1" dirty="0" smtClean="0">
                <a:solidFill>
                  <a:prstClr val="black"/>
                </a:solidFill>
              </a:rPr>
              <a:t>повторити таблицю множення</a:t>
            </a:r>
            <a:endParaRPr lang="uk-UA" sz="38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636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леся\Desktop\математика\images (2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77" y="0"/>
            <a:ext cx="91942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1" descr="f2860cdf129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24944"/>
            <a:ext cx="230425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5934670"/>
            <a:ext cx="58362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ДЯКУЮ ЗА УРОК</a:t>
            </a:r>
            <a:endParaRPr lang="ru-RU" sz="5400" b="1" cap="none" spc="0" dirty="0">
              <a:ln w="1778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15903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ся\Desktop\Fujiyama_rassvet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29684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749436"/>
            <a:ext cx="7812844" cy="144655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Доброго ранку</a:t>
            </a:r>
            <a:r>
              <a:rPr lang="uk-UA" sz="8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8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675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еся\Desktop\математика\09487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87424"/>
            <a:ext cx="9324528" cy="724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3356992"/>
            <a:ext cx="61926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Пролунав уже дзвінок,</a:t>
            </a:r>
          </a:p>
          <a:p>
            <a:r>
              <a:rPr lang="uk-UA" sz="3200" b="1" dirty="0" smtClean="0"/>
              <a:t>Починається урок.</a:t>
            </a:r>
          </a:p>
          <a:p>
            <a:r>
              <a:rPr lang="uk-UA" sz="3200" b="1" dirty="0" smtClean="0"/>
              <a:t>Щоб урок пройшов не марно,</a:t>
            </a:r>
          </a:p>
          <a:p>
            <a:r>
              <a:rPr lang="uk-UA" sz="3200" b="1" dirty="0" smtClean="0"/>
              <a:t>Треба сісти рівно, гарно.</a:t>
            </a:r>
            <a:endParaRPr lang="ru-RU" sz="3200" b="1" dirty="0"/>
          </a:p>
        </p:txBody>
      </p:sp>
      <p:pic>
        <p:nvPicPr>
          <p:cNvPr id="2053" name="Picture 5" descr="https://encrypted-tbn1.gstatic.com/images?q=tbn:ANd9GcS4WIm8UqkEWFBasud3iw1DiZC7KxzUQD_p38mMuWph_4KVB7m7x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765" y="548680"/>
            <a:ext cx="1728192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school12.admsurgut.ru/images/15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48679"/>
            <a:ext cx="2592290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071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5656" y="260648"/>
            <a:ext cx="60659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uk-UA" sz="4400" i="1" dirty="0">
                <a:solidFill>
                  <a:srgbClr val="FF0000"/>
                </a:solidFill>
                <a:latin typeface="Arial Black" panose="020B0A04020102020204" pitchFamily="34" charset="0"/>
              </a:rPr>
              <a:t>Вправи </a:t>
            </a:r>
            <a:r>
              <a:rPr lang="uk-UA" sz="4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і </a:t>
            </a:r>
            <a:r>
              <a:rPr lang="en-US" sz="4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uk-UA" sz="4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задачі</a:t>
            </a:r>
            <a:endParaRPr lang="uk-UA" sz="44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uk-UA" sz="4400" i="1" dirty="0">
                <a:solidFill>
                  <a:srgbClr val="FF0000"/>
                </a:solidFill>
                <a:latin typeface="Arial Black" panose="020B0A04020102020204" pitchFamily="34" charset="0"/>
              </a:rPr>
              <a:t> на засвоєння таблиці множення </a:t>
            </a:r>
          </a:p>
          <a:p>
            <a:pPr algn="ctr"/>
            <a:r>
              <a:rPr lang="uk-UA" sz="4400" i="1" dirty="0">
                <a:solidFill>
                  <a:srgbClr val="FF0000"/>
                </a:solidFill>
                <a:latin typeface="Arial Black" panose="020B0A04020102020204" pitchFamily="34" charset="0"/>
              </a:rPr>
              <a:t>числа </a:t>
            </a:r>
            <a:r>
              <a:rPr lang="uk-UA" sz="4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9</a:t>
            </a:r>
            <a:endParaRPr lang="ru-RU" sz="44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Мелодия - ШУМ МОРЯ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56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ся\Desktop\математика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536" y="-36005"/>
            <a:ext cx="9389536" cy="704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085184"/>
            <a:ext cx="813690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КАЛІГРАФІЯ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8" name="Picture 4" descr="http://www.abc-color.com/image/coloring/sun/001/solntse/solntse-picture-col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6005"/>
            <a:ext cx="4248472" cy="332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data:image/jpeg;base64,/9j/4AAQSkZJRgABAQAAAQABAAD/2wCEAAkGBhISEBUPDxIQEA4QEA0PDgwQDxAPEA0QFBAVFBQSFRIXHSceFxkjGRISHy8gIycpLSwsFR4xNTAqNSYrLCkBCQoKDgwOFw8PFCkYFBg1NSk1KTU1NSwpNTUpKTUpKTIpNTUvKTU1NSkpKSk1KSo1LCw1Lyk1MSkpNSkpLiw1Nv/AABEIAMkA+wMBIgACEQEDEQH/xAAbAAEAAgMBAQAAAAAAAAAAAAAABAUCAwYBB//EAEEQAAIBAgMFBQUFBQYHAAAAAAABAgMRBAUhEjFBUWEGE3GBoSIyQmKRFFKxwdEHM3KS4RUWU4KishcjNHN0s/D/xAAYAQEBAQEBAAAAAAAAAAAAAAAAAQQDAv/EABwRAQADAAIDAAAAAAAAAAAAAAABAhEDUSExQf/aAAwDAQACEQMRAD8A+4gAAAAAAAAAAAAAAAAAAAAAAAAAAAAAAAAAAAAAAAAAAAAAAAAAAAAAAAAAAAAAAAAAAAAAAAAAAAAAAAAAAAAAAAAAAAAAAAAAAeN21e7melZmNZylsL3V73VgbKubRWkU5ddyNazd8YLyl/Q1UsMbXhSiXh8bGei0l916P+pIKHE0WtVo1qmt6McR2hqxS2acW2rObbttLf7K8uPEYOgBy67TV1vp02uS2k/rdlhge0tOb2Zp0pPdtaxf+b9bEwXAAAAAAAAAAAGupXS3+iv+BsK3E0Kysqb2kvvQi9ed3NfgBYxkmrrVPcz0i4HCuC1bu98bJJPi7JslAAAAAAAAAAAAAAA11a8Y+8/Li/I14vE7Ksvee7p1IVOi27vVve2BK+38ovzdiPs6tvi2z1rkY2KJdGK4W+qNzgVpKw2Jv7MvJ/kBqxlPQr4U0otST1cWtNzV7+jLipC5oqYcCteFTWmpCxGA6FnODi7rejbOmpJSW58OT4oCBgM1nSjsOLqRXuXlZxXK9ndEmn2rp3tUhUh81lOPpr6D7MacTlya3AXmFxkKkdqnKM48093Rrgbjhp4edKW3SbhNcVufRrijpskzlV4tNKNWFu8hw/ij0foMFmACAAAAAAAAAAAAAAAAAAasRiFBXl5Li2BtBVSxk57vZXJb/qZwo89fHUoNbUnLm9PDgSFHQypUza4gQ5xNEywlSNFSiBD2jKMj2dM1sCXHEy5+iN0Kylo9H6Mr4zN0WBniKYoQ/wCX/n0+huauk+e/xI9SiBlYWI/fyjv9pcpa/R70SaclJbUeHvRe+IELGYa6KKFV0K0aq+F2kvvQfvL6eqR080U2Y4W4HVJ31R6VWX5tTVKCqTjGaiotPf7On5XJ1HHU56QnCT5KSb+hBvAAAAAAAAAAAAAAAAKPF1duo+UXspeG/wBSyxmZQp6SftPdBayflw8ynhU2pt2ttSbSfC7LAscLRJijYUkkrGU2QYxNiI+2bITA2mE4mSYAizpEapSLJxNNWmBVtG2kz2rA9pRKJdOokra8TLR7t/J6GMIHlSAEfEUyFSxHd1FL4d0lzRZv2lrvXqiFXwtwNWIzumm7RnJeUfxIrz6i/epVPFST/Q8rYAhVsAyi0o1MJV0jNwk90amnru9THGZBbW1195cP0Ofq4Zos8mz2VJqFRuVF6Werp9V06ASsNmNWi7NupT4xk7yS+WX5M6PDYmNSKnB3i/qujXBldj8GvejbZlqrbiLl1buZSvfu5K7SV7SW528PyIOgBWrP6N7Nyj1cHb0J1GvGa2oSUo84tNEGwAAAAAAAArc8zXuYJRs6s7qCe5W3yfhdfVFkcf2gqN4uz3RhBLzvJ/j6FgZYKg5Pak3KTd3J6tstVhdFbRrVMj4COhYoDZGqJVTBdRKMUr+2/lSV2Bi6hnCqQ6OJ7yTgqValspbLqRSVTnZptJ+epss1vT+gROjVM+8IVpJXaaR53oVO7wSkQlVMlWAynAQged4e7Vt+gEmBhVZr70xu3uAyw6vJ+H5m6dNGNNKK68WYVsTYgwlRRhPBpo8jiTfGsiikxuBKatQszqsU0ykxNPUsC2yiq5YaKfwycF4Ld6OxnKjc9wVDYpRhx1lL+J8PLRG1EESrgk1uKqrGdCXeUnZ8Y/DNcmuJ0LKrNLWAu8tx8a1ONSOl9HHjGS0aJRz3Y++xVXw96mvFwV/yOhIAAAAAAcj2pouOIjU+GpBJP5oPVfRr6M64iZplsa9N053W5xmvepzW6S/+4tAUeX19C1hM5Sq6mGnsYhbKbtCsr91V8HwfRlrh8xVt5RcXFyAscjyWOQE9yNLxdSHHajwvq14siRxpm8SBvnmras1Gz6GmniE3bjy5+BDxdPbXsTdOXNKMk/GL/oU2JwOK4ThJc01F+qKOquZRu9134anMTzTFUYq8mlyuqkV01vYzodtKq0lZ+EUvwA66jhraz8om2eJXFJo5R9r0+GviRMT2obWmhMHXTxtNcFcPGrg1bkjhMDjKtapsrxctbQjzZbPK6vCrD/UUXWJzSMVq0U1LOnWlLu4yahvaWluDNP8AYDl++q3jxhTVr+Mn+hY0tilHYppRiuC4vm3xYGqljOZMhiyBWxpEr5qoRcvupu3N8EBduo3u1NlDDJPalq+C4IocJ2ihNaO0vuS0f9SZ/agFzOsjX9qRR1s06mpTxFSDnh6UqqvbaTio36Xa2vIgvqmOVijzbMkk23ZGiGX5hU0VFQ+acopL/V+RdZN2OUJqtiZ99VjrCC/d03zs/ef08Cix7M4OVPDx201ObdSUXvjtbk+uyo363LUA8gAAAAAAADCtRjOLjOMZRejjJKSfimUOI7FUW70ZVaD5U53h/LK/odCAOUfY6t8OL0+ahG/+4yh2Kk/3uKqyXFU4Rpeup1ILopqXZejTpuFLajLf3kpym3LrfT6WKDH1p0XatFw1sqm+nLwmtPJ2fQ7gxnBNWaTT0aaun5DRwkcwT3NPwdz1406HF9jsJUd+77uT+Kk3T9Fp6FdU/Z9T+CvXj0bjL8kNFVPGFdiO74pR6p29Dof+HS44io1/Av1N9H9neHXvzrT6bUYr0V/UujhqtWK92Tflb1JmHwsJauTkumh9GwPZ7DUdadKCl99rbl/NK7KHOew926uDapyeroPSD/hfw+G7wGiBhK0YLZglFdOPi+JKWPOfxPfUXavSnD5rey/CW5+TMI5pHn6MDoZ44iVsaVE8yjz9GZ4WjWru1ClOp81rQXjJ6L6gba2M6nTdkMpbTxFVezOLjShJb4PfNp89y6X5mGSdiNlqpi2qklrGhHWnF/M/i8N3idaSZHO4/sLhqjvFSot/4bWz/K00vKxBj+zxLdiaiXJRX6nYAaOewXYjDwd57deS/wAWV4/yqyfnc6CMUlZJJJWSSskuVj0EAAAAAAAAAAAAAAB42YuoBmDU6xi8QgN4IrxiMJZguYE0FdLNY8zXLOo8wLUFM8/hzMH2khzAvAUD7TQ5nn96IcwL9rn9CHUybDy1lQot83Shf62Kz+9EOZ6u00OYFnSybDx1jRoxfNUoJ/WxLSKRdo4czOOfw5gXIKqOdR5myOax5gWIISzBGaxiAlA0LEIyVUDaDBTPVIDIAAAAAAAA8Z6ANcka3AkHlgIkqTNU8OywsNkCnnhJEapl8joNgbAHK1Mrn1ItTJ6nU7Pu0edygODqZJU6mieQ1ep9D7hcjzuFyA+cSyCr1MHkFXqfSvs65D7MuQHzVZBV6mccgq9T6P8AZ1yH2dcgPnsMhq9SRDJKnU7ruFyPe4XIDjaeT1OpKp5XM6juUe92gKCngJEmGEkW+whsAQIYdm2NJkvZFgNCgbIxM7HoAAAAAAAAAAAAAAAAAAAAAAAAAAAAAAAAAAAAAAAAAAAAAAAAAAAAAAAAAAAAAAAAAAAAAAAAAAAAAAAAAAADm8H2lrzlKTwleNCNOpLYdJxq7UZR4zcU9G9Fd3Wl7XOkI+O/dT/7dT/aztxWrGxNd1Jc++2su5WIWErSpO3tq7WkNqUn7N1FfeaS0lezVj2l2pru8pYOuoNp02qdRvZ7mDe0rbSW3J67N7J+zdFrhP8Ao4f+ND/1IsFuNFuThrsRxfc9ymT2pcV2iqQrRpRwmInCcqcPtEYvu4N22nLS6S2t9tbMsssxFSpRhUqw7qrOEZTpJuWw3wu0n6Ek9M170msRFMnvy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data:image/jpeg;base64,/9j/4AAQSkZJRgABAQAAAQABAAD/2wCEAAkGBhISEBUPDxIQEA4QEA0PDgwQDxAPEA0QFBAVFBQSFRIXHSceFxkjGRISHy8gIycpLSwsFR4xNTAqNSYrLCkBCQoKDgwOFw8PFCkYFBg1NSk1KTU1NSwpNTUpKTUpKTIpNTUvKTU1NSkpKSk1KSo1LCw1Lyk1MSkpNSkpLiw1Nv/AABEIAMkA+wMBIgACEQEDEQH/xAAbAAEAAgMBAQAAAAAAAAAAAAAABAUCAwYBB//EAEEQAAIBAgMFBQUFBQYHAAAAAAABAgMRBAUhEjFBUWEGE3GBoSIyQmKRFFKxwdEHM3KS4RUWU4KishcjNHN0s/D/xAAYAQEBAQEBAAAAAAAAAAAAAAAAAQQDAv/EABwRAQADAAIDAAAAAAAAAAAAAAABAhEDUSExQf/aAAwDAQACEQMRAD8A+4gAAAAAAAAAAAAAAAAAAAAAAAAAAAAAAAAAAAAAAAAAAAAAAAAAAAAAAAAAAAAAAAAAAAAAAAAAAAAAAAAAAAAAAAAAAAAAAAAAAeN21e7melZmNZylsL3V73VgbKubRWkU5ddyNazd8YLyl/Q1UsMbXhSiXh8bGei0l916P+pIKHE0WtVo1qmt6McR2hqxS2acW2rObbttLf7K8uPEYOgBy67TV1vp02uS2k/rdlhge0tOb2Zp0pPdtaxf+b9bEwXAAAAAAAAAAAGupXS3+iv+BsK3E0Kysqb2kvvQi9ed3NfgBYxkmrrVPcz0i4HCuC1bu98bJJPi7JslAAAAAAAAAAAAAAA11a8Y+8/Li/I14vE7Ksvee7p1IVOi27vVve2BK+38ovzdiPs6tvi2z1rkY2KJdGK4W+qNzgVpKw2Jv7MvJ/kBqxlPQr4U0otST1cWtNzV7+jLipC5oqYcCteFTWmpCxGA6FnODi7rejbOmpJSW58OT4oCBgM1nSjsOLqRXuXlZxXK9ndEmn2rp3tUhUh81lOPpr6D7MacTlya3AXmFxkKkdqnKM48093Rrgbjhp4edKW3SbhNcVufRrijpskzlV4tNKNWFu8hw/ij0foMFmACAAAAAAAAAAAAAAAAAAasRiFBXl5Li2BtBVSxk57vZXJb/qZwo89fHUoNbUnLm9PDgSFHQypUza4gQ5xNEywlSNFSiBD2jKMj2dM1sCXHEy5+iN0Kylo9H6Mr4zN0WBniKYoQ/wCX/n0+huauk+e/xI9SiBlYWI/fyjv9pcpa/R70SaclJbUeHvRe+IELGYa6KKFV0K0aq+F2kvvQfvL6eqR080U2Y4W4HVJ31R6VWX5tTVKCqTjGaiotPf7On5XJ1HHU56QnCT5KSb+hBvAAAAAAAAAAAAAAAAKPF1duo+UXspeG/wBSyxmZQp6SftPdBayflw8ynhU2pt2ttSbSfC7LAscLRJijYUkkrGU2QYxNiI+2bITA2mE4mSYAizpEapSLJxNNWmBVtG2kz2rA9pRKJdOokra8TLR7t/J6GMIHlSAEfEUyFSxHd1FL4d0lzRZv2lrvXqiFXwtwNWIzumm7RnJeUfxIrz6i/epVPFST/Q8rYAhVsAyi0o1MJV0jNwk90amnru9THGZBbW1195cP0Ofq4Zos8mz2VJqFRuVF6Werp9V06ASsNmNWi7NupT4xk7yS+WX5M6PDYmNSKnB3i/qujXBldj8GvejbZlqrbiLl1buZSvfu5K7SV7SW528PyIOgBWrP6N7Nyj1cHb0J1GvGa2oSUo84tNEGwAAAAAAAArc8zXuYJRs6s7qCe5W3yfhdfVFkcf2gqN4uz3RhBLzvJ/j6FgZYKg5Pak3KTd3J6tstVhdFbRrVMj4COhYoDZGqJVTBdRKMUr+2/lSV2Bi6hnCqQ6OJ7yTgqValspbLqRSVTnZptJ+epss1vT+gROjVM+8IVpJXaaR53oVO7wSkQlVMlWAynAQged4e7Vt+gEmBhVZr70xu3uAyw6vJ+H5m6dNGNNKK68WYVsTYgwlRRhPBpo8jiTfGsiikxuBKatQszqsU0ykxNPUsC2yiq5YaKfwycF4Ld6OxnKjc9wVDYpRhx1lL+J8PLRG1EESrgk1uKqrGdCXeUnZ8Y/DNcmuJ0LKrNLWAu8tx8a1ONSOl9HHjGS0aJRz3Y++xVXw96mvFwV/yOhIAAAAAAcj2pouOIjU+GpBJP5oPVfRr6M64iZplsa9N053W5xmvepzW6S/+4tAUeX19C1hM5Sq6mGnsYhbKbtCsr91V8HwfRlrh8xVt5RcXFyAscjyWOQE9yNLxdSHHajwvq14siRxpm8SBvnmras1Gz6GmniE3bjy5+BDxdPbXsTdOXNKMk/GL/oU2JwOK4ThJc01F+qKOquZRu9134anMTzTFUYq8mlyuqkV01vYzodtKq0lZ+EUvwA66jhraz8om2eJXFJo5R9r0+GviRMT2obWmhMHXTxtNcFcPGrg1bkjhMDjKtapsrxctbQjzZbPK6vCrD/UUXWJzSMVq0U1LOnWlLu4yahvaWluDNP8AYDl++q3jxhTVr+Mn+hY0tilHYppRiuC4vm3xYGqljOZMhiyBWxpEr5qoRcvupu3N8EBduo3u1NlDDJPalq+C4IocJ2ihNaO0vuS0f9SZ/agFzOsjX9qRR1s06mpTxFSDnh6UqqvbaTio36Xa2vIgvqmOVijzbMkk23ZGiGX5hU0VFQ+acopL/V+RdZN2OUJqtiZ99VjrCC/d03zs/ef08Cix7M4OVPDx201ObdSUXvjtbk+uyo363LUA8gAAAAAAADCtRjOLjOMZRejjJKSfimUOI7FUW70ZVaD5U53h/LK/odCAOUfY6t8OL0+ahG/+4yh2Kk/3uKqyXFU4Rpeup1ILopqXZejTpuFLajLf3kpym3LrfT6WKDH1p0XatFw1sqm+nLwmtPJ2fQ7gxnBNWaTT0aaun5DRwkcwT3NPwdz1406HF9jsJUd+77uT+Kk3T9Fp6FdU/Z9T+CvXj0bjL8kNFVPGFdiO74pR6p29Dof+HS44io1/Av1N9H9neHXvzrT6bUYr0V/UujhqtWK92Tflb1JmHwsJauTkumh9GwPZ7DUdadKCl99rbl/NK7KHOew926uDapyeroPSD/hfw+G7wGiBhK0YLZglFdOPi+JKWPOfxPfUXavSnD5rey/CW5+TMI5pHn6MDoZ44iVsaVE8yjz9GZ4WjWru1ClOp81rQXjJ6L6gba2M6nTdkMpbTxFVezOLjShJb4PfNp89y6X5mGSdiNlqpi2qklrGhHWnF/M/i8N3idaSZHO4/sLhqjvFSot/4bWz/K00vKxBj+zxLdiaiXJRX6nYAaOewXYjDwd57deS/wAWV4/yqyfnc6CMUlZJJJWSSskuVj0EAAAAAAAAAAAAAAB42YuoBmDU6xi8QgN4IrxiMJZguYE0FdLNY8zXLOo8wLUFM8/hzMH2khzAvAUD7TQ5nn96IcwL9rn9CHUybDy1lQot83Shf62Kz+9EOZ6u00OYFnSybDx1jRoxfNUoJ/WxLSKRdo4czOOfw5gXIKqOdR5myOax5gWIISzBGaxiAlA0LEIyVUDaDBTPVIDIAAAAAAAA8Z6ANcka3AkHlgIkqTNU8OywsNkCnnhJEapl8joNgbAHK1Mrn1ItTJ6nU7Pu0edygODqZJU6mieQ1ep9D7hcjzuFyA+cSyCr1MHkFXqfSvs65D7MuQHzVZBV6mccgq9T6P8AZ1yH2dcgPnsMhq9SRDJKnU7ruFyPe4XIDjaeT1OpKp5XM6juUe92gKCngJEmGEkW+whsAQIYdm2NJkvZFgNCgbIxM7HoAAAAAAAAAAAAAAAAAAAAAAAAAAAAAAAAAAAAAAAAAAAAAAAAAAAAAAAAAAAAAAAAAAAAAAAAAAAAAAAAAAADm8H2lrzlKTwleNCNOpLYdJxq7UZR4zcU9G9Fd3Wl7XOkI+O/dT/7dT/aztxWrGxNd1Jc++2su5WIWErSpO3tq7WkNqUn7N1FfeaS0lezVj2l2pru8pYOuoNp02qdRvZ7mDe0rbSW3J67N7J+zdFrhP8Ao4f+ND/1IsFuNFuThrsRxfc9ymT2pcV2iqQrRpRwmInCcqcPtEYvu4N22nLS6S2t9tbMsssxFSpRhUqw7qrOEZTpJuWw3wu0n6Ek9M170msRFMnvyr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C:\Users\Алеся\Desktop\загруженное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68" b="86070" l="3984" r="83665">
                        <a14:foregroundMark x1="44223" y1="17910" x2="34661" y2="19403"/>
                        <a14:foregroundMark x1="37450" y1="22388" x2="34661" y2="26866"/>
                        <a14:foregroundMark x1="34661" y1="25373" x2="24701" y2="34826"/>
                        <a14:foregroundMark x1="24701" y1="39303" x2="16733" y2="41294"/>
                        <a14:foregroundMark x1="18327" y1="44776" x2="15936" y2="55721"/>
                        <a14:foregroundMark x1="15936" y1="60199" x2="31076" y2="60199"/>
                        <a14:foregroundMark x1="30279" y1="60697" x2="39841" y2="70149"/>
                        <a14:foregroundMark x1="39841" y1="70149" x2="49004" y2="66667"/>
                        <a14:foregroundMark x1="49004" y1="65672" x2="59363" y2="71642"/>
                        <a14:foregroundMark x1="59363" y1="72637" x2="69721" y2="63184"/>
                        <a14:foregroundMark x1="69721" y1="63184" x2="88446" y2="60697"/>
                        <a14:foregroundMark x1="82072" y1="62189" x2="76892" y2="41791"/>
                        <a14:foregroundMark x1="77291" y1="41791" x2="68526" y2="35323"/>
                        <a14:foregroundMark x1="71713" y1="37811" x2="60159" y2="25871"/>
                        <a14:foregroundMark x1="60558" y1="28358" x2="49004" y2="19403"/>
                        <a14:backgroundMark x1="50199" y1="23383" x2="40239" y2="159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-434488"/>
            <a:ext cx="349188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60086" y="1024324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/>
              <a:t>9</a:t>
            </a:r>
            <a:endParaRPr lang="ru-RU" sz="7200" b="1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03445" y="666683"/>
            <a:ext cx="112082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7200" b="1" i="1" dirty="0" smtClean="0">
                <a:solidFill>
                  <a:prstClr val="black"/>
                </a:solidFill>
              </a:rPr>
              <a:t>9</a:t>
            </a:r>
            <a:r>
              <a:rPr lang="uk-UA" sz="7200" b="1" i="1" dirty="0">
                <a:solidFill>
                  <a:prstClr val="black"/>
                </a:solidFill>
              </a:rPr>
              <a:t>9</a:t>
            </a:r>
            <a:endParaRPr lang="ru-RU" sz="7200" b="1" i="1" dirty="0">
              <a:solidFill>
                <a:prstClr val="black"/>
              </a:solidFill>
            </a:endParaRPr>
          </a:p>
          <a:p>
            <a:pPr lvl="0"/>
            <a:r>
              <a:rPr lang="uk-UA" sz="7200" b="1" i="1" dirty="0" smtClean="0">
                <a:solidFill>
                  <a:prstClr val="black"/>
                </a:solidFill>
              </a:rPr>
              <a:t> </a:t>
            </a:r>
            <a:endParaRPr lang="ru-RU" sz="7200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7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ся\Desktop\математика\загруженное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38" y="-243408"/>
            <a:ext cx="9347065" cy="735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5157192"/>
            <a:ext cx="7567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Математична розминка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590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еся\Desktop\математика\094878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850" y="-61010"/>
            <a:ext cx="9144000" cy="692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9245" y="764704"/>
            <a:ext cx="10727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Гра</a:t>
            </a:r>
            <a:endParaRPr lang="ru-RU" sz="4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3477" y="1599183"/>
            <a:ext cx="51770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Назви</a:t>
            </a:r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одним словом</a:t>
            </a:r>
            <a:endParaRPr lang="ru-RU" sz="3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916" y="3020566"/>
            <a:ext cx="3261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/>
              <a:t>р</a:t>
            </a:r>
            <a:r>
              <a:rPr lang="uk-UA" dirty="0" smtClean="0"/>
              <a:t>езультат при множенні - це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636017" y="3020566"/>
            <a:ext cx="995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добуток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5916" y="3290500"/>
            <a:ext cx="3011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/>
              <a:t>р</a:t>
            </a:r>
            <a:r>
              <a:rPr lang="uk-UA" dirty="0" smtClean="0"/>
              <a:t>езультат при діленні - це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39" y="3290500"/>
            <a:ext cx="821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частка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5916" y="3659832"/>
            <a:ext cx="3912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/>
              <a:t>з</a:t>
            </a:r>
            <a:r>
              <a:rPr lang="uk-UA" dirty="0" smtClean="0"/>
              <a:t>більшити число в кілька разів - це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259240" y="3659832"/>
            <a:ext cx="1345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помножить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5916" y="4029164"/>
            <a:ext cx="3886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зменшити число в кілька разів - це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225868" y="4029164"/>
            <a:ext cx="1084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поділити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45916" y="4398496"/>
            <a:ext cx="3619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Перше число при множенні - це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942217" y="4398496"/>
            <a:ext cx="11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множник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45916" y="4767828"/>
            <a:ext cx="3264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uk-UA" dirty="0" smtClean="0"/>
              <a:t>Друге число при діленні - це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624311" y="4767828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дільник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3109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megaboxx.ru/uploads/posts/1286830162_15-olimpiarik-volleyb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0"/>
            <a:ext cx="9460338" cy="71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08519" y="0"/>
            <a:ext cx="54913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ГРА</a:t>
            </a:r>
          </a:p>
          <a:p>
            <a:pPr algn="ctr"/>
            <a:r>
              <a:rPr lang="uk-UA" sz="5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ВЕСЕЛИЙ М</a:t>
            </a:r>
            <a:r>
              <a:rPr lang="en-US" sz="5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’</a:t>
            </a:r>
            <a:r>
              <a:rPr lang="uk-UA" sz="54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ЯЧИК</a:t>
            </a:r>
            <a:endParaRPr lang="ru-RU" sz="5400" b="1" i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626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478</Words>
  <Application>Microsoft Office PowerPoint</Application>
  <PresentationFormat>Экран (4:3)</PresentationFormat>
  <Paragraphs>191</Paragraphs>
  <Slides>27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Алеся</dc:creator>
  <cp:lastModifiedBy>hp</cp:lastModifiedBy>
  <cp:revision>75</cp:revision>
  <dcterms:created xsi:type="dcterms:W3CDTF">2013-10-16T14:04:22Z</dcterms:created>
  <dcterms:modified xsi:type="dcterms:W3CDTF">2018-07-30T16:53:58Z</dcterms:modified>
</cp:coreProperties>
</file>