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43C7E-B38B-4AE3-9A9B-C99A307A2CBF}" type="datetimeFigureOut">
              <a:rPr lang="ru-RU" smtClean="0"/>
              <a:pPr/>
              <a:t>12.02.2014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D8F14-C1A1-4260-8F88-61D2007851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43C7E-B38B-4AE3-9A9B-C99A307A2CBF}" type="datetimeFigureOut">
              <a:rPr lang="ru-RU" smtClean="0"/>
              <a:pPr/>
              <a:t>12.02.2014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D8F14-C1A1-4260-8F88-61D2007851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43C7E-B38B-4AE3-9A9B-C99A307A2CBF}" type="datetimeFigureOut">
              <a:rPr lang="ru-RU" smtClean="0"/>
              <a:pPr/>
              <a:t>12.02.2014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D8F14-C1A1-4260-8F88-61D2007851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43C7E-B38B-4AE3-9A9B-C99A307A2CBF}" type="datetimeFigureOut">
              <a:rPr lang="ru-RU" smtClean="0"/>
              <a:pPr/>
              <a:t>12.02.2014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D8F14-C1A1-4260-8F88-61D2007851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43C7E-B38B-4AE3-9A9B-C99A307A2CBF}" type="datetimeFigureOut">
              <a:rPr lang="ru-RU" smtClean="0"/>
              <a:pPr/>
              <a:t>12.02.2014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D8F14-C1A1-4260-8F88-61D2007851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43C7E-B38B-4AE3-9A9B-C99A307A2CBF}" type="datetimeFigureOut">
              <a:rPr lang="ru-RU" smtClean="0"/>
              <a:pPr/>
              <a:t>12.02.2014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D8F14-C1A1-4260-8F88-61D2007851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43C7E-B38B-4AE3-9A9B-C99A307A2CBF}" type="datetimeFigureOut">
              <a:rPr lang="ru-RU" smtClean="0"/>
              <a:pPr/>
              <a:t>12.02.2014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D8F14-C1A1-4260-8F88-61D2007851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43C7E-B38B-4AE3-9A9B-C99A307A2CBF}" type="datetimeFigureOut">
              <a:rPr lang="ru-RU" smtClean="0"/>
              <a:pPr/>
              <a:t>12.02.2014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D8F14-C1A1-4260-8F88-61D2007851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43C7E-B38B-4AE3-9A9B-C99A307A2CBF}" type="datetimeFigureOut">
              <a:rPr lang="ru-RU" smtClean="0"/>
              <a:pPr/>
              <a:t>12.02.2014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D8F14-C1A1-4260-8F88-61D2007851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43C7E-B38B-4AE3-9A9B-C99A307A2CBF}" type="datetimeFigureOut">
              <a:rPr lang="ru-RU" smtClean="0"/>
              <a:pPr/>
              <a:t>12.02.2014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D8F14-C1A1-4260-8F88-61D2007851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43C7E-B38B-4AE3-9A9B-C99A307A2CBF}" type="datetimeFigureOut">
              <a:rPr lang="ru-RU" smtClean="0"/>
              <a:pPr/>
              <a:t>12.02.2014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D8F14-C1A1-4260-8F88-61D2007851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943C7E-B38B-4AE3-9A9B-C99A307A2CBF}" type="datetimeFigureOut">
              <a:rPr lang="ru-RU" smtClean="0"/>
              <a:pPr/>
              <a:t>12.02.2014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4D8F14-C1A1-4260-8F88-61D20078512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59;&#1088;&#1086;&#1082;\&#1055;&#1088;&#1077;&#1079;&#1077;&#1085;&#1090;&#1072;&#1094;&#1110;&#1103;\&#1055;&#1110;&#1089;&#1077;&#1085;&#1100;&#1082;&#1072;%20&#1087;&#1088;&#1086;%20&#1040;&#1041;&#1045;&#1058;&#1050;&#1059;.wmv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59;&#1088;&#1086;&#1082;\&#1055;&#1088;&#1077;&#1079;&#1077;&#1085;&#1090;&#1072;&#1094;&#1110;&#1103;\&#1060;&#1110;&#1079;&#1082;&#1091;&#1083;&#1100;&#1090;&#1093;&#1074;&#1080;&#1083;&#1080;&#1085;&#1082;&#1072;.wmv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Shabloni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0827020">
            <a:off x="171362" y="659171"/>
            <a:ext cx="8124139" cy="4443229"/>
          </a:xfrm>
        </p:spPr>
        <p:txBody>
          <a:bodyPr>
            <a:noAutofit/>
          </a:bodyPr>
          <a:lstStyle/>
          <a:p>
            <a:r>
              <a:rPr lang="ru-RU" sz="6000" b="1" dirty="0" err="1" smtClean="0">
                <a:latin typeface="Gabriola" pitchFamily="82" charset="0"/>
              </a:rPr>
              <a:t>Укра</a:t>
            </a:r>
            <a:r>
              <a:rPr lang="uk-UA" sz="6000" b="1" dirty="0" err="1" smtClean="0">
                <a:latin typeface="Gabriola" pitchFamily="82" charset="0"/>
              </a:rPr>
              <a:t>їнська</a:t>
            </a:r>
            <a:r>
              <a:rPr lang="uk-UA" sz="6000" b="1" dirty="0" smtClean="0">
                <a:latin typeface="Gabriola" pitchFamily="82" charset="0"/>
              </a:rPr>
              <a:t> абетка.</a:t>
            </a:r>
            <a:br>
              <a:rPr lang="uk-UA" sz="6000" b="1" dirty="0" smtClean="0">
                <a:latin typeface="Gabriola" pitchFamily="82" charset="0"/>
              </a:rPr>
            </a:br>
            <a:r>
              <a:rPr lang="uk-UA" sz="6000" b="1" dirty="0" smtClean="0">
                <a:latin typeface="Gabriola" pitchFamily="82" charset="0"/>
              </a:rPr>
              <a:t/>
            </a:r>
            <a:br>
              <a:rPr lang="uk-UA" sz="6000" b="1" dirty="0" smtClean="0">
                <a:latin typeface="Gabriola" pitchFamily="82" charset="0"/>
              </a:rPr>
            </a:br>
            <a:r>
              <a:rPr lang="uk-UA" sz="6000" b="1" dirty="0" smtClean="0">
                <a:latin typeface="Gabriola" pitchFamily="82" charset="0"/>
              </a:rPr>
              <a:t>Рукописні букви </a:t>
            </a:r>
            <a:br>
              <a:rPr lang="uk-UA" sz="6000" b="1" dirty="0" smtClean="0">
                <a:latin typeface="Gabriola" pitchFamily="82" charset="0"/>
              </a:rPr>
            </a:br>
            <a:r>
              <a:rPr lang="uk-UA" sz="6000" b="1" dirty="0" smtClean="0">
                <a:latin typeface="Gabriola" pitchFamily="82" charset="0"/>
              </a:rPr>
              <a:t>    української абетки</a:t>
            </a:r>
            <a:endParaRPr lang="ru-RU" sz="6000" b="1" dirty="0">
              <a:latin typeface="Gabriola" pitchFamily="82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85794"/>
            <a:ext cx="8358246" cy="5500726"/>
          </a:xfrm>
        </p:spPr>
        <p:txBody>
          <a:bodyPr>
            <a:normAutofit/>
          </a:bodyPr>
          <a:lstStyle/>
          <a:p>
            <a:r>
              <a:rPr lang="uk-UA" sz="9600" b="1" dirty="0" smtClean="0">
                <a:latin typeface="AnastasiaScript" pitchFamily="2" charset="0"/>
              </a:rPr>
              <a:t>Пісня про абетку</a:t>
            </a:r>
            <a:endParaRPr lang="ru-RU" sz="9600" b="1" dirty="0">
              <a:latin typeface="AnastasiaScript" pitchFamily="2" charset="0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Пісенька про АБЕТКУ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7291388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63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_8e77d_7b7156ff_X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000372"/>
            <a:ext cx="8586758" cy="1928826"/>
          </a:xfrm>
        </p:spPr>
        <p:txBody>
          <a:bodyPr>
            <a:normAutofit fontScale="90000"/>
          </a:bodyPr>
          <a:lstStyle/>
          <a:p>
            <a:r>
              <a:rPr lang="uk-UA" sz="6600" b="1" dirty="0" err="1" smtClean="0">
                <a:latin typeface="Segoe Script" pitchFamily="34" charset="0"/>
              </a:rPr>
              <a:t>Фізкультхвилинка</a:t>
            </a:r>
            <a:endParaRPr lang="ru-RU" sz="6600" b="1" dirty="0">
              <a:latin typeface="Segoe Script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Фізкультхвилинка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56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V1hGO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857232"/>
            <a:ext cx="8429684" cy="2214578"/>
          </a:xfrm>
        </p:spPr>
        <p:txBody>
          <a:bodyPr>
            <a:normAutofit/>
          </a:bodyPr>
          <a:lstStyle/>
          <a:p>
            <a:r>
              <a:rPr lang="uk-UA" sz="8000" dirty="0" smtClean="0">
                <a:latin typeface="Gabriola" pitchFamily="82" charset="0"/>
              </a:rPr>
              <a:t>Робота з підручником</a:t>
            </a:r>
            <a:endParaRPr lang="ru-RU" sz="8000" dirty="0">
              <a:latin typeface="Gabriola" pitchFamily="82" charset="0"/>
            </a:endParaRPr>
          </a:p>
        </p:txBody>
      </p:sp>
      <p:pic>
        <p:nvPicPr>
          <p:cNvPr id="5" name="Рисунок 4" descr="i1beb76671237dd301c527f720ae48e7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43042" y="2845418"/>
            <a:ext cx="5429288" cy="4012583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79914639_large_4bf6387064f2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contrast="-10000"/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6500834"/>
          </a:xfrm>
        </p:spPr>
        <p:txBody>
          <a:bodyPr>
            <a:noAutofit/>
          </a:bodyPr>
          <a:lstStyle/>
          <a:p>
            <a:r>
              <a:rPr lang="uk-UA" sz="8800" b="1" dirty="0" smtClean="0"/>
              <a:t>Гра </a:t>
            </a:r>
            <a:br>
              <a:rPr lang="uk-UA" sz="8800" b="1" dirty="0" smtClean="0"/>
            </a:br>
            <a:r>
              <a:rPr lang="uk-UA" sz="8800" b="1" dirty="0" err="1" smtClean="0"/>
              <a:t>“Додай</a:t>
            </a:r>
            <a:r>
              <a:rPr lang="uk-UA" sz="8800" b="1" dirty="0" smtClean="0"/>
              <a:t> </a:t>
            </a:r>
            <a:r>
              <a:rPr lang="uk-UA" sz="8800" b="1" dirty="0" err="1" smtClean="0"/>
              <a:t>букву”</a:t>
            </a:r>
            <a:endParaRPr lang="ru-RU" sz="8800" b="1" dirty="0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7VB3b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35001"/>
          </a:xfrm>
        </p:spPr>
      </p:pic>
      <p:sp>
        <p:nvSpPr>
          <p:cNvPr id="6" name="TextBox 5"/>
          <p:cNvSpPr txBox="1"/>
          <p:nvPr/>
        </p:nvSpPr>
        <p:spPr>
          <a:xfrm>
            <a:off x="1000100" y="785794"/>
            <a:ext cx="22860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7200" dirty="0" smtClean="0">
                <a:latin typeface="Times New Roman" pitchFamily="18" charset="0"/>
                <a:cs typeface="Times New Roman" pitchFamily="18" charset="0"/>
              </a:rPr>
              <a:t>Луг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72066" y="1500174"/>
            <a:ext cx="26432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7200" dirty="0" smtClean="0">
                <a:latin typeface="Times New Roman" pitchFamily="18" charset="0"/>
                <a:cs typeface="Times New Roman" pitchFamily="18" charset="0"/>
              </a:rPr>
              <a:t>Коса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00298" y="2500306"/>
            <a:ext cx="24288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7200" dirty="0" smtClean="0">
                <a:latin typeface="Times New Roman" pitchFamily="18" charset="0"/>
                <a:cs typeface="Times New Roman" pitchFamily="18" charset="0"/>
              </a:rPr>
              <a:t>Рак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29388" y="3214686"/>
            <a:ext cx="22860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7200" dirty="0" smtClean="0">
                <a:latin typeface="Times New Roman" pitchFamily="18" charset="0"/>
                <a:cs typeface="Times New Roman" pitchFamily="18" charset="0"/>
              </a:rPr>
              <a:t>Риба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43240" y="4214818"/>
            <a:ext cx="20717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7200" dirty="0" smtClean="0">
                <a:latin typeface="Times New Roman" pitchFamily="18" charset="0"/>
                <a:cs typeface="Times New Roman" pitchFamily="18" charset="0"/>
              </a:rPr>
              <a:t>Мак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00760" y="5072074"/>
            <a:ext cx="25717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7200" dirty="0" smtClean="0">
                <a:latin typeface="Times New Roman" pitchFamily="18" charset="0"/>
                <a:cs typeface="Times New Roman" pitchFamily="18" charset="0"/>
              </a:rPr>
              <a:t>Оса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480542463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contrast="-30000"/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256"/>
            <a:ext cx="9144000" cy="2000264"/>
          </a:xfrm>
        </p:spPr>
        <p:txBody>
          <a:bodyPr>
            <a:normAutofit/>
          </a:bodyPr>
          <a:lstStyle/>
          <a:p>
            <a:r>
              <a:rPr lang="uk-UA" sz="5400" b="1" dirty="0" smtClean="0">
                <a:latin typeface="Arbat" pitchFamily="2" charset="0"/>
              </a:rPr>
              <a:t>Порахуймо букви й звуки</a:t>
            </a:r>
            <a:endParaRPr lang="ru-RU" sz="5400" b="1" dirty="0">
              <a:latin typeface="Arbat" pitchFamily="2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701055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8" name="TextBox 7"/>
          <p:cNvSpPr txBox="1"/>
          <p:nvPr/>
        </p:nvSpPr>
        <p:spPr>
          <a:xfrm>
            <a:off x="2928926" y="500042"/>
            <a:ext cx="31432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7200" dirty="0" smtClean="0">
                <a:latin typeface="Monotype Corsiva" pitchFamily="66" charset="0"/>
              </a:rPr>
              <a:t>Джміль</a:t>
            </a:r>
            <a:endParaRPr lang="ru-RU" sz="7200" dirty="0">
              <a:latin typeface="Monotype Corsiva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15008" y="1500174"/>
            <a:ext cx="27860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7200" dirty="0" smtClean="0">
                <a:latin typeface="Monotype Corsiva" pitchFamily="66" charset="0"/>
              </a:rPr>
              <a:t>Лось</a:t>
            </a:r>
            <a:endParaRPr lang="ru-RU" sz="7200" dirty="0">
              <a:latin typeface="Monotype Corsiva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00298" y="2714620"/>
            <a:ext cx="28575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7200" dirty="0" smtClean="0">
                <a:latin typeface="Monotype Corsiva" pitchFamily="66" charset="0"/>
              </a:rPr>
              <a:t>Заєць</a:t>
            </a:r>
            <a:endParaRPr lang="ru-RU" sz="7200" dirty="0">
              <a:latin typeface="Monotype Corsiva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15074" y="3286124"/>
            <a:ext cx="22860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7200" dirty="0" smtClean="0">
                <a:latin typeface="Monotype Corsiva" pitchFamily="66" charset="0"/>
              </a:rPr>
              <a:t>Їжак</a:t>
            </a:r>
            <a:endParaRPr lang="ru-RU" sz="7200" dirty="0">
              <a:latin typeface="Monotype Corsiva" pitchFamily="66" charset="0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0a276ec21f338ec6371a06487b1c7457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contrast="20000"/>
          </a:blip>
          <a:stretch>
            <a:fillRect/>
          </a:stretch>
        </p:blipFill>
        <p:spPr>
          <a:xfrm>
            <a:off x="24638" y="-7698"/>
            <a:ext cx="9119363" cy="686569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00438"/>
            <a:ext cx="8229600" cy="2571768"/>
          </a:xfrm>
        </p:spPr>
        <p:txBody>
          <a:bodyPr>
            <a:noAutofit/>
          </a:bodyPr>
          <a:lstStyle/>
          <a:p>
            <a:r>
              <a:rPr lang="uk-UA" sz="9600" b="1" i="1" dirty="0" err="1" smtClean="0">
                <a:latin typeface="Segoe Script" pitchFamily="34" charset="0"/>
              </a:rPr>
              <a:t>Молодц</a:t>
            </a:r>
            <a:r>
              <a:rPr lang="en-US" sz="9600" b="1" i="1" dirty="0" err="1" smtClean="0">
                <a:latin typeface="Segoe Script" pitchFamily="34" charset="0"/>
              </a:rPr>
              <a:t>i</a:t>
            </a:r>
            <a:r>
              <a:rPr lang="en-US" sz="9600" b="1" i="1" dirty="0" smtClean="0">
                <a:latin typeface="Segoe Script" pitchFamily="34" charset="0"/>
              </a:rPr>
              <a:t> </a:t>
            </a:r>
            <a:r>
              <a:rPr lang="uk-UA" sz="9600" b="1" i="1" dirty="0" smtClean="0">
                <a:latin typeface="Segoe Script" pitchFamily="34" charset="0"/>
              </a:rPr>
              <a:t>!</a:t>
            </a:r>
            <a:endParaRPr lang="ru-RU" sz="9600" b="1" i="1" dirty="0">
              <a:latin typeface="Segoe Script" pitchFamily="34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_7b620_ad656972_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14620"/>
            <a:ext cx="8229600" cy="2286016"/>
          </a:xfrm>
        </p:spPr>
        <p:txBody>
          <a:bodyPr>
            <a:normAutofit/>
          </a:bodyPr>
          <a:lstStyle/>
          <a:p>
            <a:r>
              <a:rPr lang="uk-UA" sz="8000" dirty="0" smtClean="0">
                <a:latin typeface="Gabriola" pitchFamily="82" charset="0"/>
              </a:rPr>
              <a:t>Хвилинка каліграфії</a:t>
            </a:r>
            <a:endParaRPr lang="ru-RU" sz="8000" dirty="0">
              <a:latin typeface="Gabriola" pitchFamily="82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medium_201004211219253265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857760"/>
            <a:ext cx="8229600" cy="1143000"/>
          </a:xfrm>
        </p:spPr>
        <p:txBody>
          <a:bodyPr>
            <a:noAutofit/>
          </a:bodyPr>
          <a:lstStyle/>
          <a:p>
            <a:r>
              <a:rPr lang="uk-UA" sz="9600" dirty="0" smtClean="0">
                <a:latin typeface="Cassandra" pitchFamily="66" charset="0"/>
              </a:rPr>
              <a:t>До зустрічі!</a:t>
            </a:r>
            <a:endParaRPr lang="ru-RU" sz="9600" dirty="0">
              <a:latin typeface="Cassandra" pitchFamily="66" charset="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user716607_pic712758_127012748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86116" y="1071546"/>
            <a:ext cx="5857884" cy="4714908"/>
          </a:xfrm>
        </p:spPr>
        <p:txBody>
          <a:bodyPr anchor="t">
            <a:normAutofit/>
          </a:bodyPr>
          <a:lstStyle/>
          <a:p>
            <a:r>
              <a:rPr lang="uk-UA" sz="8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</a:rPr>
              <a:t>Аа</a:t>
            </a:r>
            <a:r>
              <a:rPr lang="uk-UA" sz="8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</a:rPr>
              <a:t>  ай  </a:t>
            </a:r>
            <a:r>
              <a:rPr lang="uk-UA" sz="8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</a:rPr>
              <a:t>аб</a:t>
            </a:r>
            <a:r>
              <a:rPr lang="uk-UA" sz="8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</a:rPr>
              <a:t>  ат  </a:t>
            </a:r>
            <a:r>
              <a:rPr lang="uk-UA" sz="8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</a:rPr>
              <a:t>ал</a:t>
            </a:r>
            <a:r>
              <a:rPr lang="uk-UA" sz="8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</a:rPr>
              <a:t>  </a:t>
            </a:r>
            <a:r>
              <a:rPr lang="uk-UA" sz="8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</a:rPr>
              <a:t>ам</a:t>
            </a:r>
            <a:r>
              <a:rPr lang="uk-UA" sz="8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</a:rPr>
              <a:t>  </a:t>
            </a:r>
            <a:r>
              <a:rPr lang="uk-UA" sz="8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</a:rPr>
              <a:t>ан</a:t>
            </a:r>
            <a:r>
              <a:rPr lang="uk-UA" sz="8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</a:rPr>
              <a:t>  </a:t>
            </a:r>
            <a:r>
              <a:rPr lang="uk-UA" sz="8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</a:rPr>
              <a:t>ва</a:t>
            </a:r>
            <a:r>
              <a:rPr lang="uk-UA" sz="8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</a:rPr>
              <a:t>  </a:t>
            </a:r>
            <a:r>
              <a:rPr lang="uk-UA" sz="8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</a:rPr>
              <a:t>ка</a:t>
            </a:r>
            <a:r>
              <a:rPr lang="uk-UA" sz="8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</a:rPr>
              <a:t>  </a:t>
            </a:r>
            <a:r>
              <a:rPr lang="uk-UA" sz="8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</a:rPr>
              <a:t>ау</a:t>
            </a:r>
            <a:endParaRPr lang="ru-RU" sz="8000" dirty="0">
              <a:solidFill>
                <a:schemeClr val="tx1">
                  <a:lumMod val="95000"/>
                  <a:lumOff val="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user716607_pic712758_127012748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71802" y="1357298"/>
            <a:ext cx="6072198" cy="4429156"/>
          </a:xfrm>
        </p:spPr>
        <p:txBody>
          <a:bodyPr anchor="t">
            <a:normAutofit/>
          </a:bodyPr>
          <a:lstStyle/>
          <a:p>
            <a:r>
              <a:rPr lang="uk-UA" sz="8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</a:rPr>
              <a:t>Абетка  азбука  алфавіт і алфавіт</a:t>
            </a:r>
            <a:endParaRPr lang="ru-RU" sz="8000" dirty="0">
              <a:solidFill>
                <a:schemeClr val="tx1">
                  <a:lumMod val="95000"/>
                  <a:lumOff val="5000"/>
                </a:schemeClr>
              </a:solidFill>
              <a:latin typeface="Monotype Corsiva" pitchFamily="66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rot="5400000">
            <a:off x="4572000" y="1643050"/>
            <a:ext cx="142876" cy="142876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10800000" flipV="1">
            <a:off x="6858016" y="1643050"/>
            <a:ext cx="214314" cy="142876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10800000" flipV="1">
            <a:off x="6858016" y="2643182"/>
            <a:ext cx="214314" cy="142876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10800000" flipV="1">
            <a:off x="6357950" y="4071942"/>
            <a:ext cx="214314" cy="142876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user716607_pic712758_127012748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643050"/>
            <a:ext cx="8786842" cy="4500594"/>
          </a:xfrm>
        </p:spPr>
        <p:txBody>
          <a:bodyPr anchor="t">
            <a:normAutofit/>
          </a:bodyPr>
          <a:lstStyle/>
          <a:p>
            <a:r>
              <a:rPr lang="uk-UA" sz="9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</a:rPr>
              <a:t>Ми вивчаємо українську абетку.</a:t>
            </a:r>
            <a:endParaRPr lang="ru-RU" sz="9600" dirty="0">
              <a:solidFill>
                <a:schemeClr val="tx1">
                  <a:lumMod val="95000"/>
                  <a:lumOff val="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fon-dlya-prezentaci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357298"/>
            <a:ext cx="8229600" cy="4286280"/>
          </a:xfrm>
        </p:spPr>
        <p:txBody>
          <a:bodyPr>
            <a:noAutofit/>
          </a:bodyPr>
          <a:lstStyle/>
          <a:p>
            <a:r>
              <a:rPr lang="uk-UA" sz="9600" b="1" dirty="0" smtClean="0">
                <a:solidFill>
                  <a:srgbClr val="00B050"/>
                </a:solidFill>
                <a:latin typeface="Segoe Script" pitchFamily="34" charset="0"/>
              </a:rPr>
              <a:t>Загадка</a:t>
            </a:r>
            <a:endParaRPr lang="ru-RU" sz="9600" b="1" dirty="0">
              <a:solidFill>
                <a:srgbClr val="00B050"/>
              </a:solidFill>
              <a:latin typeface="Segoe Script" pitchFamily="34" charset="0"/>
            </a:endParaRPr>
          </a:p>
        </p:txBody>
      </p:sp>
      <p:pic>
        <p:nvPicPr>
          <p:cNvPr id="4" name="Рисунок 3" descr="b_131375854836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5786" y="4071942"/>
            <a:ext cx="2215823" cy="2285991"/>
          </a:xfrm>
          <a:prstGeom prst="rect">
            <a:avLst/>
          </a:prstGeom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358871908_e7441d6fd8e8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4546" y="1285860"/>
            <a:ext cx="6443650" cy="4071966"/>
          </a:xfrm>
        </p:spPr>
        <p:txBody>
          <a:bodyPr anchor="t">
            <a:normAutofit/>
          </a:bodyPr>
          <a:lstStyle/>
          <a:p>
            <a:pPr algn="l"/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Коли хочеш ти читати,</a:t>
            </a:r>
            <a:br>
              <a:rPr lang="uk-UA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То мене повинен знати!</a:t>
            </a:r>
            <a:br>
              <a:rPr lang="uk-UA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А коли мене не знаєш,</a:t>
            </a:r>
            <a:br>
              <a:rPr lang="uk-UA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То нічого не вгадаєш.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2-33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429000"/>
            <a:ext cx="8229600" cy="2500330"/>
          </a:xfrm>
        </p:spPr>
        <p:txBody>
          <a:bodyPr>
            <a:normAutofit/>
          </a:bodyPr>
          <a:lstStyle/>
          <a:p>
            <a:r>
              <a:rPr lang="uk-UA" sz="8800" dirty="0" smtClean="0">
                <a:latin typeface="Monotype Corsiva" pitchFamily="66" charset="0"/>
              </a:rPr>
              <a:t>Українська абетка</a:t>
            </a:r>
            <a:endParaRPr lang="ru-RU" sz="8800" dirty="0">
              <a:latin typeface="Monotype Corsiva" pitchFamily="66" charset="0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alfavit_ukrainski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324</TotalTime>
  <Words>62</Words>
  <Application>Microsoft Office PowerPoint</Application>
  <PresentationFormat>Экран (4:3)</PresentationFormat>
  <Paragraphs>25</Paragraphs>
  <Slides>20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Українська абетка.  Рукописні букви      української абетки</vt:lpstr>
      <vt:lpstr>Хвилинка каліграфії</vt:lpstr>
      <vt:lpstr>Аа  ай  аб  ат  ал  ам  ан  ва  ка  ау</vt:lpstr>
      <vt:lpstr>Абетка  азбука  алфавіт і алфавіт</vt:lpstr>
      <vt:lpstr>Ми вивчаємо українську абетку.</vt:lpstr>
      <vt:lpstr>Загадка</vt:lpstr>
      <vt:lpstr>Коли хочеш ти читати, То мене повинен знати! А коли мене не знаєш, То нічого не вгадаєш.</vt:lpstr>
      <vt:lpstr>Українська абетка</vt:lpstr>
      <vt:lpstr>Слайд 9</vt:lpstr>
      <vt:lpstr>Пісня про абетку</vt:lpstr>
      <vt:lpstr>Слайд 11</vt:lpstr>
      <vt:lpstr>Фізкультхвилинка</vt:lpstr>
      <vt:lpstr>Слайд 13</vt:lpstr>
      <vt:lpstr>Робота з підручником</vt:lpstr>
      <vt:lpstr>Гра  “Додай букву”</vt:lpstr>
      <vt:lpstr>Слайд 16</vt:lpstr>
      <vt:lpstr>Порахуймо букви й звуки</vt:lpstr>
      <vt:lpstr>Слайд 18</vt:lpstr>
      <vt:lpstr>Молодцi !</vt:lpstr>
      <vt:lpstr>До зустрічі!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Українська абетка.  Рукописні букви      української абетки</dc:title>
  <dc:creator>Виктория</dc:creator>
  <cp:lastModifiedBy>Ирина</cp:lastModifiedBy>
  <cp:revision>45</cp:revision>
  <dcterms:created xsi:type="dcterms:W3CDTF">2014-02-06T12:55:57Z</dcterms:created>
  <dcterms:modified xsi:type="dcterms:W3CDTF">2014-02-12T19:18:34Z</dcterms:modified>
</cp:coreProperties>
</file>