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80" r:id="rId22"/>
    <p:sldId id="281" r:id="rId23"/>
    <p:sldId id="282" r:id="rId24"/>
    <p:sldId id="283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FF9933"/>
    <a:srgbClr val="0000FF"/>
    <a:srgbClr val="CC00CC"/>
    <a:srgbClr val="FFFF99"/>
    <a:srgbClr val="008000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6" autoAdjust="0"/>
    <p:restoredTop sz="94660"/>
  </p:normalViewPr>
  <p:slideViewPr>
    <p:cSldViewPr>
      <p:cViewPr varScale="1">
        <p:scale>
          <a:sx n="69" d="100"/>
          <a:sy n="69" d="100"/>
        </p:scale>
        <p:origin x="-13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C849-A2A2-4AA6-B17C-0F730290A654}" type="datetimeFigureOut">
              <a:rPr lang="ru-RU" smtClean="0"/>
              <a:t>17.04.2017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32E1B-5B15-46A4-882A-3CAA9723F1D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C849-A2A2-4AA6-B17C-0F730290A654}" type="datetimeFigureOut">
              <a:rPr lang="ru-RU" smtClean="0"/>
              <a:t>17.04.2017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32E1B-5B15-46A4-882A-3CAA9723F1D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C849-A2A2-4AA6-B17C-0F730290A654}" type="datetimeFigureOut">
              <a:rPr lang="ru-RU" smtClean="0"/>
              <a:t>17.04.2017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32E1B-5B15-46A4-882A-3CAA9723F1D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C849-A2A2-4AA6-B17C-0F730290A654}" type="datetimeFigureOut">
              <a:rPr lang="ru-RU" smtClean="0"/>
              <a:t>17.04.2017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32E1B-5B15-46A4-882A-3CAA9723F1D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C849-A2A2-4AA6-B17C-0F730290A654}" type="datetimeFigureOut">
              <a:rPr lang="ru-RU" smtClean="0"/>
              <a:t>17.04.2017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32E1B-5B15-46A4-882A-3CAA9723F1D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C849-A2A2-4AA6-B17C-0F730290A654}" type="datetimeFigureOut">
              <a:rPr lang="ru-RU" smtClean="0"/>
              <a:t>17.04.2017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32E1B-5B15-46A4-882A-3CAA9723F1D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C849-A2A2-4AA6-B17C-0F730290A654}" type="datetimeFigureOut">
              <a:rPr lang="ru-RU" smtClean="0"/>
              <a:t>17.04.2017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32E1B-5B15-46A4-882A-3CAA9723F1D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C849-A2A2-4AA6-B17C-0F730290A654}" type="datetimeFigureOut">
              <a:rPr lang="ru-RU" smtClean="0"/>
              <a:t>17.04.2017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32E1B-5B15-46A4-882A-3CAA9723F1D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C849-A2A2-4AA6-B17C-0F730290A654}" type="datetimeFigureOut">
              <a:rPr lang="ru-RU" smtClean="0"/>
              <a:t>17.04.2017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32E1B-5B15-46A4-882A-3CAA9723F1D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C849-A2A2-4AA6-B17C-0F730290A654}" type="datetimeFigureOut">
              <a:rPr lang="ru-RU" smtClean="0"/>
              <a:t>17.04.2017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32E1B-5B15-46A4-882A-3CAA9723F1D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3C849-A2A2-4AA6-B17C-0F730290A654}" type="datetimeFigureOut">
              <a:rPr lang="ru-RU" smtClean="0"/>
              <a:t>17.04.2017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32E1B-5B15-46A4-882A-3CAA9723F1D7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713C849-A2A2-4AA6-B17C-0F730290A654}" type="datetimeFigureOut">
              <a:rPr lang="ru-RU" smtClean="0"/>
              <a:t>17.04.2017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0832E1B-5B15-46A4-882A-3CAA9723F1D7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268413"/>
            <a:ext cx="7188200" cy="2528887"/>
          </a:xfrm>
        </p:spPr>
        <p:txBody>
          <a:bodyPr/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      </a:t>
            </a:r>
            <a:r>
              <a:rPr lang="ru-RU" sz="7200" dirty="0" err="1" smtClean="0">
                <a:solidFill>
                  <a:srgbClr val="FF0000"/>
                </a:solidFill>
              </a:rPr>
              <a:t>Українські</a:t>
            </a:r>
            <a:r>
              <a:rPr lang="ru-RU" sz="7200" dirty="0" smtClean="0">
                <a:solidFill>
                  <a:srgbClr val="FF0000"/>
                </a:solidFill>
              </a:rPr>
              <a:t/>
            </a:r>
            <a:br>
              <a:rPr lang="ru-RU" sz="7200" dirty="0" smtClean="0">
                <a:solidFill>
                  <a:srgbClr val="FF0000"/>
                </a:solidFill>
              </a:rPr>
            </a:br>
            <a:r>
              <a:rPr lang="ru-RU" sz="7200" dirty="0" smtClean="0">
                <a:solidFill>
                  <a:srgbClr val="FF0000"/>
                </a:solidFill>
              </a:rPr>
              <a:t>     </a:t>
            </a:r>
            <a:r>
              <a:rPr lang="ru-RU" sz="7200" dirty="0" err="1" smtClean="0">
                <a:solidFill>
                  <a:srgbClr val="FF0000"/>
                </a:solidFill>
              </a:rPr>
              <a:t>Карпати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9" name="Picture 7" descr="https://grinikkos.com/img/smailikigeolog/0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02544"/>
            <a:ext cx="1071364" cy="1627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28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125113" cy="924475"/>
          </a:xfrm>
        </p:spPr>
        <p:txBody>
          <a:bodyPr/>
          <a:lstStyle/>
          <a:p>
            <a:pPr algn="ctr"/>
            <a:r>
              <a:rPr lang="uk-UA" sz="5400" b="1" dirty="0" smtClean="0">
                <a:solidFill>
                  <a:schemeClr val="accent3">
                    <a:lumMod val="75000"/>
                  </a:schemeClr>
                </a:solidFill>
              </a:rPr>
              <a:t>Ялиця і смерека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AutoShape 4" descr="Картинки по запросу смерека фотограф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Картинки по запросу смерека фотографи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9" descr="Картинки по запросу смерека фотографи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1" descr="Картинки по запросу смерека фотографии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4" descr="Картинки по запросу ялиця фото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700808"/>
            <a:ext cx="3672650" cy="4068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00808"/>
            <a:ext cx="4026089" cy="4125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248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7493" y="188640"/>
            <a:ext cx="7125113" cy="924475"/>
          </a:xfrm>
        </p:spPr>
        <p:txBody>
          <a:bodyPr/>
          <a:lstStyle/>
          <a:p>
            <a:pPr algn="ctr"/>
            <a:r>
              <a:rPr lang="uk-UA" sz="6600" b="1" dirty="0" smtClean="0">
                <a:solidFill>
                  <a:schemeClr val="accent3">
                    <a:lumMod val="75000"/>
                  </a:schemeClr>
                </a:solidFill>
              </a:rPr>
              <a:t>Тис ягідний</a:t>
            </a:r>
            <a:endParaRPr lang="ru-RU" sz="6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151" name="Picture 7" descr="Картинки по запросу тис ягідний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741943" cy="5301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52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7937"/>
            <a:ext cx="7125113" cy="924475"/>
          </a:xfrm>
        </p:spPr>
        <p:txBody>
          <a:bodyPr/>
          <a:lstStyle/>
          <a:p>
            <a:pPr algn="ctr"/>
            <a:r>
              <a:rPr lang="uk-UA" sz="6600" b="1" dirty="0" smtClean="0">
                <a:solidFill>
                  <a:schemeClr val="accent3">
                    <a:lumMod val="75000"/>
                  </a:schemeClr>
                </a:solidFill>
              </a:rPr>
              <a:t>Модрина</a:t>
            </a:r>
            <a:endParaRPr lang="ru-RU" sz="6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AutoShape 6" descr="Картинки по запросу модрина карпатсь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Картинки по запросу модрина фот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34733"/>
            <a:ext cx="4069862" cy="5698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6" y="1034733"/>
            <a:ext cx="3883678" cy="5657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018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80920" cy="924475"/>
          </a:xfrm>
        </p:spPr>
        <p:txBody>
          <a:bodyPr/>
          <a:lstStyle/>
          <a:p>
            <a:pPr algn="ctr"/>
            <a:r>
              <a:rPr lang="uk-UA" sz="6600" b="1" dirty="0" smtClean="0">
                <a:solidFill>
                  <a:schemeClr val="accent3">
                    <a:lumMod val="75000"/>
                  </a:schemeClr>
                </a:solidFill>
              </a:rPr>
              <a:t>Едельвейс</a:t>
            </a:r>
            <a:endParaRPr lang="ru-RU" sz="6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AutoShape 4" descr="Картинки по запросу едельвейс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едельвейс фот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56792"/>
            <a:ext cx="6408712" cy="4800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362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367136" y="401894"/>
            <a:ext cx="7776864" cy="677937"/>
          </a:xfrm>
        </p:spPr>
        <p:txBody>
          <a:bodyPr/>
          <a:lstStyle/>
          <a:p>
            <a:r>
              <a:rPr lang="uk-UA" sz="4800" b="1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</a:rPr>
              <a:t>Кейс </a:t>
            </a:r>
            <a:r>
              <a:rPr lang="uk-UA" sz="4800" b="1" dirty="0">
                <a:solidFill>
                  <a:srgbClr val="0000FF"/>
                </a:solidFill>
                <a:latin typeface="Calibri"/>
                <a:ea typeface="Calibri"/>
                <a:cs typeface="Times New Roman"/>
              </a:rPr>
              <a:t>№4 </a:t>
            </a:r>
            <a:r>
              <a:rPr lang="en-US" sz="4800" b="1" dirty="0">
                <a:solidFill>
                  <a:srgbClr val="0000FF"/>
                </a:solidFill>
                <a:latin typeface="Calibri"/>
                <a:ea typeface="Calibri"/>
                <a:cs typeface="Times New Roman"/>
              </a:rPr>
              <a:t>  </a:t>
            </a:r>
            <a:r>
              <a:rPr lang="uk-UA" sz="4800" b="1" dirty="0">
                <a:solidFill>
                  <a:srgbClr val="0000FF"/>
                </a:solidFill>
                <a:latin typeface="Calibri"/>
                <a:ea typeface="Calibri"/>
                <a:cs typeface="Times New Roman"/>
              </a:rPr>
              <a:t>Мистецтвознавці</a:t>
            </a:r>
            <a:endParaRPr lang="ru-RU" sz="4800" dirty="0">
              <a:solidFill>
                <a:srgbClr val="0000FF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87624" y="908720"/>
            <a:ext cx="7776864" cy="1929078"/>
          </a:xfrm>
        </p:spPr>
        <p:txBody>
          <a:bodyPr>
            <a:noAutofit/>
          </a:bodyPr>
          <a:lstStyle/>
          <a:p>
            <a:pPr lvl="0"/>
            <a:r>
              <a:rPr lang="uk-UA" sz="3200" b="1" i="1" u="sng" dirty="0" smtClean="0">
                <a:solidFill>
                  <a:srgbClr val="FF0000"/>
                </a:solidFill>
              </a:rPr>
              <a:t>Це спеціалісти, які вивчають історію та розвиток мистецтва</a:t>
            </a:r>
            <a:endParaRPr lang="uk-UA" sz="3200" b="1" i="1" u="sng" dirty="0" smtClean="0"/>
          </a:p>
          <a:p>
            <a:pPr marL="571500" lvl="0" indent="-571500">
              <a:buFont typeface="Wingdings" panose="05000000000000000000" pitchFamily="2" charset="2"/>
              <a:buChar char="q"/>
            </a:pPr>
            <a:r>
              <a:rPr lang="uk-UA" sz="4000" b="1" dirty="0" smtClean="0"/>
              <a:t>Карпатський </a:t>
            </a:r>
            <a:r>
              <a:rPr lang="uk-UA" sz="4000" b="1" dirty="0"/>
              <a:t>танок</a:t>
            </a:r>
            <a:endParaRPr lang="ru-RU" sz="4000" b="1" dirty="0"/>
          </a:p>
          <a:p>
            <a:pPr marL="571500" lvl="0" indent="-571500">
              <a:buFont typeface="Wingdings" panose="05000000000000000000" pitchFamily="2" charset="2"/>
              <a:buChar char="q"/>
            </a:pPr>
            <a:r>
              <a:rPr lang="uk-UA" sz="4000" b="1" dirty="0"/>
              <a:t>Трембіта</a:t>
            </a:r>
            <a:endParaRPr lang="ru-RU" sz="4000" b="1" dirty="0"/>
          </a:p>
          <a:p>
            <a:pPr marL="571500" lvl="0" indent="-571500">
              <a:buFont typeface="Wingdings" panose="05000000000000000000" pitchFamily="2" charset="2"/>
              <a:buChar char="q"/>
            </a:pPr>
            <a:r>
              <a:rPr lang="uk-UA" sz="4000" b="1" dirty="0"/>
              <a:t>Картини Ярослава </a:t>
            </a:r>
            <a:r>
              <a:rPr lang="uk-UA" sz="4000" b="1" dirty="0" err="1"/>
              <a:t>Ціко</a:t>
            </a:r>
            <a:endParaRPr lang="ru-RU" sz="4000" b="1" dirty="0"/>
          </a:p>
          <a:p>
            <a:pPr marL="571500" lvl="0" indent="-571500">
              <a:buFont typeface="Wingdings" panose="05000000000000000000" pitchFamily="2" charset="2"/>
              <a:buChar char="q"/>
            </a:pPr>
            <a:r>
              <a:rPr lang="uk-UA" sz="4000" b="1" dirty="0"/>
              <a:t>Кінофільм «Тіні забутих предків»</a:t>
            </a:r>
            <a:endParaRPr lang="ru-RU" sz="4000" b="1" dirty="0"/>
          </a:p>
          <a:p>
            <a:pPr marL="571500" indent="-571500">
              <a:buFont typeface="Wingdings" panose="05000000000000000000" pitchFamily="2" charset="2"/>
              <a:buChar char="q"/>
            </a:pPr>
            <a:endParaRPr lang="ru-RU" sz="4000" b="1" dirty="0"/>
          </a:p>
        </p:txBody>
      </p:sp>
      <p:pic>
        <p:nvPicPr>
          <p:cNvPr id="5" name="Picture 7" descr="https://grinikkos.com/img/smailikigeolog/0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3" y="116631"/>
            <a:ext cx="1224136" cy="185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карпати бучинсь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2269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86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7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трембіта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0746"/>
            <a:ext cx="7920880" cy="561662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09442" y="116632"/>
            <a:ext cx="7125113" cy="924475"/>
          </a:xfrm>
        </p:spPr>
        <p:txBody>
          <a:bodyPr/>
          <a:lstStyle/>
          <a:p>
            <a:pPr algn="ctr"/>
            <a:r>
              <a:rPr lang="uk-UA" sz="5400" b="1" dirty="0" smtClean="0">
                <a:solidFill>
                  <a:srgbClr val="009999"/>
                </a:solidFill>
              </a:rPr>
              <a:t>Трембіта</a:t>
            </a:r>
            <a:endParaRPr lang="ru-RU" sz="5400" b="1" dirty="0">
              <a:solidFill>
                <a:srgbClr val="009999"/>
              </a:solidFill>
            </a:endParaRPr>
          </a:p>
        </p:txBody>
      </p:sp>
      <p:pic>
        <p:nvPicPr>
          <p:cNvPr id="2" name="Гуцулы - Трембита (emusic.me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00" end="16013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8768" y="60577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23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712968" cy="924475"/>
          </a:xfrm>
        </p:spPr>
        <p:txBody>
          <a:bodyPr/>
          <a:lstStyle/>
          <a:p>
            <a:r>
              <a:rPr lang="uk-UA" sz="4800" b="1" dirty="0" smtClean="0">
                <a:solidFill>
                  <a:srgbClr val="009999"/>
                </a:solidFill>
              </a:rPr>
              <a:t>Художник Ярослав </a:t>
            </a:r>
            <a:r>
              <a:rPr lang="uk-UA" sz="4800" b="1" dirty="0" err="1" smtClean="0">
                <a:solidFill>
                  <a:srgbClr val="009999"/>
                </a:solidFill>
              </a:rPr>
              <a:t>Ціко</a:t>
            </a:r>
            <a:endParaRPr lang="ru-RU" sz="4800" b="1" dirty="0">
              <a:solidFill>
                <a:srgbClr val="009999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268760"/>
            <a:ext cx="6408712" cy="53398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845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err="1">
                <a:solidFill>
                  <a:srgbClr val="009999"/>
                </a:solidFill>
              </a:rPr>
              <a:t>Карпати</a:t>
            </a:r>
            <a:r>
              <a:rPr lang="ru-RU" sz="4400" b="1" dirty="0">
                <a:solidFill>
                  <a:srgbClr val="009999"/>
                </a:solidFill>
              </a:rPr>
              <a:t>. </a:t>
            </a:r>
            <a:r>
              <a:rPr lang="ru-RU" sz="4400" b="1" dirty="0" err="1">
                <a:solidFill>
                  <a:srgbClr val="009999"/>
                </a:solidFill>
              </a:rPr>
              <a:t>Пізня</a:t>
            </a:r>
            <a:r>
              <a:rPr lang="ru-RU" sz="4400" b="1" dirty="0">
                <a:solidFill>
                  <a:srgbClr val="009999"/>
                </a:solidFill>
              </a:rPr>
              <a:t> </a:t>
            </a:r>
            <a:r>
              <a:rPr lang="ru-RU" sz="4400" b="1" dirty="0" err="1">
                <a:solidFill>
                  <a:srgbClr val="009999"/>
                </a:solidFill>
              </a:rPr>
              <a:t>осінь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 descr="Карпати. Пізня осінь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488832" cy="5373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559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75724"/>
            <a:ext cx="7992888" cy="924475"/>
          </a:xfrm>
        </p:spPr>
        <p:txBody>
          <a:bodyPr/>
          <a:lstStyle/>
          <a:p>
            <a:pPr algn="ctr"/>
            <a:r>
              <a:rPr lang="uk-UA" sz="4800" b="1" dirty="0" smtClean="0">
                <a:solidFill>
                  <a:srgbClr val="009999"/>
                </a:solidFill>
              </a:rPr>
              <a:t>Зимові Карпати</a:t>
            </a:r>
            <a:endParaRPr lang="ru-RU" sz="4800" b="1" dirty="0">
              <a:solidFill>
                <a:srgbClr val="009999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45688"/>
            <a:ext cx="6912768" cy="5041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979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err="1">
                <a:solidFill>
                  <a:srgbClr val="009999"/>
                </a:solidFill>
              </a:rPr>
              <a:t>Літо</a:t>
            </a:r>
            <a:r>
              <a:rPr lang="ru-RU" sz="4800" b="1" dirty="0">
                <a:solidFill>
                  <a:srgbClr val="009999"/>
                </a:solidFill>
              </a:rPr>
              <a:t> в Карпатах</a:t>
            </a:r>
            <a:br>
              <a:rPr lang="ru-RU" sz="4800" b="1" dirty="0">
                <a:solidFill>
                  <a:srgbClr val="009999"/>
                </a:solidFill>
              </a:rPr>
            </a:br>
            <a:endParaRPr lang="ru-RU" sz="4800" b="1" dirty="0">
              <a:solidFill>
                <a:srgbClr val="009999"/>
              </a:solidFill>
            </a:endParaRPr>
          </a:p>
        </p:txBody>
      </p:sp>
      <p:pic>
        <p:nvPicPr>
          <p:cNvPr id="3" name="Рисунок 2" descr="Літо в Карпатах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7416824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017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6537" y="332657"/>
            <a:ext cx="7125113" cy="936104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FF9933"/>
                </a:solidFill>
              </a:rPr>
              <a:t>Кейс № 1</a:t>
            </a:r>
            <a:r>
              <a:rPr lang="uk-UA" sz="4800" b="1" dirty="0">
                <a:solidFill>
                  <a:srgbClr val="FF9933"/>
                </a:solidFill>
              </a:rPr>
              <a:t> Географи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7" descr="https://grinikkos.com/img/smailikigeolog/0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3" y="116631"/>
            <a:ext cx="1224136" cy="185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009442" y="1807361"/>
            <a:ext cx="8027053" cy="40514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3200" b="1" i="1" u="sng" dirty="0">
                <a:solidFill>
                  <a:srgbClr val="FF0000"/>
                </a:solidFill>
              </a:rPr>
              <a:t>Ц</a:t>
            </a:r>
            <a:r>
              <a:rPr lang="uk-UA" sz="3200" b="1" i="1" u="sng" dirty="0" smtClean="0">
                <a:solidFill>
                  <a:srgbClr val="FF0000"/>
                </a:solidFill>
              </a:rPr>
              <a:t>е спеціалісти,  які вивчають </a:t>
            </a:r>
            <a:r>
              <a:rPr lang="uk-UA" sz="3200" b="1" i="1" u="sng" dirty="0">
                <a:solidFill>
                  <a:srgbClr val="FF0000"/>
                </a:solidFill>
              </a:rPr>
              <a:t>клімат,  ґрунт, земну  кору, водні ресурси , вулканічну діяльність, населення і т. д.</a:t>
            </a:r>
            <a:endParaRPr lang="ru-RU" sz="3200" i="1" u="sng" dirty="0">
              <a:solidFill>
                <a:srgbClr val="FF0000"/>
              </a:solidFill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uk-UA" sz="2400" b="1" dirty="0" smtClean="0"/>
              <a:t>Розташування Українських Карпат</a:t>
            </a:r>
            <a:endParaRPr lang="ru-RU" sz="2400" b="1" dirty="0"/>
          </a:p>
          <a:p>
            <a:pPr lvl="0">
              <a:buFont typeface="Wingdings" panose="05000000000000000000" pitchFamily="2" charset="2"/>
              <a:buChar char="q"/>
            </a:pPr>
            <a:r>
              <a:rPr lang="uk-UA" sz="2400" b="1" dirty="0"/>
              <a:t>Н</a:t>
            </a:r>
            <a:r>
              <a:rPr lang="uk-UA" sz="2400" b="1" dirty="0" smtClean="0"/>
              <a:t>айвища гора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uk-UA" sz="2400" b="1" dirty="0">
                <a:solidFill>
                  <a:srgbClr val="FF0000"/>
                </a:solidFill>
              </a:rPr>
              <a:t>Клімат. Чому </a:t>
            </a:r>
            <a:r>
              <a:rPr lang="uk-UA" sz="2400" b="1" dirty="0" smtClean="0">
                <a:solidFill>
                  <a:srgbClr val="FF0000"/>
                </a:solidFill>
              </a:rPr>
              <a:t>в </a:t>
            </a:r>
            <a:r>
              <a:rPr lang="uk-UA" sz="2400" b="1" dirty="0" smtClean="0">
                <a:solidFill>
                  <a:srgbClr val="FF0000"/>
                </a:solidFill>
              </a:rPr>
              <a:t>Закарпатті</a:t>
            </a:r>
            <a:r>
              <a:rPr lang="uk-UA" sz="2400" b="1" dirty="0" smtClean="0">
                <a:solidFill>
                  <a:srgbClr val="FF0000"/>
                </a:solidFill>
              </a:rPr>
              <a:t> </a:t>
            </a:r>
            <a:r>
              <a:rPr lang="uk-UA" sz="2400" b="1" dirty="0" smtClean="0">
                <a:solidFill>
                  <a:srgbClr val="FF0000"/>
                </a:solidFill>
              </a:rPr>
              <a:t>тепліше, ніж в  центральній Україні?</a:t>
            </a:r>
            <a:endParaRPr lang="ru-RU" sz="2400" b="1" dirty="0"/>
          </a:p>
          <a:p>
            <a:pPr lvl="0">
              <a:buFont typeface="Wingdings" panose="05000000000000000000" pitchFamily="2" charset="2"/>
              <a:buChar char="q"/>
            </a:pPr>
            <a:r>
              <a:rPr lang="uk-UA" sz="2400" b="1" dirty="0" smtClean="0"/>
              <a:t>Річки </a:t>
            </a:r>
            <a:r>
              <a:rPr lang="uk-UA" sz="2400" b="1" dirty="0"/>
              <a:t>Карпат</a:t>
            </a:r>
            <a:endParaRPr lang="ru-RU" sz="2400" b="1" dirty="0"/>
          </a:p>
          <a:p>
            <a:pPr lvl="0">
              <a:buFont typeface="Wingdings" panose="05000000000000000000" pitchFamily="2" charset="2"/>
              <a:buChar char="q"/>
            </a:pPr>
            <a:r>
              <a:rPr lang="uk-UA" sz="2400" b="1" dirty="0"/>
              <a:t>Озера</a:t>
            </a:r>
            <a:endParaRPr lang="ru-RU" sz="2400" b="1" dirty="0"/>
          </a:p>
          <a:p>
            <a:pPr lvl="0">
              <a:buFont typeface="Wingdings" panose="05000000000000000000" pitchFamily="2" charset="2"/>
              <a:buChar char="q"/>
            </a:pPr>
            <a:r>
              <a:rPr lang="uk-UA" sz="2400" b="1" dirty="0"/>
              <a:t>Які методи ейдетики запропонуєте, щоб </a:t>
            </a:r>
            <a:r>
              <a:rPr lang="uk-UA" sz="2400" b="1" dirty="0" err="1"/>
              <a:t>запам</a:t>
            </a:r>
            <a:r>
              <a:rPr lang="ru-RU" sz="2400" b="1" dirty="0"/>
              <a:t>’</a:t>
            </a:r>
            <a:r>
              <a:rPr lang="uk-UA" sz="2400" b="1" dirty="0" err="1"/>
              <a:t>ятати</a:t>
            </a:r>
            <a:r>
              <a:rPr lang="uk-UA" sz="2400" b="1" dirty="0"/>
              <a:t> назви гір, річок</a:t>
            </a:r>
            <a:r>
              <a:rPr lang="uk-UA" sz="2400" b="1" dirty="0" smtClean="0"/>
              <a:t>?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5348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040" y="116632"/>
            <a:ext cx="8640960" cy="924475"/>
          </a:xfrm>
        </p:spPr>
        <p:txBody>
          <a:bodyPr/>
          <a:lstStyle/>
          <a:p>
            <a:pPr algn="ctr"/>
            <a:r>
              <a:rPr lang="uk-UA" sz="4000" b="1" dirty="0" smtClean="0">
                <a:solidFill>
                  <a:srgbClr val="009999"/>
                </a:solidFill>
              </a:rPr>
              <a:t>Кінофільм «Тіні  забутих предків»</a:t>
            </a:r>
            <a:endParaRPr lang="ru-RU" sz="4000" b="1" dirty="0">
              <a:solidFill>
                <a:srgbClr val="009999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780406" cy="5158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55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331640" y="116632"/>
            <a:ext cx="7632848" cy="1470025"/>
          </a:xfrm>
        </p:spPr>
        <p:txBody>
          <a:bodyPr/>
          <a:lstStyle/>
          <a:p>
            <a:pPr algn="ctr"/>
            <a:r>
              <a:rPr lang="uk-UA" sz="4800" b="1" dirty="0" smtClean="0">
                <a:solidFill>
                  <a:srgbClr val="CC00CC"/>
                </a:solidFill>
                <a:latin typeface="Calibri"/>
                <a:ea typeface="Calibri"/>
                <a:cs typeface="Times New Roman"/>
              </a:rPr>
              <a:t>Кейс </a:t>
            </a:r>
            <a:r>
              <a:rPr lang="uk-UA" sz="4800" b="1" dirty="0">
                <a:solidFill>
                  <a:srgbClr val="CC00CC"/>
                </a:solidFill>
                <a:latin typeface="Calibri"/>
                <a:ea typeface="Calibri"/>
                <a:cs typeface="Times New Roman"/>
              </a:rPr>
              <a:t>№5 Мінеральні </a:t>
            </a:r>
            <a:r>
              <a:rPr lang="uk-UA" sz="4800" b="1" dirty="0" smtClean="0">
                <a:solidFill>
                  <a:srgbClr val="CC00CC"/>
                </a:solidFill>
                <a:latin typeface="Calibri"/>
                <a:ea typeface="Calibri"/>
                <a:cs typeface="Times New Roman"/>
              </a:rPr>
              <a:t>  джерела </a:t>
            </a:r>
            <a:r>
              <a:rPr lang="uk-UA" sz="4800" b="1" dirty="0">
                <a:solidFill>
                  <a:srgbClr val="CC00CC"/>
                </a:solidFill>
                <a:latin typeface="Calibri"/>
                <a:ea typeface="Calibri"/>
                <a:cs typeface="Times New Roman"/>
              </a:rPr>
              <a:t>Карпат</a:t>
            </a:r>
            <a:endParaRPr lang="ru-RU" sz="4800" dirty="0">
              <a:solidFill>
                <a:srgbClr val="CC00CC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11869" y="1700808"/>
            <a:ext cx="7117180" cy="3960440"/>
          </a:xfrm>
        </p:spPr>
        <p:txBody>
          <a:bodyPr>
            <a:normAutofit fontScale="70000" lnSpcReduction="20000"/>
          </a:bodyPr>
          <a:lstStyle/>
          <a:p>
            <a:pPr lvl="0"/>
            <a:endParaRPr lang="ru-RU" sz="3900" b="1" dirty="0"/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uk-UA" sz="3900" b="1" dirty="0" smtClean="0"/>
              <a:t>Яка </a:t>
            </a:r>
            <a:r>
              <a:rPr lang="uk-UA" sz="3900" b="1" dirty="0"/>
              <a:t>вода називається </a:t>
            </a:r>
            <a:r>
              <a:rPr lang="uk-UA" sz="3900" b="1" dirty="0" smtClean="0"/>
              <a:t>мінеральною</a:t>
            </a:r>
            <a:r>
              <a:rPr lang="uk-UA" sz="3900" b="1" dirty="0"/>
              <a:t>?</a:t>
            </a:r>
            <a:endParaRPr lang="ru-RU" sz="3900" b="1" dirty="0"/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uk-UA" sz="3900" b="1" dirty="0"/>
              <a:t>Які бувають мінеральні води</a:t>
            </a:r>
            <a:r>
              <a:rPr lang="uk-UA" sz="3900" b="1" dirty="0" smtClean="0"/>
              <a:t>?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uk-UA" sz="3900" b="1" dirty="0"/>
              <a:t>Дегустація води.</a:t>
            </a:r>
            <a:endParaRPr lang="ru-RU" sz="3900" b="1" dirty="0"/>
          </a:p>
          <a:p>
            <a:pPr marL="571500" lvl="0" indent="-571500">
              <a:buFont typeface="Wingdings" panose="05000000000000000000" pitchFamily="2" charset="2"/>
              <a:buChar char="q"/>
            </a:pPr>
            <a:r>
              <a:rPr lang="uk-UA" sz="3900" b="1" dirty="0" smtClean="0"/>
              <a:t>Як </a:t>
            </a:r>
            <a:r>
              <a:rPr lang="uk-UA" sz="3900" b="1" dirty="0"/>
              <a:t>правильно вибрати мінеральну воду?</a:t>
            </a:r>
            <a:endParaRPr lang="ru-RU" sz="3900" b="1" dirty="0"/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uk-UA" sz="3900" b="1" dirty="0">
                <a:solidFill>
                  <a:srgbClr val="FF0000"/>
                </a:solidFill>
              </a:rPr>
              <a:t>Реклама мінеральної води.</a:t>
            </a:r>
            <a:endParaRPr lang="ru-RU" sz="3900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dirty="0"/>
          </a:p>
        </p:txBody>
      </p:sp>
      <p:pic>
        <p:nvPicPr>
          <p:cNvPr id="5" name="Picture 7" descr="https://grinikkos.com/img/smailikigeolog/0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3" y="116631"/>
            <a:ext cx="1224136" cy="185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42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000" b="1" dirty="0" smtClean="0">
                <a:solidFill>
                  <a:srgbClr val="008000"/>
                </a:solidFill>
              </a:rPr>
              <a:t>Всі мінеральні води </a:t>
            </a:r>
            <a:br>
              <a:rPr lang="uk-UA" sz="4000" b="1" dirty="0" smtClean="0">
                <a:solidFill>
                  <a:srgbClr val="008000"/>
                </a:solidFill>
              </a:rPr>
            </a:br>
            <a:r>
              <a:rPr lang="uk-UA" sz="4000" b="1" dirty="0" smtClean="0">
                <a:solidFill>
                  <a:srgbClr val="008000"/>
                </a:solidFill>
              </a:rPr>
              <a:t>поділяють на:</a:t>
            </a:r>
            <a:endParaRPr lang="ru-RU" sz="4000" b="1" dirty="0">
              <a:solidFill>
                <a:srgbClr val="008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8327662" cy="46085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539552" y="1820650"/>
            <a:ext cx="7162957" cy="457396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710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123080" cy="924475"/>
          </a:xfrm>
        </p:spPr>
        <p:txBody>
          <a:bodyPr/>
          <a:lstStyle/>
          <a:p>
            <a:pPr algn="ctr"/>
            <a:r>
              <a:rPr lang="uk-UA" sz="6000" b="1" dirty="0" smtClean="0">
                <a:solidFill>
                  <a:srgbClr val="008000"/>
                </a:solidFill>
              </a:rPr>
              <a:t>«</a:t>
            </a:r>
            <a:r>
              <a:rPr lang="uk-UA" sz="6000" b="1" dirty="0" err="1" smtClean="0">
                <a:solidFill>
                  <a:srgbClr val="008000"/>
                </a:solidFill>
              </a:rPr>
              <a:t>Лужанська</a:t>
            </a:r>
            <a:r>
              <a:rPr lang="uk-UA" sz="6000" b="1" dirty="0" smtClean="0">
                <a:solidFill>
                  <a:srgbClr val="008000"/>
                </a:solidFill>
              </a:rPr>
              <a:t>»</a:t>
            </a:r>
            <a:endParaRPr lang="ru-RU" sz="6000" b="1" dirty="0">
              <a:solidFill>
                <a:srgbClr val="008000"/>
              </a:solidFill>
            </a:endParaRPr>
          </a:p>
        </p:txBody>
      </p:sp>
      <p:pic>
        <p:nvPicPr>
          <p:cNvPr id="10" name="Объект 9" descr="http://alex.com.ua/sites/all/themes/alex/images/sv-luz2.png"/>
          <p:cNvPicPr>
            <a:picLocks noGrp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83" b="28018"/>
          <a:stretch/>
        </p:blipFill>
        <p:spPr bwMode="auto">
          <a:xfrm>
            <a:off x="323528" y="1916832"/>
            <a:ext cx="4536504" cy="351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Объект 10" descr="Картинки по запросу родовище лужанської   води фото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863" y="2132856"/>
            <a:ext cx="2469529" cy="338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505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6000" b="1" dirty="0" smtClean="0">
                <a:solidFill>
                  <a:srgbClr val="008000"/>
                </a:solidFill>
              </a:rPr>
              <a:t>«Моршинська»</a:t>
            </a:r>
            <a:endParaRPr lang="ru-RU" sz="6000" b="1" dirty="0">
              <a:solidFill>
                <a:srgbClr val="008000"/>
              </a:solidFill>
            </a:endParaRPr>
          </a:p>
        </p:txBody>
      </p:sp>
      <p:pic>
        <p:nvPicPr>
          <p:cNvPr id="5" name="Объект 4" descr="родовище Моршинської №4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82570"/>
            <a:ext cx="3797945" cy="3466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Похожее изображение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92896"/>
            <a:ext cx="4032448" cy="3456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079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339752" y="382751"/>
            <a:ext cx="6624736" cy="111325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5400" b="1" dirty="0" smtClean="0">
                <a:solidFill>
                  <a:srgbClr val="008000"/>
                </a:solidFill>
              </a:rPr>
              <a:t>   Оцінюємо кейси</a:t>
            </a:r>
            <a:endParaRPr lang="ru-RU" sz="5400" b="1" dirty="0">
              <a:solidFill>
                <a:srgbClr val="008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FF9933"/>
                </a:solidFill>
              </a:rPr>
              <a:t>Кейс № 1</a:t>
            </a:r>
            <a:r>
              <a:rPr lang="uk-UA" sz="2400" b="1" dirty="0">
                <a:solidFill>
                  <a:srgbClr val="FF9933"/>
                </a:solidFill>
              </a:rPr>
              <a:t> </a:t>
            </a:r>
            <a:r>
              <a:rPr lang="uk-UA" sz="2400" b="1" dirty="0" smtClean="0">
                <a:solidFill>
                  <a:srgbClr val="FF9933"/>
                </a:solidFill>
              </a:rPr>
              <a:t>Географи</a:t>
            </a:r>
          </a:p>
          <a:p>
            <a:r>
              <a:rPr lang="uk-UA" sz="2400" b="1" dirty="0">
                <a:solidFill>
                  <a:srgbClr val="FF0000"/>
                </a:solidFill>
              </a:rPr>
              <a:t>Кейс №2 </a:t>
            </a:r>
            <a:r>
              <a:rPr lang="uk-UA" sz="2400" b="1" dirty="0" smtClean="0">
                <a:solidFill>
                  <a:srgbClr val="FF0000"/>
                </a:solidFill>
              </a:rPr>
              <a:t>Історики</a:t>
            </a:r>
          </a:p>
          <a:p>
            <a:r>
              <a:rPr lang="uk-UA" sz="2400" b="1" dirty="0">
                <a:solidFill>
                  <a:srgbClr val="7030A0"/>
                </a:solidFill>
              </a:rPr>
              <a:t>Кейс №3 </a:t>
            </a:r>
            <a:r>
              <a:rPr lang="uk-UA" sz="2400" b="1" dirty="0" smtClean="0">
                <a:solidFill>
                  <a:srgbClr val="7030A0"/>
                </a:solidFill>
              </a:rPr>
              <a:t>Ботаніки</a:t>
            </a:r>
          </a:p>
          <a:p>
            <a:r>
              <a:rPr lang="uk-UA" sz="2400" b="1" dirty="0"/>
              <a:t> </a:t>
            </a:r>
            <a:r>
              <a:rPr lang="uk-UA" sz="2400" b="1" dirty="0" smtClean="0">
                <a:solidFill>
                  <a:srgbClr val="0000FF"/>
                </a:solidFill>
              </a:rPr>
              <a:t>Кейс </a:t>
            </a:r>
            <a:r>
              <a:rPr lang="uk-UA" sz="2400" b="1" dirty="0">
                <a:solidFill>
                  <a:srgbClr val="0000FF"/>
                </a:solidFill>
              </a:rPr>
              <a:t>№4 </a:t>
            </a:r>
            <a:r>
              <a:rPr lang="en-US" sz="2400" b="1" dirty="0">
                <a:solidFill>
                  <a:srgbClr val="0000FF"/>
                </a:solidFill>
              </a:rPr>
              <a:t>  </a:t>
            </a:r>
            <a:r>
              <a:rPr lang="uk-UA" sz="2400" b="1" dirty="0" smtClean="0">
                <a:solidFill>
                  <a:srgbClr val="0000FF"/>
                </a:solidFill>
              </a:rPr>
              <a:t>Мистецтвознавці</a:t>
            </a:r>
          </a:p>
          <a:p>
            <a:r>
              <a:rPr lang="uk-UA" sz="2400" b="1" dirty="0">
                <a:solidFill>
                  <a:srgbClr val="CC00CC"/>
                </a:solidFill>
              </a:rPr>
              <a:t> Кейс №5  Експерти мінеральної води</a:t>
            </a:r>
            <a:endParaRPr lang="ru-RU" sz="2400" dirty="0">
              <a:solidFill>
                <a:srgbClr val="CC00CC"/>
              </a:solidFill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1826553" cy="13681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8" r="12548"/>
          <a:stretch>
            <a:fillRect/>
          </a:stretch>
        </p:blipFill>
        <p:spPr bwMode="auto">
          <a:xfrm>
            <a:off x="4787900" y="2420938"/>
            <a:ext cx="3429000" cy="3429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501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125113" cy="924475"/>
          </a:xfrm>
        </p:spPr>
        <p:txBody>
          <a:bodyPr/>
          <a:lstStyle/>
          <a:p>
            <a:pPr algn="ctr"/>
            <a:r>
              <a:rPr lang="uk-UA" sz="6600" b="1" dirty="0" smtClean="0">
                <a:solidFill>
                  <a:srgbClr val="008000"/>
                </a:solidFill>
              </a:rPr>
              <a:t>Гора Говерла</a:t>
            </a:r>
            <a:endParaRPr lang="ru-RU" sz="6600" b="1" dirty="0">
              <a:solidFill>
                <a:srgbClr val="008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говерла верши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67713"/>
            <a:ext cx="6948264" cy="522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885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089535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723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5113" cy="924475"/>
          </a:xfrm>
        </p:spPr>
        <p:txBody>
          <a:bodyPr/>
          <a:lstStyle/>
          <a:p>
            <a:pPr algn="ctr"/>
            <a:r>
              <a:rPr lang="uk-UA" sz="6000" b="1" dirty="0" smtClean="0">
                <a:solidFill>
                  <a:srgbClr val="008000"/>
                </a:solidFill>
              </a:rPr>
              <a:t>Озеро Синевир</a:t>
            </a:r>
            <a:endParaRPr lang="ru-RU" sz="6000" b="1" dirty="0">
              <a:solidFill>
                <a:srgbClr val="008000"/>
              </a:solidFill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064896" cy="559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338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476673"/>
            <a:ext cx="7416824" cy="936104"/>
          </a:xfrm>
        </p:spPr>
        <p:txBody>
          <a:bodyPr/>
          <a:lstStyle/>
          <a:p>
            <a:pPr algn="ctr"/>
            <a:r>
              <a:rPr lang="uk-UA" sz="4800" b="1" dirty="0">
                <a:solidFill>
                  <a:srgbClr val="FF0000"/>
                </a:solidFill>
              </a:rPr>
              <a:t>Кейс №2 Історики</a:t>
            </a: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046504"/>
            <a:ext cx="7848872" cy="4902776"/>
          </a:xfrm>
        </p:spPr>
        <p:txBody>
          <a:bodyPr>
            <a:normAutofit fontScale="70000" lnSpcReduction="20000"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endParaRPr lang="uk-UA" sz="4200" b="1" dirty="0" smtClean="0"/>
          </a:p>
          <a:p>
            <a:pPr>
              <a:lnSpc>
                <a:spcPct val="120000"/>
              </a:lnSpc>
            </a:pPr>
            <a:r>
              <a:rPr lang="uk-UA" sz="5100" b="1" i="1" u="sng" dirty="0" smtClean="0">
                <a:solidFill>
                  <a:srgbClr val="C00000"/>
                </a:solidFill>
                <a:latin typeface="+mj-lt"/>
              </a:rPr>
              <a:t>Історики </a:t>
            </a:r>
            <a:r>
              <a:rPr lang="uk-UA" sz="5100" b="1" i="1" u="sng" dirty="0">
                <a:solidFill>
                  <a:srgbClr val="FF0000"/>
                </a:solidFill>
                <a:latin typeface="+mj-lt"/>
              </a:rPr>
              <a:t>– це спеціалісти, </a:t>
            </a:r>
            <a:r>
              <a:rPr lang="uk-UA" sz="5100" b="1" i="1" u="sng" dirty="0" smtClean="0">
                <a:solidFill>
                  <a:srgbClr val="FF0000"/>
                </a:solidFill>
                <a:latin typeface="+mj-lt"/>
              </a:rPr>
              <a:t> які </a:t>
            </a:r>
            <a:r>
              <a:rPr lang="uk-UA" sz="5100" b="1" i="1" u="sng" dirty="0">
                <a:solidFill>
                  <a:srgbClr val="FF0000"/>
                </a:solidFill>
                <a:latin typeface="+mj-lt"/>
              </a:rPr>
              <a:t>вивчають минуле людства</a:t>
            </a:r>
            <a:r>
              <a:rPr lang="uk-UA" sz="5100" b="1" i="1" u="sng" dirty="0" smtClean="0">
                <a:solidFill>
                  <a:srgbClr val="FF0000"/>
                </a:solidFill>
                <a:latin typeface="+mj-lt"/>
              </a:rPr>
              <a:t>.</a:t>
            </a:r>
            <a:endParaRPr lang="uk-UA" sz="5100" b="1" i="1" u="sng" dirty="0">
              <a:latin typeface="+mj-lt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uk-UA" sz="5100" b="1" dirty="0" smtClean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Розкажіть про        утворення </a:t>
            </a:r>
            <a:r>
              <a:rPr lang="uk-UA" sz="5100" b="1" dirty="0" err="1" smtClean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назви«Карпати</a:t>
            </a:r>
            <a:r>
              <a:rPr lang="uk-UA" sz="5100" b="1" dirty="0" smtClean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»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uk-UA" sz="5100" b="1" dirty="0" smtClean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Легенда </a:t>
            </a:r>
            <a:r>
              <a:rPr lang="uk-UA" sz="5100" b="1" dirty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про Карпат</a:t>
            </a:r>
            <a:r>
              <a:rPr lang="uk-UA" sz="5800" b="1" dirty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и</a:t>
            </a:r>
            <a:endParaRPr lang="uk-UA" sz="5800" b="1" dirty="0" smtClean="0"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dirty="0"/>
          </a:p>
        </p:txBody>
      </p:sp>
      <p:pic>
        <p:nvPicPr>
          <p:cNvPr id="4" name="Picture 7" descr="https://grinikkos.com/img/smailikigeolog/0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1"/>
            <a:ext cx="1224136" cy="185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37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04664"/>
            <a:ext cx="7125113" cy="924475"/>
          </a:xfrm>
        </p:spPr>
        <p:txBody>
          <a:bodyPr/>
          <a:lstStyle/>
          <a:p>
            <a:r>
              <a:rPr lang="uk-UA" sz="4800" b="1" dirty="0">
                <a:solidFill>
                  <a:srgbClr val="9900FF"/>
                </a:solidFill>
              </a:rPr>
              <a:t>Кейс №3 Ботаніки</a:t>
            </a:r>
            <a:r>
              <a:rPr lang="ru-RU" sz="4800" dirty="0">
                <a:solidFill>
                  <a:srgbClr val="9900FF"/>
                </a:solidFill>
              </a:rPr>
              <a:t/>
            </a:r>
            <a:br>
              <a:rPr lang="ru-RU" sz="4800" dirty="0">
                <a:solidFill>
                  <a:srgbClr val="9900FF"/>
                </a:solidFill>
              </a:rPr>
            </a:br>
            <a:endParaRPr lang="ru-RU" sz="4800" dirty="0">
              <a:solidFill>
                <a:srgbClr val="99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046505"/>
            <a:ext cx="7234963" cy="533482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sz="3800" b="1" i="1" u="sng" dirty="0">
                <a:solidFill>
                  <a:srgbClr val="FF0000"/>
                </a:solidFill>
              </a:rPr>
              <a:t>Ботаніки – це спеціалісти, які вивчають рослини, гриби та водорості.</a:t>
            </a:r>
            <a:endParaRPr lang="ru-RU" sz="3800" i="1" u="sng" dirty="0">
              <a:solidFill>
                <a:srgbClr val="FF0000"/>
              </a:solidFill>
            </a:endParaRPr>
          </a:p>
          <a:p>
            <a:pPr lvl="0">
              <a:buFont typeface="Wingdings" panose="05000000000000000000" pitchFamily="2" charset="2"/>
              <a:buChar char="q"/>
            </a:pPr>
            <a:r>
              <a:rPr lang="uk-UA" sz="4200" b="1" dirty="0" smtClean="0"/>
              <a:t>Рослинний </a:t>
            </a:r>
            <a:r>
              <a:rPr lang="uk-UA" sz="4200" b="1" dirty="0"/>
              <a:t>світ </a:t>
            </a:r>
            <a:r>
              <a:rPr lang="uk-UA" sz="4200" b="1" dirty="0" smtClean="0"/>
              <a:t> Українських </a:t>
            </a:r>
            <a:r>
              <a:rPr lang="uk-UA" sz="4200" b="1" dirty="0"/>
              <a:t>Карпат. </a:t>
            </a:r>
            <a:endParaRPr lang="ru-RU" sz="4200" b="1" dirty="0"/>
          </a:p>
          <a:p>
            <a:pPr lvl="0">
              <a:buFont typeface="Wingdings" panose="05000000000000000000" pitchFamily="2" charset="2"/>
              <a:buChar char="q"/>
            </a:pPr>
            <a:r>
              <a:rPr lang="uk-UA" sz="4200" b="1" dirty="0"/>
              <a:t>Унікальні рослини Українських Карпат</a:t>
            </a:r>
            <a:r>
              <a:rPr lang="uk-UA" sz="4200" b="1" dirty="0" smtClean="0"/>
              <a:t>.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uk-UA" sz="4200" b="1" dirty="0" smtClean="0"/>
              <a:t> </a:t>
            </a:r>
            <a:r>
              <a:rPr lang="uk-UA" sz="4200" b="1" dirty="0">
                <a:solidFill>
                  <a:srgbClr val="FF0000"/>
                </a:solidFill>
              </a:rPr>
              <a:t>Чи можуть гірські рослини рости на рівнині?</a:t>
            </a:r>
            <a:endParaRPr lang="ru-RU" sz="4200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4" name="Picture 7" descr="https://grinikkos.com/img/smailikigeolog/0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3" y="116631"/>
            <a:ext cx="1224136" cy="185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928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канирование001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896" r="7183"/>
          <a:stretch/>
        </p:blipFill>
        <p:spPr bwMode="auto">
          <a:xfrm>
            <a:off x="-2466110" y="0"/>
            <a:ext cx="11610109" cy="6863795"/>
          </a:xfrm>
          <a:prstGeom prst="rect">
            <a:avLst/>
          </a:prstGeom>
          <a:noFill/>
          <a:ln w="9525">
            <a:solidFill>
              <a:srgbClr val="0D0D0D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5370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буковий ліс у карпата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24744"/>
            <a:ext cx="5832648" cy="5482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125113" cy="924475"/>
          </a:xfrm>
        </p:spPr>
        <p:txBody>
          <a:bodyPr/>
          <a:lstStyle/>
          <a:p>
            <a:pPr algn="ctr"/>
            <a:r>
              <a:rPr lang="uk-UA" sz="6600" b="1" dirty="0" smtClean="0">
                <a:solidFill>
                  <a:schemeClr val="accent3">
                    <a:lumMod val="75000"/>
                  </a:schemeClr>
                </a:solidFill>
              </a:rPr>
              <a:t>Буковий ліс</a:t>
            </a:r>
            <a:endParaRPr lang="ru-RU" sz="66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97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535</TotalTime>
  <Words>244</Words>
  <Application>Microsoft Office PowerPoint</Application>
  <PresentationFormat>Экран (4:3)</PresentationFormat>
  <Paragraphs>54</Paragraphs>
  <Slides>25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Spring</vt:lpstr>
      <vt:lpstr>      Українські      Карпати</vt:lpstr>
      <vt:lpstr>Кейс № 1 Географи </vt:lpstr>
      <vt:lpstr>Гора Говерла</vt:lpstr>
      <vt:lpstr>Презентация PowerPoint</vt:lpstr>
      <vt:lpstr>Озеро Синевир</vt:lpstr>
      <vt:lpstr>Кейс №2 Історики </vt:lpstr>
      <vt:lpstr>Кейс №3 Ботаніки </vt:lpstr>
      <vt:lpstr>Презентация PowerPoint</vt:lpstr>
      <vt:lpstr>Буковий ліс</vt:lpstr>
      <vt:lpstr>Ялиця і смерека</vt:lpstr>
      <vt:lpstr>Тис ягідний</vt:lpstr>
      <vt:lpstr>Модрина</vt:lpstr>
      <vt:lpstr>Едельвейс</vt:lpstr>
      <vt:lpstr>Кейс №4   Мистецтвознавці</vt:lpstr>
      <vt:lpstr>Трембіта</vt:lpstr>
      <vt:lpstr>Художник Ярослав Ціко</vt:lpstr>
      <vt:lpstr>Карпати. Пізня осінь </vt:lpstr>
      <vt:lpstr>Зимові Карпати</vt:lpstr>
      <vt:lpstr>Літо в Карпатах </vt:lpstr>
      <vt:lpstr>Кінофільм «Тіні  забутих предків»</vt:lpstr>
      <vt:lpstr>Кейс №5 Мінеральні   джерела Карпат</vt:lpstr>
      <vt:lpstr>Всі мінеральні води  поділяють на:</vt:lpstr>
      <vt:lpstr>«Лужанська»</vt:lpstr>
      <vt:lpstr>«Моршинська»</vt:lpstr>
      <vt:lpstr>   Оцінюємо кейси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90</cp:revision>
  <dcterms:created xsi:type="dcterms:W3CDTF">2017-04-11T14:03:14Z</dcterms:created>
  <dcterms:modified xsi:type="dcterms:W3CDTF">2017-04-17T20:34:08Z</dcterms:modified>
</cp:coreProperties>
</file>