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80" r:id="rId19"/>
    <p:sldId id="273" r:id="rId20"/>
    <p:sldId id="267" r:id="rId21"/>
    <p:sldId id="274" r:id="rId22"/>
    <p:sldId id="275" r:id="rId23"/>
    <p:sldId id="276" r:id="rId24"/>
    <p:sldId id="277" r:id="rId25"/>
    <p:sldId id="279" r:id="rId26"/>
    <p:sldId id="27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5600"/>
    <a:srgbClr val="964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739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762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78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633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828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328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65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409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404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242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83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chemeClr val="bg1"/>
            </a:gs>
            <a:gs pos="42000">
              <a:schemeClr val="tx2">
                <a:lumMod val="40000"/>
                <a:lumOff val="60000"/>
              </a:schemeClr>
            </a:gs>
            <a:gs pos="69000">
              <a:schemeClr val="accent1">
                <a:lumMod val="40000"/>
                <a:lumOff val="60000"/>
              </a:schemeClr>
            </a:gs>
            <a:gs pos="81000">
              <a:schemeClr val="accent6">
                <a:lumMod val="60000"/>
                <a:lumOff val="40000"/>
              </a:schemeClr>
            </a:gs>
            <a:gs pos="100000">
              <a:schemeClr val="accent3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42447-FDC8-4258-B99F-22C1D4D87CE0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72EC4-FDB1-47F7-8127-7215FDF9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278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microsoft.com/office/2007/relationships/hdphoto" Target="../media/hdphoto11.wdp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12" Type="http://schemas.openxmlformats.org/officeDocument/2006/relationships/image" Target="../media/image37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microsoft.com/office/2007/relationships/hdphoto" Target="../media/hdphoto10.wdp"/><Relationship Id="rId5" Type="http://schemas.openxmlformats.org/officeDocument/2006/relationships/image" Target="../media/image34.png"/><Relationship Id="rId10" Type="http://schemas.openxmlformats.org/officeDocument/2006/relationships/image" Target="../media/image36.png"/><Relationship Id="rId4" Type="http://schemas.microsoft.com/office/2007/relationships/hdphoto" Target="../media/hdphoto7.wdp"/><Relationship Id="rId9" Type="http://schemas.openxmlformats.org/officeDocument/2006/relationships/image" Target="../media/image330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12" Type="http://schemas.microsoft.com/office/2007/relationships/hdphoto" Target="../media/hdphoto11.wdp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38.png"/><Relationship Id="rId5" Type="http://schemas.openxmlformats.org/officeDocument/2006/relationships/image" Target="../media/image34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8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png"/><Relationship Id="rId4" Type="http://schemas.openxmlformats.org/officeDocument/2006/relationships/image" Target="../media/image10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016059" y="468072"/>
            <a:ext cx="7092788" cy="6120680"/>
          </a:xfrm>
          <a:prstGeom prst="ellipse">
            <a:avLst/>
          </a:prstGeom>
          <a:solidFill>
            <a:schemeClr val="bg1">
              <a:alpha val="72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281643"/>
            <a:ext cx="56166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уроку:</a:t>
            </a:r>
          </a:p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Повторення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вивчених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множення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ділення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Доповнення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рівностей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розв'язування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90479" y="4430653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 </a:t>
            </a:r>
          </a:p>
          <a:p>
            <a:pPr lvl="0"/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початкових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класів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Бучанської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ЗОШ І-ІІІ </a:t>
            </a: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</a:t>
            </a:r>
          </a:p>
          <a:p>
            <a:pPr lvl="0"/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Богач </a:t>
            </a:r>
            <a:r>
              <a:rPr lang="ru-RU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Тетяна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Сергіївна</a:t>
            </a:r>
            <a:endParaRPr 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75" y="4293096"/>
            <a:ext cx="2532820" cy="21580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27"/>
          <a:stretch/>
        </p:blipFill>
        <p:spPr>
          <a:xfrm>
            <a:off x="6176958" y="2413278"/>
            <a:ext cx="2933260" cy="233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3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chemeClr val="bg1"/>
            </a:gs>
            <a:gs pos="42000">
              <a:schemeClr val="tx2">
                <a:lumMod val="40000"/>
                <a:lumOff val="60000"/>
              </a:schemeClr>
            </a:gs>
            <a:gs pos="69000">
              <a:schemeClr val="accent1">
                <a:lumMod val="40000"/>
                <a:lumOff val="60000"/>
              </a:schemeClr>
            </a:gs>
            <a:gs pos="81000">
              <a:schemeClr val="tx2">
                <a:lumMod val="20000"/>
                <a:lumOff val="80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934673"/>
              </p:ext>
            </p:extLst>
          </p:nvPr>
        </p:nvGraphicFramePr>
        <p:xfrm>
          <a:off x="534954" y="426806"/>
          <a:ext cx="4896545" cy="4680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9309"/>
                <a:gridCol w="979309"/>
                <a:gridCol w="979309"/>
                <a:gridCol w="979309"/>
                <a:gridCol w="979309"/>
              </a:tblGrid>
              <a:tr h="9361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 dirty="0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3200" b="1" dirty="0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3200" b="1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 dirty="0">
                          <a:ln>
                            <a:solidFill>
                              <a:schemeClr val="accent4">
                                <a:lumMod val="50000"/>
                              </a:schemeClr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3200" b="1" dirty="0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Picture 2" descr="http://img-fotki.yandex.ru/get/26/119528728.16d3/0_ca1e6_b6a8d24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40220">
            <a:off x="2781203" y="2790904"/>
            <a:ext cx="1019116" cy="618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62683" y="5455854"/>
            <a:ext cx="41936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2А</a:t>
            </a:r>
            <a:r>
              <a:rPr lang="uk-UA" sz="4800" b="1" dirty="0" smtClean="0">
                <a:effectLst/>
                <a:latin typeface="Times New Roman"/>
                <a:ea typeface="Calibri"/>
              </a:rPr>
              <a:t> поділи на 3</a:t>
            </a:r>
            <a:endParaRPr lang="ru-RU" sz="4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62683" y="5455853"/>
            <a:ext cx="43475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1D </a:t>
            </a:r>
            <a:r>
              <a:rPr lang="uk-UA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поділи на 2 </a:t>
            </a:r>
            <a:endParaRPr lang="ru-RU" sz="4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62683" y="5466317"/>
            <a:ext cx="41722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2D </a:t>
            </a:r>
            <a:r>
              <a:rPr lang="ru-RU" sz="4800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зменш</a:t>
            </a:r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 на 6</a:t>
            </a:r>
            <a:endParaRPr lang="ru-RU" sz="4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53049" y="5466317"/>
            <a:ext cx="35540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3В додай 82 </a:t>
            </a:r>
            <a:endParaRPr lang="ru-RU" sz="4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08781" y="5455854"/>
            <a:ext cx="54553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1В </a:t>
            </a:r>
            <a:r>
              <a:rPr lang="ru-RU" sz="4800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збільш</a:t>
            </a:r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 у 2 рази </a:t>
            </a:r>
            <a:endParaRPr lang="ru-RU" sz="4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40908" y="5455852"/>
            <a:ext cx="54553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1В  </a:t>
            </a:r>
            <a:r>
              <a:rPr lang="ru-RU" sz="4800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збільш</a:t>
            </a:r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 </a:t>
            </a:r>
            <a:r>
              <a:rPr lang="ru-RU" sz="4800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утричі</a:t>
            </a:r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 </a:t>
            </a:r>
            <a:endParaRPr lang="ru-RU" sz="4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93308" y="5466317"/>
            <a:ext cx="47452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4А </a:t>
            </a:r>
            <a:r>
              <a:rPr lang="ru-RU" sz="4800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збільш</a:t>
            </a:r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 на 22 </a:t>
            </a:r>
            <a:endParaRPr lang="ru-RU" sz="4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45708" y="5455854"/>
            <a:ext cx="47452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4С  </a:t>
            </a:r>
            <a:r>
              <a:rPr lang="ru-RU" sz="4800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зменш</a:t>
            </a:r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 на 10 </a:t>
            </a:r>
            <a:endParaRPr lang="ru-RU" sz="48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108794" y="5452442"/>
            <a:ext cx="43261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3С </a:t>
            </a:r>
            <a:r>
              <a:rPr lang="ru-RU" sz="4800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зменш</a:t>
            </a:r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 на 7 </a:t>
            </a:r>
            <a:endParaRPr lang="ru-RU" sz="4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30211" y="5452441"/>
            <a:ext cx="46844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4D </a:t>
            </a:r>
            <a:r>
              <a:rPr lang="ru-RU" sz="4800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помнож</a:t>
            </a:r>
            <a:r>
              <a:rPr lang="ru-RU" sz="48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effectLst/>
                <a:latin typeface="Times New Roman"/>
                <a:ea typeface="Calibri"/>
              </a:rPr>
              <a:t> на 2 </a:t>
            </a:r>
            <a:endParaRPr lang="ru-RU" sz="4800" b="1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9200" r="8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27" r="17731"/>
          <a:stretch/>
        </p:blipFill>
        <p:spPr>
          <a:xfrm>
            <a:off x="5148064" y="476672"/>
            <a:ext cx="3815137" cy="590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4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-180530" y="1434889"/>
            <a:ext cx="9577066" cy="25483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02388" y="3983222"/>
            <a:ext cx="3690408" cy="22059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0530" y="3239322"/>
            <a:ext cx="2256584" cy="3224658"/>
          </a:xfrm>
          <a:prstGeom prst="rect">
            <a:avLst/>
          </a:prstGeom>
        </p:spPr>
      </p:pic>
      <p:sp>
        <p:nvSpPr>
          <p:cNvPr id="4" name="Блок-схема: перфолента 3"/>
          <p:cNvSpPr/>
          <p:nvPr/>
        </p:nvSpPr>
        <p:spPr>
          <a:xfrm>
            <a:off x="3779911" y="404664"/>
            <a:ext cx="1908212" cy="792088"/>
          </a:xfrm>
          <a:prstGeom prst="flowChartPunchedTap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://2.bp.blogspot.com/-jmZpHgVl-8o/UFoAf4a7NnI/AAAAAAAAAhw/v6GfQSE-6KE/s1600/cartoon-pira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676953"/>
            <a:ext cx="2260082" cy="293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7" b="98978" l="938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153" t="5936" r="-1538" b="2602"/>
          <a:stretch/>
        </p:blipFill>
        <p:spPr>
          <a:xfrm rot="16200000">
            <a:off x="2537489" y="-307359"/>
            <a:ext cx="399419" cy="51097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767" b="36401" l="36600" r="93600">
                        <a14:foregroundMark x1="56200" y1="30061" x2="72600" y2="29857"/>
                        <a14:foregroundMark x1="55800" y1="31288" x2="69200" y2="32924"/>
                        <a14:foregroundMark x1="53400" y1="28834" x2="72000" y2="29448"/>
                        <a14:foregroundMark x1="55000" y1="32311" x2="70000" y2="34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65" t="24510" r="8813" b="61874"/>
          <a:stretch/>
        </p:blipFill>
        <p:spPr>
          <a:xfrm>
            <a:off x="2111838" y="1916832"/>
            <a:ext cx="2139314" cy="6021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7" b="98978" l="938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153" t="5936" r="-1538" b="2602"/>
          <a:stretch/>
        </p:blipFill>
        <p:spPr>
          <a:xfrm rot="16200000">
            <a:off x="6135086" y="-307359"/>
            <a:ext cx="399419" cy="51097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767" b="36401" l="36600" r="93600">
                        <a14:foregroundMark x1="56200" y1="30061" x2="72600" y2="29857"/>
                        <a14:foregroundMark x1="55800" y1="31288" x2="69200" y2="32924"/>
                        <a14:foregroundMark x1="53400" y1="28834" x2="72000" y2="29448"/>
                        <a14:foregroundMark x1="55000" y1="32311" x2="70000" y2="34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65" t="24510" r="8813" b="61874"/>
          <a:stretch/>
        </p:blipFill>
        <p:spPr>
          <a:xfrm>
            <a:off x="5382366" y="1916831"/>
            <a:ext cx="2139314" cy="6021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205624" y="1393442"/>
            <a:ext cx="83247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8 м</a:t>
            </a:r>
            <a:endParaRPr lang="ru-RU" sz="2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17779" y="1434889"/>
            <a:ext cx="83247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8 м</a:t>
            </a:r>
            <a:endParaRPr lang="ru-RU" sz="2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36296" y="1401122"/>
            <a:ext cx="83247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5</a:t>
            </a:r>
            <a:r>
              <a:rPr lang="uk-UA" sz="32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 м</a:t>
            </a:r>
            <a:endParaRPr lang="ru-RU" sz="2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12" name="Правая фигурная скобка 11"/>
          <p:cNvSpPr/>
          <p:nvPr/>
        </p:nvSpPr>
        <p:spPr>
          <a:xfrm rot="5400000">
            <a:off x="4126727" y="-1382415"/>
            <a:ext cx="792088" cy="8451386"/>
          </a:xfrm>
          <a:prstGeom prst="rightBrace">
            <a:avLst>
              <a:gd name="adj1" fmla="val 24263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106533" y="3068960"/>
            <a:ext cx="832475" cy="1086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0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?</a:t>
            </a:r>
            <a:endParaRPr lang="ru-RU" sz="4800" b="1" dirty="0">
              <a:ln>
                <a:solidFill>
                  <a:schemeClr val="accent4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pic>
        <p:nvPicPr>
          <p:cNvPr id="2056" name="Picture 8" descr="http://img1.cliparto.com/pic/xl/214580/3657711-rope-frame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00" l="4520" r="97458">
                        <a14:backgroundMark x1="23446" y1="91750" x2="76271" y2="91750"/>
                        <a14:backgroundMark x1="88136" y1="91250" x2="88136" y2="91250"/>
                        <a14:backgroundMark x1="11299" y1="91750" x2="11299" y2="91750"/>
                        <a14:backgroundMark x1="21751" y1="11250" x2="35593" y2="11250"/>
                        <a14:backgroundMark x1="12994" y1="12500" x2="12994" y2="12500"/>
                        <a14:backgroundMark x1="12147" y1="11250" x2="12147" y2="1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52362" y="2507533"/>
            <a:ext cx="3590459" cy="500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672422" y="3959984"/>
            <a:ext cx="3641725" cy="662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3500" b="1" dirty="0">
                <a:ln>
                  <a:solidFill>
                    <a:srgbClr val="8064A2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8м + 8м + 5м =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483768" y="5301208"/>
            <a:ext cx="2834589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3500" b="1" dirty="0" smtClean="0">
                <a:ln>
                  <a:solidFill>
                    <a:srgbClr val="8064A2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= 16м </a:t>
            </a:r>
            <a:r>
              <a:rPr lang="uk-UA" sz="3500" b="1" dirty="0">
                <a:ln>
                  <a:solidFill>
                    <a:srgbClr val="8064A2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+ 5м = </a:t>
            </a:r>
            <a:endParaRPr lang="ru-RU" sz="3500" b="1" dirty="0">
              <a:ln>
                <a:solidFill>
                  <a:srgbClr val="8064A2">
                    <a:lumMod val="50000"/>
                  </a:srgbClr>
                </a:solidFill>
              </a:ln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66515" y="4589475"/>
            <a:ext cx="3562152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3500" b="1" dirty="0">
                <a:ln>
                  <a:solidFill>
                    <a:srgbClr val="8064A2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= (8м • 2) + 5м =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076056" y="5301207"/>
            <a:ext cx="1237838" cy="7117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3500" b="1" dirty="0">
                <a:ln>
                  <a:solidFill>
                    <a:srgbClr val="8064A2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21(м)</a:t>
            </a:r>
            <a:endParaRPr lang="ru-RU" sz="3500" b="1" dirty="0">
              <a:ln>
                <a:solidFill>
                  <a:srgbClr val="8064A2">
                    <a:lumMod val="50000"/>
                  </a:srgbClr>
                </a:solidFill>
              </a:ln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761195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/>
      <p:bldP spid="18" grpId="0"/>
      <p:bldP spid="19" grpId="0"/>
      <p:bldP spid="12" grpId="0" animBg="1"/>
      <p:bldP spid="21" grpId="0"/>
      <p:bldP spid="13" grpId="0"/>
      <p:bldP spid="20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3818" y="997769"/>
            <a:ext cx="3384376" cy="88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+ 13 = 35</a:t>
            </a:r>
            <a:endParaRPr lang="ru-RU" sz="40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1960360"/>
            <a:ext cx="489885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100 –            = 80</a:t>
            </a:r>
            <a:endParaRPr lang="ru-RU" sz="40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23467" y="3075842"/>
            <a:ext cx="3456384" cy="88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– 13 = 35</a:t>
            </a:r>
            <a:endParaRPr lang="ru-RU" sz="40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63818" y="5064684"/>
            <a:ext cx="2520280" cy="88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: 3 = 10 </a:t>
            </a:r>
            <a:endParaRPr lang="ru-RU" sz="40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7" y="597149"/>
            <a:ext cx="1728192" cy="17205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723130"/>
            <a:ext cx="1728192" cy="17205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132" y="1571002"/>
            <a:ext cx="1728192" cy="17205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42757"/>
            <a:ext cx="1728192" cy="17205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3347864" y="4051056"/>
                <a:ext cx="3888432" cy="9417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4800" b="1" dirty="0" smtClean="0"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  <a:latin typeface="Times New Roman"/>
                    <a:ea typeface="Calibri"/>
                    <a:cs typeface="Times New Roman"/>
                  </a:rPr>
                  <a:t>3 </a:t>
                </a:r>
                <a14:m>
                  <m:oMath xmlns:m="http://schemas.openxmlformats.org/officeDocument/2006/math">
                    <m:r>
                      <a:rPr lang="uk-UA" sz="4800" b="1" i="1" smtClean="0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latin typeface="Cambria Math"/>
                        <a:ea typeface="Cambria Math"/>
                        <a:cs typeface="Times New Roman"/>
                      </a:rPr>
                      <m:t>∙</m:t>
                    </m:r>
                  </m:oMath>
                </a14:m>
                <a:r>
                  <a:rPr lang="uk-UA" sz="4800" b="1" dirty="0" smtClean="0"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  <a:latin typeface="Times New Roman"/>
                    <a:ea typeface="Calibri"/>
                    <a:cs typeface="Times New Roman"/>
                  </a:rPr>
                  <a:t>             </a:t>
                </a:r>
                <a:r>
                  <a:rPr lang="uk-UA" sz="4800" b="1" smtClean="0"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  <a:latin typeface="Times New Roman"/>
                    <a:ea typeface="Calibri"/>
                    <a:cs typeface="Times New Roman"/>
                  </a:rPr>
                  <a:t>= 3 </a:t>
                </a:r>
                <a:endParaRPr lang="ru-RU" sz="4000" b="1" dirty="0">
                  <a:ln>
                    <a:solidFill>
                      <a:schemeClr val="accent4">
                        <a:lumMod val="50000"/>
                      </a:schemeClr>
                    </a:solidFill>
                  </a:ln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4051056"/>
                <a:ext cx="3888432" cy="941796"/>
              </a:xfrm>
              <a:prstGeom prst="rect">
                <a:avLst/>
              </a:prstGeom>
              <a:blipFill rotWithShape="1">
                <a:blip r:embed="rId3"/>
                <a:stretch>
                  <a:fillRect l="-3135" t="-9740" r="-7053" b="-272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17032"/>
            <a:ext cx="1728192" cy="1720510"/>
          </a:xfrm>
          <a:prstGeom prst="rect">
            <a:avLst/>
          </a:prstGeom>
        </p:spPr>
      </p:pic>
      <p:sp>
        <p:nvSpPr>
          <p:cNvPr id="14" name="AutoShape 2" descr="https://encrypted-tbn0.gstatic.com/images?q=tbn:ANd9GcTF2oFMX0GMf2fuxdK0kXCNqvOmYK-iHjK2Y1Bec0hCAILeLxp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234" y="4149079"/>
            <a:ext cx="2703657" cy="267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76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idefon.com/_ld/99/4663695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0" r="12959" b="11613"/>
          <a:stretch/>
        </p:blipFill>
        <p:spPr bwMode="auto">
          <a:xfrm>
            <a:off x="0" y="-27324"/>
            <a:ext cx="9144000" cy="688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1176123">
            <a:off x="341705" y="3789040"/>
            <a:ext cx="4248472" cy="24283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Острів купців</a:t>
            </a:r>
            <a:endParaRPr lang="ru-RU" sz="5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6947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0" t="50000"/>
          <a:stretch/>
        </p:blipFill>
        <p:spPr>
          <a:xfrm flipH="1">
            <a:off x="228042" y="1140828"/>
            <a:ext cx="2567579" cy="583611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9552" y="404664"/>
            <a:ext cx="8136904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>
                <a:latin typeface="Times New Roman"/>
                <a:ea typeface="Calibri"/>
                <a:cs typeface="Times New Roman"/>
              </a:rPr>
              <a:t>Задача 593.</a:t>
            </a:r>
            <a:r>
              <a:rPr lang="uk-UA" sz="2400" dirty="0">
                <a:latin typeface="Times New Roman"/>
                <a:ea typeface="Calibri"/>
                <a:cs typeface="Times New Roman"/>
              </a:rPr>
              <a:t> У покупця є 9 грошових купюр по 2 грн.  </a:t>
            </a:r>
            <a:r>
              <a:rPr lang="uk-UA" sz="2400" dirty="0" smtClean="0">
                <a:latin typeface="Times New Roman"/>
                <a:ea typeface="Calibri"/>
                <a:cs typeface="Times New Roman"/>
              </a:rPr>
              <a:t>               Він </a:t>
            </a:r>
            <a:r>
              <a:rPr lang="uk-UA" sz="2400" dirty="0">
                <a:latin typeface="Times New Roman"/>
                <a:ea typeface="Calibri"/>
                <a:cs typeface="Times New Roman"/>
              </a:rPr>
              <a:t>купив календар за 12 грн. Скільки грошей залишилося в покупця? Скільки купюр?</a:t>
            </a:r>
            <a:endParaRPr lang="ru-RU" dirty="0"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09667">
            <a:off x="1336523" y="3260556"/>
            <a:ext cx="2226775" cy="11889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56367">
            <a:off x="1603008" y="3252904"/>
            <a:ext cx="2226775" cy="1188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09358">
            <a:off x="2118023" y="3330571"/>
            <a:ext cx="2226775" cy="11889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09667">
            <a:off x="1135592" y="3908627"/>
            <a:ext cx="2226775" cy="11889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01541">
            <a:off x="1585294" y="3870016"/>
            <a:ext cx="2226775" cy="11889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89607">
            <a:off x="2173869" y="4013766"/>
            <a:ext cx="2226775" cy="11889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95875">
            <a:off x="1285678" y="4446018"/>
            <a:ext cx="2226775" cy="11889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72197">
            <a:off x="1603007" y="4375310"/>
            <a:ext cx="2226775" cy="11889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46221">
            <a:off x="1992663" y="4446019"/>
            <a:ext cx="2226775" cy="1188988"/>
          </a:xfrm>
          <a:prstGeom prst="rect">
            <a:avLst/>
          </a:prstGeom>
        </p:spPr>
      </p:pic>
      <p:pic>
        <p:nvPicPr>
          <p:cNvPr id="7170" name="Picture 2" descr="http://tnews.tula.net/upload/iblock/1f3/1f3b48a0ee56a916aefd346d8e7cbe8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156" y="2318499"/>
            <a:ext cx="1871134" cy="187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315538" y="3313815"/>
            <a:ext cx="3384376" cy="6227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Купив – 12 грн</a:t>
            </a:r>
            <a:endParaRPr lang="ru-RU" sz="2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952669"/>
            <a:ext cx="3779877" cy="6586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Було – 9к. по 2 грн</a:t>
            </a:r>
            <a:endParaRPr lang="ru-RU" sz="2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7"/>
          <a:stretch/>
        </p:blipFill>
        <p:spPr>
          <a:xfrm>
            <a:off x="6660232" y="4099160"/>
            <a:ext cx="2184257" cy="237582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344874" y="5829512"/>
            <a:ext cx="3779877" cy="6227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Залишилося – ?</a:t>
            </a:r>
            <a:endParaRPr lang="ru-RU" sz="2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42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04"/>
          <a:stretch/>
        </p:blipFill>
        <p:spPr>
          <a:xfrm>
            <a:off x="6059" y="0"/>
            <a:ext cx="9322232" cy="69573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rot="21176123">
            <a:off x="3622303" y="989771"/>
            <a:ext cx="4980832" cy="24283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Мис «</a:t>
            </a:r>
            <a:r>
              <a:rPr lang="uk-UA" sz="6600" b="1" dirty="0" err="1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Задачний</a:t>
            </a:r>
            <a:r>
              <a:rPr lang="uk-UA" sz="6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»</a:t>
            </a:r>
            <a:endParaRPr lang="ru-RU" sz="5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2736"/>
            <a:ext cx="4692506" cy="446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6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893642"/>
              </p:ext>
            </p:extLst>
          </p:nvPr>
        </p:nvGraphicFramePr>
        <p:xfrm>
          <a:off x="395537" y="908720"/>
          <a:ext cx="8424937" cy="46095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/>
                <a:gridCol w="2016225"/>
                <a:gridCol w="2448272"/>
                <a:gridCol w="2448272"/>
              </a:tblGrid>
              <a:tr h="80084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Годинники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Потрібно відремонтувати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Відремонтували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413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94529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 rot="20993140">
            <a:off x="2023680" y="2462150"/>
            <a:ext cx="1718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Наручні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1083287">
            <a:off x="1868172" y="4295948"/>
            <a:ext cx="2005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Настільні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1088" y="2108209"/>
            <a:ext cx="14595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5400" b="1" dirty="0">
                <a:solidFill>
                  <a:prstClr val="black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47 г.</a:t>
            </a:r>
            <a:endParaRPr lang="ru-RU" sz="5400" b="1" dirty="0">
              <a:solidFill>
                <a:prstClr val="black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31087" y="4104262"/>
            <a:ext cx="14595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5400" b="1" dirty="0">
                <a:solidFill>
                  <a:prstClr val="black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13 г.</a:t>
            </a:r>
            <a:endParaRPr lang="ru-RU" sz="5400" b="1" dirty="0">
              <a:solidFill>
                <a:prstClr val="black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1440" y="2108209"/>
            <a:ext cx="14595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5400" b="1" dirty="0">
                <a:solidFill>
                  <a:prstClr val="black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28 г.</a:t>
            </a:r>
            <a:endParaRPr lang="ru-RU" sz="5400" b="1" dirty="0">
              <a:solidFill>
                <a:prstClr val="black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04564" y="3993667"/>
            <a:ext cx="11132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5400" b="1" dirty="0">
                <a:solidFill>
                  <a:prstClr val="black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 г.</a:t>
            </a:r>
            <a:endParaRPr lang="ru-RU" sz="5400" b="1" dirty="0">
              <a:solidFill>
                <a:prstClr val="black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www.simvolika.ru/catalogue/MansWatches/mechanical/images/2650_2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9" y="1722420"/>
            <a:ext cx="1543628" cy="194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buhgalter.com/upload/iblock/dc6/dc619d851e9d02fdacabd2ae708115a7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458" b="90000" l="6875" r="90000">
                        <a14:foregroundMark x1="22708" y1="42292" x2="42708" y2="23750"/>
                        <a14:foregroundMark x1="25625" y1="37917" x2="35000" y2="27708"/>
                        <a14:foregroundMark x1="16667" y1="76458" x2="46875" y2="84792"/>
                        <a14:foregroundMark x1="16667" y1="81458" x2="27708" y2="84375"/>
                        <a14:foregroundMark x1="40417" y1="10000" x2="44167" y2="1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37" t="6064" r="11421" b="9098"/>
          <a:stretch/>
        </p:blipFill>
        <p:spPr bwMode="auto">
          <a:xfrm>
            <a:off x="517734" y="3736195"/>
            <a:ext cx="1317962" cy="143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58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fotooboiplus.ru/image/cache/data/podvod/132386432-max-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337514">
            <a:off x="789291" y="2757611"/>
            <a:ext cx="5520506" cy="24283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Острів «Відпочинок»</a:t>
            </a:r>
            <a:endParaRPr lang="ru-RU" sz="5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4354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fotooboiplus.ru/image/cache/data/podvod/132386432-max-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Веселая мульт-зарядка 3. Physical jerks. Наше все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030.452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758" y="764704"/>
            <a:ext cx="8924484" cy="50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7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471321">
            <a:off x="4224384" y="3924303"/>
            <a:ext cx="4248472" cy="235442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Острів чисел</a:t>
            </a:r>
            <a:endParaRPr lang="ru-RU" sz="5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4103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27"/>
          <a:stretch/>
        </p:blipFill>
        <p:spPr>
          <a:xfrm>
            <a:off x="2015208" y="260648"/>
            <a:ext cx="7128792" cy="56682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29" r="80523"/>
          <a:stretch/>
        </p:blipFill>
        <p:spPr>
          <a:xfrm>
            <a:off x="803139" y="1505518"/>
            <a:ext cx="2544723" cy="526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2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2"/>
          <a:stretch/>
        </p:blipFill>
        <p:spPr>
          <a:xfrm>
            <a:off x="0" y="0"/>
            <a:ext cx="9306232" cy="685800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2606839" y="188640"/>
            <a:ext cx="6360134" cy="6480720"/>
          </a:xfrm>
          <a:prstGeom prst="roundRect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1199166"/>
            <a:ext cx="3384376" cy="821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4 : 2 + 48 =</a:t>
            </a:r>
            <a:endParaRPr lang="ru-RU" sz="36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27706" y="2472143"/>
            <a:ext cx="3456384" cy="821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9 : 3 + 64 =</a:t>
            </a:r>
            <a:endParaRPr lang="ru-RU" sz="36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44285" y="3783724"/>
            <a:ext cx="3293314" cy="821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27 : 3 + 9 =</a:t>
            </a:r>
            <a:endParaRPr lang="ru-RU" sz="36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395" y1="30172" x2="30814" y2="67529"/>
                        <a14:foregroundMark x1="22093" y1="50575" x2="75000" y2="52586"/>
                        <a14:foregroundMark x1="47674" y1="28448" x2="66570" y2="35057"/>
                        <a14:foregroundMark x1="66570" y1="35057" x2="73547" y2="48563"/>
                        <a14:foregroundMark x1="73547" y1="48563" x2="65116" y2="68966"/>
                        <a14:foregroundMark x1="65116" y1="68966" x2="32267" y2="70402"/>
                        <a14:foregroundMark x1="32267" y1="70402" x2="52326" y2="76437"/>
                        <a14:foregroundMark x1="42733" y1="68966" x2="55233" y2="72414"/>
                        <a14:foregroundMark x1="33430" y1="33046" x2="47674" y2="27011"/>
                        <a14:foregroundMark x1="27907" y1="44253" x2="26453" y2="5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344" y="908720"/>
            <a:ext cx="1385960" cy="14025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1395" y1="30172" x2="30814" y2="67529"/>
                        <a14:foregroundMark x1="22093" y1="50575" x2="75000" y2="52586"/>
                        <a14:foregroundMark x1="47674" y1="28448" x2="66570" y2="35057"/>
                        <a14:foregroundMark x1="66570" y1="35057" x2="73547" y2="48563"/>
                        <a14:foregroundMark x1="73547" y1="48563" x2="65116" y2="68966"/>
                        <a14:foregroundMark x1="65116" y1="68966" x2="32267" y2="70402"/>
                        <a14:foregroundMark x1="32267" y1="70402" x2="52326" y2="76437"/>
                        <a14:foregroundMark x1="42733" y1="68966" x2="55233" y2="72414"/>
                        <a14:foregroundMark x1="33430" y1="33046" x2="47674" y2="27011"/>
                        <a14:foregroundMark x1="27907" y1="44253" x2="26453" y2="5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160" y="2206241"/>
            <a:ext cx="1402967" cy="14198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1395" y1="30172" x2="30814" y2="67529"/>
                        <a14:foregroundMark x1="22093" y1="50575" x2="75000" y2="52586"/>
                        <a14:foregroundMark x1="47674" y1="28448" x2="66570" y2="35057"/>
                        <a14:foregroundMark x1="66570" y1="35057" x2="73547" y2="48563"/>
                        <a14:foregroundMark x1="73547" y1="48563" x2="65116" y2="68966"/>
                        <a14:foregroundMark x1="65116" y1="68966" x2="32267" y2="70402"/>
                        <a14:foregroundMark x1="32267" y1="70402" x2="52326" y2="76437"/>
                        <a14:foregroundMark x1="42733" y1="68966" x2="55233" y2="72414"/>
                        <a14:foregroundMark x1="33430" y1="33046" x2="47674" y2="27011"/>
                        <a14:foregroundMark x1="27907" y1="44253" x2="26453" y2="5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88" y="3501008"/>
            <a:ext cx="1370683" cy="138713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4097842" y="5092097"/>
                <a:ext cx="3888432" cy="8710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4400" b="1" dirty="0" smtClean="0"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  <a:latin typeface="Times New Roman"/>
                    <a:ea typeface="Calibri"/>
                    <a:cs typeface="Times New Roman"/>
                  </a:rPr>
                  <a:t>3 </a:t>
                </a:r>
                <a14:m>
                  <m:oMath xmlns:m="http://schemas.openxmlformats.org/officeDocument/2006/math">
                    <m:r>
                      <a:rPr lang="uk-UA" sz="4400" b="1" i="1" smtClean="0">
                        <a:ln>
                          <a:solidFill>
                            <a:schemeClr val="accent4">
                              <a:lumMod val="50000"/>
                            </a:schemeClr>
                          </a:solidFill>
                        </a:ln>
                        <a:latin typeface="Cambria Math"/>
                        <a:ea typeface="Cambria Math"/>
                        <a:cs typeface="Times New Roman"/>
                      </a:rPr>
                      <m:t>∙</m:t>
                    </m:r>
                  </m:oMath>
                </a14:m>
                <a:r>
                  <a:rPr lang="ru-RU" sz="4400" b="1" dirty="0" smtClean="0"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  <a:ea typeface="Calibri"/>
                    <a:cs typeface="Times New Roman"/>
                  </a:rPr>
                  <a:t> </a:t>
                </a:r>
                <a:r>
                  <a:rPr lang="ru-RU" sz="4400" b="1" dirty="0" smtClean="0"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8 + 46 =</a:t>
                </a:r>
                <a:endParaRPr lang="ru-RU" sz="4400" b="1" dirty="0">
                  <a:ln>
                    <a:solidFill>
                      <a:schemeClr val="accent4">
                        <a:lumMod val="50000"/>
                      </a:schemeClr>
                    </a:solidFill>
                  </a:ln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7842" y="5092097"/>
                <a:ext cx="3888432" cy="871008"/>
              </a:xfrm>
              <a:prstGeom prst="rect">
                <a:avLst/>
              </a:prstGeom>
              <a:blipFill rotWithShape="1">
                <a:blip r:embed="rId9"/>
                <a:stretch>
                  <a:fillRect t="-9091" b="-258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1395" y1="30172" x2="30814" y2="67529"/>
                        <a14:foregroundMark x1="22093" y1="50575" x2="75000" y2="52586"/>
                        <a14:foregroundMark x1="47674" y1="28448" x2="66570" y2="35057"/>
                        <a14:foregroundMark x1="66570" y1="35057" x2="73547" y2="48563"/>
                        <a14:foregroundMark x1="73547" y1="48563" x2="65116" y2="68966"/>
                        <a14:foregroundMark x1="65116" y1="68966" x2="32267" y2="70402"/>
                        <a14:foregroundMark x1="32267" y1="70402" x2="52326" y2="76437"/>
                        <a14:foregroundMark x1="42733" y1="68966" x2="55233" y2="72414"/>
                        <a14:foregroundMark x1="33430" y1="33046" x2="47674" y2="27011"/>
                        <a14:foregroundMark x1="27907" y1="44253" x2="26453" y2="5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202" y="4653136"/>
            <a:ext cx="1501069" cy="15190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1059" b="98070" l="28666" r="76461">
                        <a14:foregroundMark x1="43165" y1="54117" x2="44412" y2="69989"/>
                        <a14:foregroundMark x1="39808" y1="60076" x2="50216" y2="600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06" t="47975" r="22892"/>
          <a:stretch/>
        </p:blipFill>
        <p:spPr>
          <a:xfrm>
            <a:off x="0" y="2957459"/>
            <a:ext cx="4224233" cy="3996035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6156176" y="1152816"/>
            <a:ext cx="914400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690048" y="2442592"/>
            <a:ext cx="914400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228184" y="3737374"/>
            <a:ext cx="914400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596336" y="4955477"/>
            <a:ext cx="914400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35986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1" grpId="0"/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2"/>
          <a:stretch/>
        </p:blipFill>
        <p:spPr>
          <a:xfrm>
            <a:off x="0" y="0"/>
            <a:ext cx="9306232" cy="685800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2606839" y="188640"/>
            <a:ext cx="6360134" cy="6480720"/>
          </a:xfrm>
          <a:prstGeom prst="roundRect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30933" y="936882"/>
            <a:ext cx="3384376" cy="821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21 : 3 – 6 =</a:t>
            </a:r>
            <a:endParaRPr lang="ru-RU" sz="36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6357" y="2423561"/>
            <a:ext cx="3456384" cy="821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56 – 6 : 3 =</a:t>
            </a:r>
            <a:endParaRPr lang="ru-RU" sz="36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5553" y="3893328"/>
            <a:ext cx="4768632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12 : (35 – 32) =</a:t>
            </a:r>
            <a:endParaRPr lang="ru-RU" sz="36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395" y1="30172" x2="30814" y2="67529"/>
                        <a14:foregroundMark x1="22093" y1="50575" x2="75000" y2="52586"/>
                        <a14:foregroundMark x1="47674" y1="28448" x2="66570" y2="35057"/>
                        <a14:foregroundMark x1="66570" y1="35057" x2="73547" y2="48563"/>
                        <a14:foregroundMark x1="73547" y1="48563" x2="65116" y2="68966"/>
                        <a14:foregroundMark x1="65116" y1="68966" x2="32267" y2="70402"/>
                        <a14:foregroundMark x1="32267" y1="70402" x2="52326" y2="76437"/>
                        <a14:foregroundMark x1="42733" y1="68966" x2="55233" y2="72414"/>
                        <a14:foregroundMark x1="33430" y1="33046" x2="47674" y2="27011"/>
                        <a14:foregroundMark x1="27907" y1="44253" x2="26453" y2="5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453" y="646436"/>
            <a:ext cx="1385960" cy="14025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1395" y1="30172" x2="30814" y2="67529"/>
                        <a14:foregroundMark x1="22093" y1="50575" x2="75000" y2="52586"/>
                        <a14:foregroundMark x1="47674" y1="28448" x2="66570" y2="35057"/>
                        <a14:foregroundMark x1="66570" y1="35057" x2="73547" y2="48563"/>
                        <a14:foregroundMark x1="73547" y1="48563" x2="65116" y2="68966"/>
                        <a14:foregroundMark x1="65116" y1="68966" x2="32267" y2="70402"/>
                        <a14:foregroundMark x1="32267" y1="70402" x2="52326" y2="76437"/>
                        <a14:foregroundMark x1="42733" y1="68966" x2="55233" y2="72414"/>
                        <a14:foregroundMark x1="33430" y1="33046" x2="47674" y2="27011"/>
                        <a14:foregroundMark x1="27907" y1="44253" x2="26453" y2="5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811" y="2157659"/>
            <a:ext cx="1402967" cy="14198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1395" y1="30172" x2="30814" y2="67529"/>
                        <a14:foregroundMark x1="22093" y1="50575" x2="75000" y2="52586"/>
                        <a14:foregroundMark x1="47674" y1="28448" x2="66570" y2="35057"/>
                        <a14:foregroundMark x1="66570" y1="35057" x2="73547" y2="48563"/>
                        <a14:foregroundMark x1="73547" y1="48563" x2="65116" y2="68966"/>
                        <a14:foregroundMark x1="65116" y1="68966" x2="32267" y2="70402"/>
                        <a14:foregroundMark x1="32267" y1="70402" x2="52326" y2="76437"/>
                        <a14:foregroundMark x1="42733" y1="68966" x2="55233" y2="72414"/>
                        <a14:foregroundMark x1="33430" y1="33046" x2="47674" y2="27011"/>
                        <a14:foregroundMark x1="27907" y1="44253" x2="26453" y2="5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860" y="3610612"/>
            <a:ext cx="1370683" cy="138713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206379" y="5335748"/>
            <a:ext cx="3888432" cy="821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(46 – 34) : 3 </a:t>
            </a:r>
            <a:r>
              <a:rPr lang="ru-RU" sz="4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=</a:t>
            </a:r>
            <a:endParaRPr lang="ru-RU" sz="4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1395" y1="30172" x2="30814" y2="67529"/>
                        <a14:foregroundMark x1="22093" y1="50575" x2="75000" y2="52586"/>
                        <a14:foregroundMark x1="47674" y1="28448" x2="66570" y2="35057"/>
                        <a14:foregroundMark x1="66570" y1="35057" x2="73547" y2="48563"/>
                        <a14:foregroundMark x1="73547" y1="48563" x2="65116" y2="68966"/>
                        <a14:foregroundMark x1="65116" y1="68966" x2="32267" y2="70402"/>
                        <a14:foregroundMark x1="32267" y1="70402" x2="52326" y2="76437"/>
                        <a14:foregroundMark x1="42733" y1="68966" x2="55233" y2="72414"/>
                        <a14:foregroundMark x1="33430" y1="33046" x2="47674" y2="27011"/>
                        <a14:foregroundMark x1="27907" y1="44253" x2="26453" y2="5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420" y="4987057"/>
            <a:ext cx="1501069" cy="15190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1059" b="98070" l="28666" r="76461">
                        <a14:foregroundMark x1="39664" y1="59805" x2="49832" y2="60618"/>
                        <a14:foregroundMark x1="43165" y1="52275" x2="43165" y2="58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06" t="47975" r="22892"/>
          <a:stretch/>
        </p:blipFill>
        <p:spPr>
          <a:xfrm>
            <a:off x="15566" y="2916142"/>
            <a:ext cx="4224233" cy="3996035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6470433" y="890532"/>
            <a:ext cx="914400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38201" y="2410360"/>
            <a:ext cx="914400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851420" y="3846978"/>
            <a:ext cx="914400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7109143" y="5289398"/>
            <a:ext cx="914400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672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1" grpId="0"/>
      <p:bldP spid="17" grpId="0" animBg="1"/>
      <p:bldP spid="18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8"/>
          <a:stretch/>
        </p:blipFill>
        <p:spPr>
          <a:xfrm>
            <a:off x="0" y="0"/>
            <a:ext cx="9144000" cy="70020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rot="21192464">
            <a:off x="1092437" y="2867945"/>
            <a:ext cx="6486356" cy="24283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Бухта «Геометрична»</a:t>
            </a:r>
            <a:endParaRPr lang="ru-RU" sz="5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6499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91"/>
          <a:stretch/>
        </p:blipFill>
        <p:spPr>
          <a:xfrm>
            <a:off x="0" y="0"/>
            <a:ext cx="9144000" cy="69110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73457" y="5877271"/>
            <a:ext cx="811424" cy="79208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04127" y="6237312"/>
            <a:ext cx="741386" cy="43204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393738" y="6237312"/>
            <a:ext cx="741386" cy="43204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flipV="1">
            <a:off x="1782321" y="5315009"/>
            <a:ext cx="969856" cy="562262"/>
          </a:xfrm>
          <a:prstGeom prst="triangle">
            <a:avLst/>
          </a:prstGeom>
          <a:solidFill>
            <a:srgbClr val="964B0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flipV="1">
            <a:off x="1691185" y="4701280"/>
            <a:ext cx="1152128" cy="576064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406787" flipV="1">
            <a:off x="1757905" y="4125216"/>
            <a:ext cx="1152128" cy="576064"/>
          </a:xfrm>
          <a:prstGeom prst="triangle">
            <a:avLst/>
          </a:prstGeom>
          <a:solidFill>
            <a:srgbClr val="964B0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449143" flipV="1">
            <a:off x="1809385" y="3553267"/>
            <a:ext cx="1152128" cy="576064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537411" flipV="1">
            <a:off x="1901663" y="2946617"/>
            <a:ext cx="1052822" cy="591716"/>
          </a:xfrm>
          <a:prstGeom prst="triangle">
            <a:avLst/>
          </a:prstGeom>
          <a:solidFill>
            <a:srgbClr val="964B0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flipV="1">
            <a:off x="1979217" y="2342038"/>
            <a:ext cx="1152128" cy="576064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rot="611061" flipV="1">
            <a:off x="2074885" y="1770089"/>
            <a:ext cx="960791" cy="571949"/>
          </a:xfrm>
          <a:prstGeom prst="triangle">
            <a:avLst/>
          </a:prstGeom>
          <a:solidFill>
            <a:srgbClr val="964B0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199474" y="1215917"/>
            <a:ext cx="457200" cy="4572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684881" y="1257749"/>
            <a:ext cx="457200" cy="4572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482808" y="800549"/>
            <a:ext cx="457200" cy="4572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237188" y="482114"/>
            <a:ext cx="2132695" cy="636869"/>
          </a:xfrm>
          <a:prstGeom prst="triangle">
            <a:avLst>
              <a:gd name="adj" fmla="val 30804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 rot="246811">
            <a:off x="3098768" y="679306"/>
            <a:ext cx="2132695" cy="636869"/>
          </a:xfrm>
          <a:prstGeom prst="triangle">
            <a:avLst>
              <a:gd name="adj" fmla="val 84398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rot="15260560">
            <a:off x="932348" y="650633"/>
            <a:ext cx="515835" cy="195482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14745796">
            <a:off x="3652702" y="-362996"/>
            <a:ext cx="515835" cy="195482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775510" y="5277344"/>
            <a:ext cx="463461" cy="995971"/>
          </a:xfrm>
          <a:prstGeom prst="ellipse">
            <a:avLst/>
          </a:prstGeom>
          <a:solidFill>
            <a:schemeClr val="tx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301661" y="5280120"/>
            <a:ext cx="463461" cy="995971"/>
          </a:xfrm>
          <a:prstGeom prst="ellipse">
            <a:avLst/>
          </a:prstGeom>
          <a:solidFill>
            <a:schemeClr val="tx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736530" y="3616683"/>
            <a:ext cx="1028592" cy="167446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 rot="1697887">
            <a:off x="3203482" y="3874863"/>
            <a:ext cx="490036" cy="103606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 rot="19402949">
            <a:off x="4829441" y="3864521"/>
            <a:ext cx="490036" cy="103606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688287" y="2674193"/>
            <a:ext cx="1101368" cy="94249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3756015" y="1307413"/>
            <a:ext cx="983539" cy="1490925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 rot="5400000">
            <a:off x="3500556" y="3177484"/>
            <a:ext cx="491770" cy="909205"/>
          </a:xfrm>
          <a:prstGeom prst="triangle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 rot="16200000" flipH="1">
            <a:off x="4493669" y="3151429"/>
            <a:ext cx="491770" cy="909205"/>
          </a:xfrm>
          <a:prstGeom prst="triangle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4093881" y="3471384"/>
            <a:ext cx="313889" cy="313889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979946" y="2879281"/>
            <a:ext cx="107504" cy="11767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4187233" y="1196752"/>
            <a:ext cx="116241" cy="10817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339986" y="2876127"/>
            <a:ext cx="107504" cy="11767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4159458" y="3068960"/>
            <a:ext cx="107504" cy="11767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231466" y="4751489"/>
            <a:ext cx="107504" cy="11767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4231466" y="4391449"/>
            <a:ext cx="107504" cy="11767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2" descr="http://img-fotki.yandex.ru/get/26/119528728.16d3/0_ca1e6_b6a8d240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913" y="1129919"/>
            <a:ext cx="3470567" cy="446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5796136" y="1391847"/>
            <a:ext cx="30243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Скільки?</a:t>
            </a:r>
          </a:p>
          <a:p>
            <a:pPr lvl="0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Трикутників –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Овалів –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Кругів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lvl="0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Квадратів –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Прямокутників –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Точок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Відрізків –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4025195" y="3357075"/>
            <a:ext cx="412542" cy="3071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4211960" y="4031409"/>
            <a:ext cx="107504" cy="11767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build="p"/>
      <p:bldP spid="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foto/c/9/apps/2/729/2729544_2da577780b00db7cebf23b7e59ef190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016"/>
          <a:stretch/>
        </p:blipFill>
        <p:spPr bwMode="auto">
          <a:xfrm>
            <a:off x="1715" y="0"/>
            <a:ext cx="91422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1333475">
            <a:off x="1076863" y="682057"/>
            <a:ext cx="6486356" cy="24283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latin typeface="Times New Roman"/>
                <a:ea typeface="Calibri"/>
                <a:cs typeface="Times New Roman"/>
              </a:rPr>
              <a:t>Порт «Перевірка»</a:t>
            </a:r>
            <a:endParaRPr lang="ru-RU" sz="5400" b="1" dirty="0">
              <a:ln>
                <a:solidFill>
                  <a:schemeClr val="accent4">
                    <a:lumMod val="50000"/>
                  </a:schemeClr>
                </a:solidFill>
              </a:ln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4" r="18242" b="52528"/>
          <a:stretch/>
        </p:blipFill>
        <p:spPr>
          <a:xfrm>
            <a:off x="5436096" y="2636912"/>
            <a:ext cx="3528392" cy="405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28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2" t="50000" r="26724"/>
          <a:stretch/>
        </p:blipFill>
        <p:spPr>
          <a:xfrm>
            <a:off x="5292080" y="1124744"/>
            <a:ext cx="3738298" cy="37290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1501"/>
          <a:stretch/>
        </p:blipFill>
        <p:spPr>
          <a:xfrm flipH="1">
            <a:off x="323526" y="519144"/>
            <a:ext cx="3904057" cy="614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88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32748" y="1466153"/>
            <a:ext cx="53433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завдання: </a:t>
            </a:r>
          </a:p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92, № 599, 600.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24544" y="2593125"/>
            <a:ext cx="2865859" cy="409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1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26/119528728.16d3/0_ca1e6_b6a8d24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40220">
            <a:off x="1236476" y="-869955"/>
            <a:ext cx="6343243" cy="859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545"/>
          <a:stretch/>
        </p:blipFill>
        <p:spPr>
          <a:xfrm rot="21330654">
            <a:off x="1596711" y="1443983"/>
            <a:ext cx="5622772" cy="39651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79" t="17057" r="17324" b="37075"/>
          <a:stretch/>
        </p:blipFill>
        <p:spPr>
          <a:xfrm>
            <a:off x="6501928" y="2187845"/>
            <a:ext cx="2595999" cy="46459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6" r="59978" b="43924"/>
          <a:stretch/>
        </p:blipFill>
        <p:spPr>
          <a:xfrm>
            <a:off x="179512" y="1500533"/>
            <a:ext cx="2808312" cy="488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92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333" y="404664"/>
            <a:ext cx="4863667" cy="55750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28800"/>
            <a:ext cx="5968609" cy="508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40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345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4341">
            <a:off x="292248" y="772334"/>
            <a:ext cx="8343966" cy="51429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42951" y="2132856"/>
            <a:ext cx="22637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лютого</a:t>
            </a:r>
          </a:p>
          <a:p>
            <a:pPr algn="ctr"/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Класна робота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riddle.su/icons/sailer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040" y="1837031"/>
            <a:ext cx="4812359" cy="4812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25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180528" y="169476"/>
            <a:ext cx="9505056" cy="6672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23493" y="260648"/>
            <a:ext cx="409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 «Урівноваж терези»</a:t>
            </a:r>
            <a:endParaRPr lang="ru-RU" sz="28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836" y="260648"/>
            <a:ext cx="3951318" cy="6270088"/>
          </a:xfrm>
          <a:prstGeom prst="rect">
            <a:avLst/>
          </a:prstGeom>
        </p:spPr>
      </p:pic>
      <p:pic>
        <p:nvPicPr>
          <p:cNvPr id="4" name="Picture 2" descr="http://papus666.narod.ru/clipart/v/vesy/vesy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40" y="1196752"/>
            <a:ext cx="5250520" cy="418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2644678"/>
            <a:ext cx="2304256" cy="1107996"/>
          </a:xfrm>
          <a:prstGeom prst="rect">
            <a:avLst/>
          </a:prstGeom>
          <a:solidFill>
            <a:schemeClr val="lt1">
              <a:alpha val="83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21 : 3</a:t>
            </a:r>
            <a:endParaRPr lang="ru-RU" sz="6600" b="1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2741381"/>
            <a:ext cx="2304256" cy="1107996"/>
          </a:xfrm>
          <a:prstGeom prst="rect">
            <a:avLst/>
          </a:prstGeom>
          <a:solidFill>
            <a:schemeClr val="lt1">
              <a:alpha val="89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14 : 2</a:t>
            </a:r>
            <a:endParaRPr lang="ru-RU" sz="6600" b="1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62472" y="5373216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2812" y="5377686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98260" y="5471874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16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0.00416 -0.3937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180528" y="169476"/>
            <a:ext cx="9505056" cy="6672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87912"/>
            <a:ext cx="3745081" cy="5942824"/>
          </a:xfrm>
          <a:prstGeom prst="rect">
            <a:avLst/>
          </a:prstGeom>
        </p:spPr>
      </p:pic>
      <p:pic>
        <p:nvPicPr>
          <p:cNvPr id="4" name="Picture 2" descr="http://papus666.narod.ru/clipart/v/vesy/vesy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40" y="1196752"/>
            <a:ext cx="5250520" cy="418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1520" y="2644678"/>
                <a:ext cx="2304256" cy="1107996"/>
              </a:xfrm>
              <a:prstGeom prst="rect">
                <a:avLst/>
              </a:prstGeom>
              <a:solidFill>
                <a:schemeClr val="lt1">
                  <a:alpha val="83000"/>
                </a:schemeClr>
              </a:solid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6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US" sz="6600" b="1" i="1" smtClean="0">
                        <a:solidFill>
                          <a:schemeClr val="tx2"/>
                        </a:solidFill>
                        <a:effectLst/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en-US" sz="66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endParaRPr lang="ru-RU" sz="6600" b="1" dirty="0">
                  <a:solidFill>
                    <a:schemeClr val="tx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644678"/>
                <a:ext cx="2304256" cy="1107996"/>
              </a:xfrm>
              <a:prstGeom prst="rect">
                <a:avLst/>
              </a:prstGeom>
              <a:blipFill rotWithShape="1">
                <a:blip r:embed="rId4"/>
                <a:stretch>
                  <a:fillRect l="-3403" t="-17204" r="-3403" b="-392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211960" y="2741381"/>
                <a:ext cx="2304256" cy="1107996"/>
              </a:xfrm>
              <a:prstGeom prst="rect">
                <a:avLst/>
              </a:prstGeom>
              <a:solidFill>
                <a:schemeClr val="lt1">
                  <a:alpha val="89000"/>
                </a:schemeClr>
              </a:solid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6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US" sz="6600" b="1" i="1" smtClean="0">
                        <a:solidFill>
                          <a:schemeClr val="tx2"/>
                        </a:solidFill>
                        <a:effectLst/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en-US" sz="66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</a:t>
                </a:r>
                <a:endParaRPr lang="ru-RU" sz="6600" b="1" dirty="0">
                  <a:solidFill>
                    <a:schemeClr val="tx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2741381"/>
                <a:ext cx="2304256" cy="1107996"/>
              </a:xfrm>
              <a:prstGeom prst="rect">
                <a:avLst/>
              </a:prstGeom>
              <a:blipFill rotWithShape="1">
                <a:blip r:embed="rId5"/>
                <a:stretch>
                  <a:fillRect l="-3665" t="-17297" r="-3141" b="-4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1162472" y="5373216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2812" y="5377686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98260" y="5471874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3493" y="260648"/>
            <a:ext cx="409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 «Урівноваж терези»</a:t>
            </a:r>
            <a:endParaRPr lang="ru-RU" sz="28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7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0.00416 -0.404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180528" y="169476"/>
            <a:ext cx="9505056" cy="6672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836" y="260648"/>
            <a:ext cx="3951318" cy="6270088"/>
          </a:xfrm>
          <a:prstGeom prst="rect">
            <a:avLst/>
          </a:prstGeom>
        </p:spPr>
      </p:pic>
      <p:pic>
        <p:nvPicPr>
          <p:cNvPr id="4" name="Picture 2" descr="http://papus666.narod.ru/clipart/v/vesy/vesy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40" y="1196752"/>
            <a:ext cx="5250520" cy="418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1520" y="2644678"/>
                <a:ext cx="2304256" cy="1107996"/>
              </a:xfrm>
              <a:prstGeom prst="rect">
                <a:avLst/>
              </a:prstGeom>
              <a:solidFill>
                <a:schemeClr val="lt1">
                  <a:alpha val="83000"/>
                </a:schemeClr>
              </a:solid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6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sz="66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6600" b="1" i="1" smtClean="0">
                        <a:solidFill>
                          <a:schemeClr val="tx2"/>
                        </a:solidFill>
                        <a:effectLst/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en-US" sz="66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endParaRPr lang="ru-RU" sz="6600" b="1" dirty="0">
                  <a:solidFill>
                    <a:schemeClr val="tx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644678"/>
                <a:ext cx="2304256" cy="1107996"/>
              </a:xfrm>
              <a:prstGeom prst="rect">
                <a:avLst/>
              </a:prstGeom>
              <a:blipFill rotWithShape="1">
                <a:blip r:embed="rId4"/>
                <a:stretch>
                  <a:fillRect l="-3403" t="-17204" r="-3403" b="-392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211960" y="2741381"/>
                <a:ext cx="2304256" cy="1107996"/>
              </a:xfrm>
              <a:prstGeom prst="rect">
                <a:avLst/>
              </a:prstGeom>
              <a:solidFill>
                <a:schemeClr val="lt1">
                  <a:alpha val="89000"/>
                </a:schemeClr>
              </a:solid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6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66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6600" b="1" i="1" smtClean="0">
                        <a:solidFill>
                          <a:schemeClr val="tx2"/>
                        </a:solidFill>
                        <a:effectLst/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en-US" sz="66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7</a:t>
                </a:r>
                <a:endParaRPr lang="ru-RU" sz="6600" b="1" dirty="0">
                  <a:solidFill>
                    <a:schemeClr val="tx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2741381"/>
                <a:ext cx="2304256" cy="1107996"/>
              </a:xfrm>
              <a:prstGeom prst="rect">
                <a:avLst/>
              </a:prstGeom>
              <a:blipFill rotWithShape="1">
                <a:blip r:embed="rId5"/>
                <a:stretch>
                  <a:fillRect l="-3665" t="-17297" r="-3141" b="-4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1162472" y="5373216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2812" y="5377686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98260" y="5471874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3493" y="260648"/>
            <a:ext cx="409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 «Урівноваж терези»</a:t>
            </a:r>
            <a:endParaRPr lang="ru-RU" sz="28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79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0.16684 -0.4004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2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180528" y="169476"/>
            <a:ext cx="9505056" cy="6672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698" y="522258"/>
            <a:ext cx="3786455" cy="6008478"/>
          </a:xfrm>
          <a:prstGeom prst="rect">
            <a:avLst/>
          </a:prstGeom>
        </p:spPr>
      </p:pic>
      <p:pic>
        <p:nvPicPr>
          <p:cNvPr id="4" name="Picture 2" descr="http://papus666.narod.ru/clipart/v/vesy/vesy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40" y="1196752"/>
            <a:ext cx="5250520" cy="418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2644678"/>
            <a:ext cx="2304256" cy="1107996"/>
          </a:xfrm>
          <a:prstGeom prst="rect">
            <a:avLst/>
          </a:prstGeom>
          <a:solidFill>
            <a:schemeClr val="lt1">
              <a:alpha val="83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6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</a:t>
            </a:r>
            <a:endParaRPr lang="ru-RU" sz="6600" b="1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2741381"/>
            <a:ext cx="2304256" cy="1107996"/>
          </a:xfrm>
          <a:prstGeom prst="rect">
            <a:avLst/>
          </a:prstGeom>
          <a:solidFill>
            <a:schemeClr val="lt1">
              <a:alpha val="89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: 3</a:t>
            </a:r>
            <a:endParaRPr lang="ru-RU" sz="6600" b="1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62472" y="5373216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2812" y="5377686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98260" y="5471874"/>
            <a:ext cx="1177280" cy="1172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000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3493" y="260648"/>
            <a:ext cx="409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 «Урівноваж терези»</a:t>
            </a:r>
            <a:endParaRPr lang="ru-RU" sz="28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42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0.17466 -0.390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3" y="-1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375</Words>
  <Application>Microsoft Office PowerPoint</Application>
  <PresentationFormat>Экран (4:3)</PresentationFormat>
  <Paragraphs>125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tanita</dc:creator>
  <cp:lastModifiedBy>Admin</cp:lastModifiedBy>
  <cp:revision>43</cp:revision>
  <dcterms:created xsi:type="dcterms:W3CDTF">2016-01-29T19:07:22Z</dcterms:created>
  <dcterms:modified xsi:type="dcterms:W3CDTF">2018-10-21T09:55:35Z</dcterms:modified>
</cp:coreProperties>
</file>