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9"/>
  </p:notesMasterIdLst>
  <p:sldIdLst>
    <p:sldId id="839" r:id="rId2"/>
    <p:sldId id="871" r:id="rId3"/>
    <p:sldId id="857" r:id="rId4"/>
    <p:sldId id="880" r:id="rId5"/>
    <p:sldId id="872" r:id="rId6"/>
    <p:sldId id="862" r:id="rId7"/>
    <p:sldId id="866" r:id="rId8"/>
    <p:sldId id="835" r:id="rId9"/>
    <p:sldId id="876" r:id="rId10"/>
    <p:sldId id="867" r:id="rId11"/>
    <p:sldId id="875" r:id="rId12"/>
    <p:sldId id="877" r:id="rId13"/>
    <p:sldId id="879" r:id="rId14"/>
    <p:sldId id="878" r:id="rId15"/>
    <p:sldId id="881" r:id="rId16"/>
    <p:sldId id="311" r:id="rId17"/>
    <p:sldId id="85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FFFF00"/>
    <a:srgbClr val="FF6600"/>
    <a:srgbClr val="CC0066"/>
    <a:srgbClr val="CC00FF"/>
    <a:srgbClr val="FF9933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25" autoAdjust="0"/>
    <p:restoredTop sz="83721" autoAdjust="0"/>
  </p:normalViewPr>
  <p:slideViewPr>
    <p:cSldViewPr snapToGrid="0" snapToObjects="1">
      <p:cViewPr varScale="1">
        <p:scale>
          <a:sx n="97" d="100"/>
          <a:sy n="97" d="100"/>
        </p:scale>
        <p:origin x="-20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-12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39558DE-57EE-497A-A7B2-CF543FC56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F73142-252B-4734-B052-185E938C5D55}" type="slidenum">
              <a:rPr lang="ru-RU"/>
              <a:pPr/>
              <a:t>1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289258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89259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7AC85C-5627-4433-86B6-99E4303D0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D64E8-7EFC-48B5-95C3-9CB87BD75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A890B-BD67-4570-BD62-542D015B2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75BCF-06FC-438F-9817-3A9000544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C3100-3287-4E49-89DE-241B2BFAE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1DA7B-1B29-40B7-9E61-E3A1F3193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8E8C2-86E3-40AA-9763-197681E39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EE18C-6EA9-4621-8076-E64CCBFF8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A6145-461E-476A-9B91-2592051F5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32E8F-5005-40DB-8FE9-4200EB6B0A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80935-4C8A-4459-8730-8ED45800D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37D22-33F9-4E94-B54C-246A7072C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D0888-FBAC-41B7-A81D-91FF7FC7A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B8353-4B46-4873-9D84-6008F4B37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94E45-51AF-465A-939D-34B2E1B96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28819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19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19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19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19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0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1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2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823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28823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823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288234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8823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88236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8237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8238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A209F61-0487-4FC6-BB0D-940E215C3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ransition spd="slow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7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8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3.sldx"/><Relationship Id="rId5" Type="http://schemas.openxmlformats.org/officeDocument/2006/relationships/package" Target="../embeddings/______Microsoft_Office_PowerPoint2.sldx"/><Relationship Id="rId4" Type="http://schemas.openxmlformats.org/officeDocument/2006/relationships/package" Target="../embeddings/______Microsoft_Office_PowerPoint1.sld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365250" y="621102"/>
            <a:ext cx="6581775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sz="4800" b="1" i="1" u="sng" dirty="0" smtClean="0">
              <a:solidFill>
                <a:srgbClr val="FFFF66"/>
              </a:solidFill>
              <a:latin typeface="Verdana" pitchFamily="34" charset="0"/>
            </a:endParaRPr>
          </a:p>
          <a:p>
            <a:pPr algn="ctr">
              <a:spcBef>
                <a:spcPct val="50000"/>
              </a:spcBef>
            </a:pPr>
            <a:endParaRPr lang="ru-RU" sz="5400" b="1" i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</a:rPr>
              <a:t>Число 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</a:rPr>
              <a:t>и цифра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</a:rPr>
              <a:t>7</a:t>
            </a:r>
          </a:p>
          <a:p>
            <a:pPr algn="ctr">
              <a:spcBef>
                <a:spcPct val="50000"/>
              </a:spcBef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</a:rPr>
              <a:t>п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</a:rPr>
              <a:t>о </a:t>
            </a:r>
            <a:r>
              <a:rPr lang="ru-RU" sz="2400" i="1" dirty="0" err="1" smtClean="0">
                <a:solidFill>
                  <a:srgbClr val="FF0000"/>
                </a:solidFill>
                <a:latin typeface="Times New Roman" pitchFamily="18" charset="0"/>
              </a:rPr>
              <a:t>програм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</a:rPr>
              <a:t>і ”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</a:rPr>
              <a:t> Росток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</a:rPr>
              <a:t> ”</a:t>
            </a:r>
            <a:endParaRPr lang="ru-RU" sz="2400" i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5507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>Математика 1 </a:t>
            </a:r>
            <a:r>
              <a:rPr lang="ru-RU" sz="3200" dirty="0" err="1" smtClean="0"/>
              <a:t>клас</a:t>
            </a:r>
            <a:endParaRPr lang="ru-RU" sz="3200" dirty="0" smtClean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77265" y="350837"/>
          <a:ext cx="2233217" cy="1684440"/>
        </p:xfrm>
        <a:graphic>
          <a:graphicData uri="http://schemas.openxmlformats.org/presentationml/2006/ole">
            <p:oleObj spid="_x0000_s21505" name="Слайд" r:id="rId4" imgW="4570378" imgH="3427533" progId="PowerPoint.Slide.12">
              <p:embed/>
            </p:oleObj>
          </a:graphicData>
        </a:graphic>
      </p:graphicFrame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6633383" y="20631"/>
          <a:ext cx="2339584" cy="1759008"/>
        </p:xfrm>
        <a:graphic>
          <a:graphicData uri="http://schemas.openxmlformats.org/presentationml/2006/ole">
            <p:oleObj spid="_x0000_s21507" name="Слайд" r:id="rId5" imgW="4570378" imgH="3427533" progId="PowerPoint.Slide.12">
              <p:embed/>
            </p:oleObj>
          </a:graphicData>
        </a:graphic>
      </p:graphicFrame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77265" y="4870993"/>
          <a:ext cx="2400463" cy="1797918"/>
        </p:xfrm>
        <a:graphic>
          <a:graphicData uri="http://schemas.openxmlformats.org/presentationml/2006/ole">
            <p:oleObj spid="_x0000_s21509" name="Слайд" r:id="rId6" imgW="4570378" imgH="3427533" progId="PowerPoint.Slide.12">
              <p:embed/>
            </p:oleObj>
          </a:graphicData>
        </a:graphic>
      </p:graphicFrame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6633383" y="4678766"/>
          <a:ext cx="2339583" cy="1990145"/>
        </p:xfrm>
        <a:graphic>
          <a:graphicData uri="http://schemas.openxmlformats.org/presentationml/2006/ole">
            <p:oleObj spid="_x0000_s21511" name="Слайд" r:id="rId7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5870575" y="2501900"/>
            <a:ext cx="2209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6162675" y="2327275"/>
            <a:ext cx="0" cy="213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5870575" y="4159250"/>
            <a:ext cx="2209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7483475" y="2286000"/>
            <a:ext cx="0" cy="2057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Freeform 6"/>
          <p:cNvSpPr>
            <a:spLocks/>
          </p:cNvSpPr>
          <p:nvPr/>
        </p:nvSpPr>
        <p:spPr bwMode="auto">
          <a:xfrm>
            <a:off x="6477000" y="2546350"/>
            <a:ext cx="977900" cy="1612900"/>
          </a:xfrm>
          <a:custGeom>
            <a:avLst/>
            <a:gdLst>
              <a:gd name="T0" fmla="*/ 0 w 616"/>
              <a:gd name="T1" fmla="*/ 165100 h 1016"/>
              <a:gd name="T2" fmla="*/ 152400 w 616"/>
              <a:gd name="T3" fmla="*/ 12700 h 1016"/>
              <a:gd name="T4" fmla="*/ 457200 w 616"/>
              <a:gd name="T5" fmla="*/ 165100 h 1016"/>
              <a:gd name="T6" fmla="*/ 914400 w 616"/>
              <a:gd name="T7" fmla="*/ 12700 h 1016"/>
              <a:gd name="T8" fmla="*/ 838200 w 616"/>
              <a:gd name="T9" fmla="*/ 88900 h 1016"/>
              <a:gd name="T10" fmla="*/ 609600 w 616"/>
              <a:gd name="T11" fmla="*/ 546100 h 1016"/>
              <a:gd name="T12" fmla="*/ 76200 w 616"/>
              <a:gd name="T13" fmla="*/ 1612900 h 10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6"/>
              <a:gd name="T22" fmla="*/ 0 h 1016"/>
              <a:gd name="T23" fmla="*/ 616 w 616"/>
              <a:gd name="T24" fmla="*/ 1016 h 10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6" h="1016">
                <a:moveTo>
                  <a:pt x="0" y="104"/>
                </a:moveTo>
                <a:cubicBezTo>
                  <a:pt x="24" y="56"/>
                  <a:pt x="48" y="8"/>
                  <a:pt x="96" y="8"/>
                </a:cubicBezTo>
                <a:cubicBezTo>
                  <a:pt x="144" y="8"/>
                  <a:pt x="208" y="104"/>
                  <a:pt x="288" y="104"/>
                </a:cubicBezTo>
                <a:cubicBezTo>
                  <a:pt x="368" y="104"/>
                  <a:pt x="536" y="16"/>
                  <a:pt x="576" y="8"/>
                </a:cubicBezTo>
                <a:cubicBezTo>
                  <a:pt x="616" y="0"/>
                  <a:pt x="560" y="0"/>
                  <a:pt x="528" y="56"/>
                </a:cubicBezTo>
                <a:cubicBezTo>
                  <a:pt x="496" y="112"/>
                  <a:pt x="464" y="184"/>
                  <a:pt x="384" y="344"/>
                </a:cubicBezTo>
                <a:cubicBezTo>
                  <a:pt x="304" y="504"/>
                  <a:pt x="104" y="904"/>
                  <a:pt x="48" y="1016"/>
                </a:cubicBezTo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6611938" y="3394075"/>
            <a:ext cx="6096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93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026"/>
          <a:stretch>
            <a:fillRect/>
          </a:stretch>
        </p:blipFill>
        <p:spPr bwMode="auto">
          <a:xfrm>
            <a:off x="0" y="4481513"/>
            <a:ext cx="91440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1025" y="3352800"/>
            <a:ext cx="19081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Line 12"/>
          <p:cNvSpPr>
            <a:spLocks noChangeShapeType="1"/>
          </p:cNvSpPr>
          <p:nvPr/>
        </p:nvSpPr>
        <p:spPr bwMode="auto">
          <a:xfrm>
            <a:off x="6477000" y="4343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96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263452">
            <a:off x="3635375" y="3573463"/>
            <a:ext cx="2890838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3" descr="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4572000"/>
            <a:ext cx="12160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8" name="Line 24"/>
          <p:cNvSpPr>
            <a:spLocks noChangeShapeType="1"/>
          </p:cNvSpPr>
          <p:nvPr/>
        </p:nvSpPr>
        <p:spPr bwMode="auto">
          <a:xfrm>
            <a:off x="4572000" y="35052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1484313"/>
            <a:ext cx="4810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9" name="AutoShape 17"/>
          <p:cNvSpPr>
            <a:spLocks noChangeArrowheads="1"/>
          </p:cNvSpPr>
          <p:nvPr/>
        </p:nvSpPr>
        <p:spPr bwMode="auto">
          <a:xfrm rot="509753">
            <a:off x="5651500" y="2060575"/>
            <a:ext cx="911225" cy="771525"/>
          </a:xfrm>
          <a:prstGeom prst="star8">
            <a:avLst>
              <a:gd name="adj" fmla="val 1749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571500" y="285750"/>
            <a:ext cx="1512888" cy="1584325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9600">
                <a:solidFill>
                  <a:srgbClr val="FF0000"/>
                </a:solidFill>
              </a:rPr>
              <a:t>7</a:t>
            </a:r>
            <a:endParaRPr lang="ru-RU"/>
          </a:p>
        </p:txBody>
      </p:sp>
      <p:pic>
        <p:nvPicPr>
          <p:cNvPr id="10245" name="Picture 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2143125"/>
            <a:ext cx="1079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63" y="2714625"/>
            <a:ext cx="1079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3357563"/>
            <a:ext cx="1079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4500563"/>
            <a:ext cx="1079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3857625"/>
            <a:ext cx="1079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2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5000625"/>
            <a:ext cx="1079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2133600"/>
            <a:ext cx="13144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2" name="AutoShape 2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2438" y="6072188"/>
            <a:ext cx="646112" cy="549275"/>
          </a:xfrm>
          <a:prstGeom prst="actionButtonHome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8215313" y="285750"/>
            <a:ext cx="428625" cy="428625"/>
          </a:xfrm>
          <a:prstGeom prst="bevel">
            <a:avLst>
              <a:gd name="adj" fmla="val 27738"/>
            </a:avLst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7072313" y="285750"/>
            <a:ext cx="428625" cy="428625"/>
          </a:xfrm>
          <a:prstGeom prst="bevel">
            <a:avLst>
              <a:gd name="adj" fmla="val 27738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7643813" y="285750"/>
            <a:ext cx="428625" cy="428625"/>
          </a:xfrm>
          <a:prstGeom prst="bevel">
            <a:avLst>
              <a:gd name="adj" fmla="val 27738"/>
            </a:avLst>
          </a:prstGeom>
          <a:solidFill>
            <a:srgbClr val="0000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2948E-6 L 0.07709 -0.06104 L 0.09827 -0.06335 L 0.11632 -0.05225 L 0.14757 -0.00439 L 0.16719 -0.00878 L 0.21146 -0.06335 L 0.00816 0.44116 " pathEditMode="relative" rAng="0" ptsTypes="AAAAAAAA">
                                      <p:cBhvr>
                                        <p:cTn id="27" dur="5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1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42 0.18497 L 0.17066 0.18497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500"/>
                            </p:stCondLst>
                            <p:childTnLst>
                              <p:par>
                                <p:cTn id="42" presetID="23" presetClass="exit" presetSubtype="3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209" grpId="0" animBg="1"/>
      <p:bldP spid="8209" grpId="1" animBg="1"/>
      <p:bldP spid="8209" grpId="2" animBg="1"/>
      <p:bldP spid="8209" grpId="3" animBg="1"/>
      <p:bldP spid="8209" grpId="4" animBg="1"/>
      <p:bldP spid="8209" grpId="5" animBg="1"/>
      <p:bldP spid="82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1276" t="67059" r="9468" b="8289"/>
          <a:stretch>
            <a:fillRect/>
          </a:stretch>
        </p:blipFill>
        <p:spPr bwMode="auto">
          <a:xfrm>
            <a:off x="1347020" y="1418304"/>
            <a:ext cx="6076336" cy="378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1288" t="24818" b="51730"/>
          <a:stretch>
            <a:fillRect/>
          </a:stretch>
        </p:blipFill>
        <p:spPr bwMode="auto">
          <a:xfrm>
            <a:off x="894735" y="1435510"/>
            <a:ext cx="7295536" cy="397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1288" t="24818" b="51730"/>
          <a:stretch>
            <a:fillRect/>
          </a:stretch>
        </p:blipFill>
        <p:spPr bwMode="auto">
          <a:xfrm>
            <a:off x="1071715" y="2117689"/>
            <a:ext cx="7619999" cy="355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Скругленная соединительная линия 7"/>
          <p:cNvCxnSpPr/>
          <p:nvPr/>
        </p:nvCxnSpPr>
        <p:spPr>
          <a:xfrm rot="10800000">
            <a:off x="1553498" y="4837471"/>
            <a:ext cx="658763" cy="432620"/>
          </a:xfrm>
          <a:prstGeom prst="curvedConnector3">
            <a:avLst>
              <a:gd name="adj1" fmla="val 9925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5400000" flipH="1" flipV="1">
            <a:off x="1666569" y="3770672"/>
            <a:ext cx="432621" cy="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кругленная соединительная линия 21"/>
          <p:cNvCxnSpPr/>
          <p:nvPr/>
        </p:nvCxnSpPr>
        <p:spPr>
          <a:xfrm>
            <a:off x="2212261" y="3121741"/>
            <a:ext cx="442449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кругленная соединительная линия 26"/>
          <p:cNvCxnSpPr/>
          <p:nvPr/>
        </p:nvCxnSpPr>
        <p:spPr>
          <a:xfrm>
            <a:off x="3131577" y="3123329"/>
            <a:ext cx="442449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/>
          <p:nvPr/>
        </p:nvCxnSpPr>
        <p:spPr>
          <a:xfrm rot="5400000">
            <a:off x="3704304" y="3930445"/>
            <a:ext cx="752167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кругленная соединительная линия 33"/>
          <p:cNvCxnSpPr/>
          <p:nvPr/>
        </p:nvCxnSpPr>
        <p:spPr>
          <a:xfrm rot="10800000" flipV="1">
            <a:off x="5722374" y="3785418"/>
            <a:ext cx="521110" cy="137651"/>
          </a:xfrm>
          <a:prstGeom prst="curvedConnector3">
            <a:avLst>
              <a:gd name="adj1" fmla="val 94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кругленная соединительная линия 37"/>
          <p:cNvCxnSpPr/>
          <p:nvPr/>
        </p:nvCxnSpPr>
        <p:spPr>
          <a:xfrm rot="16200000" flipH="1">
            <a:off x="5700253" y="4009103"/>
            <a:ext cx="565351" cy="521111"/>
          </a:xfrm>
          <a:prstGeom prst="curvedConnector3">
            <a:avLst>
              <a:gd name="adj1" fmla="val -21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кругленная соединительная линия 42"/>
          <p:cNvCxnSpPr/>
          <p:nvPr/>
        </p:nvCxnSpPr>
        <p:spPr>
          <a:xfrm flipV="1">
            <a:off x="6243484" y="4552335"/>
            <a:ext cx="855406" cy="1179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кругленная соединительная линия 48"/>
          <p:cNvCxnSpPr/>
          <p:nvPr/>
        </p:nvCxnSpPr>
        <p:spPr>
          <a:xfrm rot="5400000" flipH="1" flipV="1">
            <a:off x="7401236" y="4087764"/>
            <a:ext cx="565352" cy="3637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кругленная соединительная линия 59"/>
          <p:cNvCxnSpPr/>
          <p:nvPr/>
        </p:nvCxnSpPr>
        <p:spPr>
          <a:xfrm rot="5400000" flipH="1" flipV="1">
            <a:off x="7467207" y="3156556"/>
            <a:ext cx="433413" cy="363787"/>
          </a:xfrm>
          <a:prstGeom prst="curvedConnector3">
            <a:avLst>
              <a:gd name="adj1" fmla="val 1143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Картинки по запросу соро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04" y="570270"/>
            <a:ext cx="8849031" cy="57813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WordArt 2"/>
          <p:cNvSpPr>
            <a:spLocks noChangeArrowheads="1" noChangeShapeType="1" noTextEdit="1"/>
          </p:cNvSpPr>
          <p:nvPr/>
        </p:nvSpPr>
        <p:spPr bwMode="auto">
          <a:xfrm>
            <a:off x="415925" y="673100"/>
            <a:ext cx="7968950" cy="1323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 smtClean="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chemeClr val="tx1">
                      <a:alpha val="79999"/>
                    </a:schemeClr>
                  </a:outerShdw>
                </a:effectLst>
                <a:latin typeface="Impact"/>
              </a:rPr>
              <a:t>Підсумок уроку</a:t>
            </a:r>
            <a:endParaRPr lang="ru-RU" sz="3600" kern="10" dirty="0">
              <a:ln w="9525">
                <a:noFill/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dist="35921" dir="2700000" algn="ctr" rotWithShape="0">
                  <a:schemeClr val="tx1">
                    <a:alpha val="79999"/>
                  </a:schemeClr>
                </a:outerShdw>
              </a:effectLst>
              <a:latin typeface="Impact"/>
            </a:endParaRPr>
          </a:p>
        </p:txBody>
      </p:sp>
      <p:sp>
        <p:nvSpPr>
          <p:cNvPr id="80913" name="Rectangle 17"/>
          <p:cNvSpPr>
            <a:spLocks noChangeArrowheads="1"/>
          </p:cNvSpPr>
          <p:nvPr/>
        </p:nvSpPr>
        <p:spPr bwMode="auto">
          <a:xfrm>
            <a:off x="639283" y="2486025"/>
            <a:ext cx="7466012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lnSpc>
                <a:spcPct val="110000"/>
              </a:lnSpc>
              <a:spcBef>
                <a:spcPct val="20000"/>
              </a:spcBef>
              <a:defRPr/>
            </a:pPr>
            <a:r>
              <a:rPr lang="ru-RU" sz="5400" b="1" dirty="0" smtClean="0">
                <a:solidFill>
                  <a:schemeClr val="hlink"/>
                </a:solidFill>
              </a:rPr>
              <a:t>З </a:t>
            </a:r>
            <a:r>
              <a:rPr lang="ru-RU" sz="5400" b="1" dirty="0" err="1" smtClean="0">
                <a:solidFill>
                  <a:schemeClr val="hlink"/>
                </a:solidFill>
              </a:rPr>
              <a:t>яким</a:t>
            </a:r>
            <a:r>
              <a:rPr lang="ru-RU" sz="5400" b="1" dirty="0" smtClean="0">
                <a:solidFill>
                  <a:schemeClr val="hlink"/>
                </a:solidFill>
              </a:rPr>
              <a:t> числом</a:t>
            </a:r>
          </a:p>
          <a:p>
            <a:pPr algn="ctr">
              <a:lnSpc>
                <a:spcPct val="110000"/>
              </a:lnSpc>
              <a:spcBef>
                <a:spcPct val="20000"/>
              </a:spcBef>
              <a:defRPr/>
            </a:pPr>
            <a:r>
              <a:rPr lang="ru-RU" sz="5400" b="1" dirty="0" err="1" smtClean="0">
                <a:solidFill>
                  <a:schemeClr val="hlink"/>
                </a:solidFill>
              </a:rPr>
              <a:t>познайомились</a:t>
            </a:r>
            <a:r>
              <a:rPr lang="ru-RU" sz="5400" b="1" dirty="0" smtClean="0">
                <a:solidFill>
                  <a:schemeClr val="hlink"/>
                </a:solidFill>
              </a:rPr>
              <a:t>?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1157" name="Picture 5" descr="колокольч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5444" y="604479"/>
            <a:ext cx="1439862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1158" name="Text Box 6"/>
          <p:cNvSpPr txBox="1">
            <a:spLocks noChangeArrowheads="1"/>
          </p:cNvSpPr>
          <p:nvPr/>
        </p:nvSpPr>
        <p:spPr bwMode="auto">
          <a:xfrm>
            <a:off x="1505744" y="1557338"/>
            <a:ext cx="66595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 smtClean="0">
                <a:solidFill>
                  <a:srgbClr val="FF0000"/>
                </a:solidFill>
                <a:latin typeface="Algerian" pitchFamily="82" charset="0"/>
              </a:rPr>
              <a:t>МОЛОДЦІ </a:t>
            </a:r>
            <a:r>
              <a:rPr lang="ru-RU" sz="9600" b="1" dirty="0">
                <a:solidFill>
                  <a:srgbClr val="FF0000"/>
                </a:solidFill>
                <a:latin typeface="Algerian" pitchFamily="82" charset="0"/>
              </a:rPr>
              <a:t>!</a:t>
            </a:r>
          </a:p>
        </p:txBody>
      </p:sp>
      <p:pic>
        <p:nvPicPr>
          <p:cNvPr id="40962" name="Picture 2" descr="Картинки по запросу число сім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0876" y="3490451"/>
            <a:ext cx="3269135" cy="31403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0" fill="hold">
                                          <p:stCondLst>
                                            <p:cond delay="160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учебный\Desktop\3719818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997" y="724620"/>
            <a:ext cx="614200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" y="484188"/>
            <a:ext cx="7434263" cy="5480050"/>
          </a:xfrm>
        </p:spPr>
        <p:txBody>
          <a:bodyPr/>
          <a:lstStyle/>
          <a:p>
            <a:pPr eaLnBrk="1" hangingPunct="1">
              <a:defRPr/>
            </a:pPr>
            <a:r>
              <a:rPr lang="ru-RU" sz="5000" dirty="0" smtClean="0">
                <a:solidFill>
                  <a:schemeClr val="tx2"/>
                </a:solidFill>
              </a:rPr>
              <a:t>Не </a:t>
            </a:r>
            <a:r>
              <a:rPr lang="ru-RU" sz="5000" dirty="0" err="1" smtClean="0">
                <a:solidFill>
                  <a:schemeClr val="tx2"/>
                </a:solidFill>
              </a:rPr>
              <a:t>вигукуємо</a:t>
            </a:r>
            <a:r>
              <a:rPr lang="ru-RU" sz="5000" dirty="0" smtClean="0">
                <a:solidFill>
                  <a:schemeClr val="tx2"/>
                </a:solidFill>
              </a:rPr>
              <a:t>!</a:t>
            </a:r>
          </a:p>
          <a:p>
            <a:pPr eaLnBrk="1" hangingPunct="1">
              <a:defRPr/>
            </a:pPr>
            <a:r>
              <a:rPr lang="ru-RU" sz="5000" dirty="0" smtClean="0">
                <a:solidFill>
                  <a:schemeClr val="tx2"/>
                </a:solidFill>
              </a:rPr>
              <a:t>Не </a:t>
            </a:r>
            <a:r>
              <a:rPr lang="ru-RU" sz="5000" dirty="0" err="1" smtClean="0">
                <a:solidFill>
                  <a:schemeClr val="tx2"/>
                </a:solidFill>
              </a:rPr>
              <a:t>перебиваємо</a:t>
            </a:r>
            <a:r>
              <a:rPr lang="ru-RU" sz="5000" dirty="0" smtClean="0">
                <a:solidFill>
                  <a:schemeClr val="tx2"/>
                </a:solidFill>
              </a:rPr>
              <a:t> один одного!</a:t>
            </a:r>
          </a:p>
          <a:p>
            <a:pPr eaLnBrk="1" hangingPunct="1">
              <a:defRPr/>
            </a:pPr>
            <a:r>
              <a:rPr lang="ru-RU" sz="5000" dirty="0" smtClean="0">
                <a:solidFill>
                  <a:schemeClr val="tx2"/>
                </a:solidFill>
              </a:rPr>
              <a:t>Ми </a:t>
            </a:r>
            <a:r>
              <a:rPr lang="ru-RU" sz="5000" dirty="0" err="1" smtClean="0">
                <a:solidFill>
                  <a:schemeClr val="tx2"/>
                </a:solidFill>
              </a:rPr>
              <a:t>чуємо</a:t>
            </a:r>
            <a:r>
              <a:rPr lang="ru-RU" sz="5000" dirty="0" smtClean="0">
                <a:solidFill>
                  <a:schemeClr val="tx2"/>
                </a:solidFill>
              </a:rPr>
              <a:t> один одного!</a:t>
            </a:r>
          </a:p>
          <a:p>
            <a:pPr eaLnBrk="1" hangingPunct="1">
              <a:defRPr/>
            </a:pPr>
            <a:r>
              <a:rPr lang="uk-UA" sz="5000" dirty="0" smtClean="0">
                <a:solidFill>
                  <a:schemeClr val="tx2"/>
                </a:solidFill>
              </a:rPr>
              <a:t>Вчимося працювати разом!</a:t>
            </a:r>
            <a:endParaRPr lang="ru-RU" sz="50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цифра сім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9875"/>
          <a:stretch>
            <a:fillRect/>
          </a:stretch>
        </p:blipFill>
        <p:spPr bwMode="auto">
          <a:xfrm>
            <a:off x="695848" y="277813"/>
            <a:ext cx="7990952" cy="49849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Картинки по запросу велика ведмедиця на зірках"/>
          <p:cNvPicPr>
            <a:picLocks noChangeAspect="1" noChangeArrowheads="1"/>
          </p:cNvPicPr>
          <p:nvPr/>
        </p:nvPicPr>
        <p:blipFill>
          <a:blip r:embed="rId2"/>
          <a:srcRect l="3525" r="3763" b="5848"/>
          <a:stretch>
            <a:fillRect/>
          </a:stretch>
        </p:blipFill>
        <p:spPr bwMode="auto">
          <a:xfrm>
            <a:off x="226142" y="117987"/>
            <a:ext cx="6214875" cy="4444835"/>
          </a:xfrm>
          <a:prstGeom prst="rect">
            <a:avLst/>
          </a:prstGeom>
          <a:noFill/>
        </p:spPr>
      </p:pic>
      <p:pic>
        <p:nvPicPr>
          <p:cNvPr id="57348" name="Picture 4" descr="Картинки по запросу велика ведмедиця на зірк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9548" y="4080388"/>
            <a:ext cx="4557252" cy="27834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23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700" y="2152651"/>
            <a:ext cx="6681787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6692" name="Picture 4" descr="7kozlov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30378" y="392394"/>
            <a:ext cx="3617912" cy="3398837"/>
          </a:xfrm>
          <a:noFill/>
        </p:spPr>
      </p:pic>
      <p:pic>
        <p:nvPicPr>
          <p:cNvPr id="1266693" name="Picture 5" descr="162835_image_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373" y="3478213"/>
            <a:ext cx="38290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/>
          <a:srcRect b="9308"/>
          <a:stretch>
            <a:fillRect/>
          </a:stretch>
        </p:blipFill>
        <p:spPr bwMode="auto">
          <a:xfrm>
            <a:off x="512373" y="534988"/>
            <a:ext cx="3829050" cy="259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цветик-семицвети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787" y="3933970"/>
            <a:ext cx="3058665" cy="257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Раду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887" y="275200"/>
            <a:ext cx="8074332" cy="606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8931" name="Text Box 3"/>
          <p:cNvSpPr txBox="1">
            <a:spLocks noChangeArrowheads="1"/>
          </p:cNvSpPr>
          <p:nvPr/>
        </p:nvSpPr>
        <p:spPr bwMode="auto">
          <a:xfrm>
            <a:off x="914400" y="815975"/>
            <a:ext cx="32258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000" b="1" dirty="0" smtClean="0">
                <a:solidFill>
                  <a:srgbClr val="FF5050"/>
                </a:solidFill>
              </a:rPr>
              <a:t>Ве</a:t>
            </a:r>
            <a:r>
              <a:rPr lang="ru-RU" sz="5000" b="1" dirty="0" smtClean="0">
                <a:solidFill>
                  <a:srgbClr val="FF9933"/>
                </a:solidFill>
              </a:rPr>
              <a:t>с</a:t>
            </a:r>
            <a:r>
              <a:rPr lang="ru-RU" sz="5000" b="1" dirty="0" smtClean="0">
                <a:solidFill>
                  <a:srgbClr val="FFFF00"/>
                </a:solidFill>
              </a:rPr>
              <a:t>е</a:t>
            </a:r>
            <a:r>
              <a:rPr lang="ru-RU" sz="5000" b="1" dirty="0" smtClean="0">
                <a:solidFill>
                  <a:srgbClr val="92D050"/>
                </a:solidFill>
              </a:rPr>
              <a:t>л</a:t>
            </a:r>
            <a:r>
              <a:rPr lang="ru-RU" sz="5000" b="1" dirty="0" smtClean="0">
                <a:solidFill>
                  <a:srgbClr val="00B0F0"/>
                </a:solidFill>
              </a:rPr>
              <a:t>к</a:t>
            </a:r>
            <a:r>
              <a:rPr lang="ru-RU" sz="5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а</a:t>
            </a:r>
            <a:endParaRPr lang="ru-RU" sz="50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ages.ua.prom.st/115314238_w640_h640_2322_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181" y="374012"/>
            <a:ext cx="6351638" cy="62754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14908</TotalTime>
  <Words>42</Words>
  <Application>Microsoft PowerPoint</Application>
  <PresentationFormat>Экран (4:3)</PresentationFormat>
  <Paragraphs>16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Лучи</vt:lpstr>
      <vt:lpstr>Слайд</vt:lpstr>
      <vt:lpstr>Математика 1 клас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Администратор</dc:creator>
  <cp:lastModifiedBy>User</cp:lastModifiedBy>
  <cp:revision>752</cp:revision>
  <dcterms:created xsi:type="dcterms:W3CDTF">2003-08-12T11:00:20Z</dcterms:created>
  <dcterms:modified xsi:type="dcterms:W3CDTF">2017-11-20T19:25:38Z</dcterms:modified>
</cp:coreProperties>
</file>