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71" r:id="rId4"/>
    <p:sldId id="268" r:id="rId5"/>
    <p:sldId id="280" r:id="rId6"/>
    <p:sldId id="260" r:id="rId7"/>
    <p:sldId id="258" r:id="rId8"/>
    <p:sldId id="257" r:id="rId9"/>
    <p:sldId id="259" r:id="rId10"/>
    <p:sldId id="264" r:id="rId11"/>
    <p:sldId id="272" r:id="rId12"/>
    <p:sldId id="261" r:id="rId13"/>
    <p:sldId id="266" r:id="rId14"/>
    <p:sldId id="273" r:id="rId15"/>
    <p:sldId id="267" r:id="rId16"/>
    <p:sldId id="269" r:id="rId17"/>
    <p:sldId id="276" r:id="rId18"/>
    <p:sldId id="281" r:id="rId19"/>
    <p:sldId id="274" r:id="rId20"/>
    <p:sldId id="275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2B9403-6512-4234-BB42-00E964281BC5}" type="doc">
      <dgm:prSet loTypeId="urn:microsoft.com/office/officeart/2005/8/layout/venn1" loCatId="relationship" qsTypeId="urn:microsoft.com/office/officeart/2005/8/quickstyle/3d2" qsCatId="3D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25D5BC25-DBA4-4B56-8B4D-913465E562FF}">
      <dgm:prSet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rtl="0"/>
          <a:r>
            <a:rPr lang="uk-UA" sz="8000" b="1" cap="none" spc="50" dirty="0" smtClean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Дякую за роботу!</a:t>
          </a:r>
          <a:endParaRPr lang="ru-RU" sz="8000" b="1" cap="none" spc="50" dirty="0">
            <a:ln w="11430"/>
            <a:solidFill>
              <a:srgbClr val="FFFF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13FFB150-5533-49FD-85BC-61CD1BACD6E6}" type="parTrans" cxnId="{992A7A0B-EE22-4689-A666-1A824B3F2031}">
      <dgm:prSet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endParaRPr lang="ru-RU" b="1" cap="none" spc="5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E3843C96-B204-401B-AD0C-C624DD5DE24B}" type="sibTrans" cxnId="{992A7A0B-EE22-4689-A666-1A824B3F2031}">
      <dgm:prSet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endParaRPr lang="ru-RU" b="1" cap="none" spc="5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DBF62DC3-08D3-47F3-A84B-7BA52EA0C1B3}" type="pres">
      <dgm:prSet presAssocID="{CB2B9403-6512-4234-BB42-00E964281BC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A810A3-9C1F-4A02-8AA0-FE220BAAE0E0}" type="pres">
      <dgm:prSet presAssocID="{25D5BC25-DBA4-4B56-8B4D-913465E562FF}" presName="circ1TxSh" presStyleLbl="vennNode1" presStyleIdx="0" presStyleCnt="1"/>
      <dgm:spPr/>
      <dgm:t>
        <a:bodyPr/>
        <a:lstStyle/>
        <a:p>
          <a:endParaRPr lang="ru-RU"/>
        </a:p>
      </dgm:t>
    </dgm:pt>
  </dgm:ptLst>
  <dgm:cxnLst>
    <dgm:cxn modelId="{90282F24-1ECC-4ADB-A5DB-3EB50F5AD603}" type="presOf" srcId="{25D5BC25-DBA4-4B56-8B4D-913465E562FF}" destId="{77A810A3-9C1F-4A02-8AA0-FE220BAAE0E0}" srcOrd="0" destOrd="0" presId="urn:microsoft.com/office/officeart/2005/8/layout/venn1"/>
    <dgm:cxn modelId="{D6AB014D-1DE1-4510-873C-0AA3760CDF3A}" type="presOf" srcId="{CB2B9403-6512-4234-BB42-00E964281BC5}" destId="{DBF62DC3-08D3-47F3-A84B-7BA52EA0C1B3}" srcOrd="0" destOrd="0" presId="urn:microsoft.com/office/officeart/2005/8/layout/venn1"/>
    <dgm:cxn modelId="{992A7A0B-EE22-4689-A666-1A824B3F2031}" srcId="{CB2B9403-6512-4234-BB42-00E964281BC5}" destId="{25D5BC25-DBA4-4B56-8B4D-913465E562FF}" srcOrd="0" destOrd="0" parTransId="{13FFB150-5533-49FD-85BC-61CD1BACD6E6}" sibTransId="{E3843C96-B204-401B-AD0C-C624DD5DE24B}"/>
    <dgm:cxn modelId="{E61C7B72-2973-451F-8ADD-88ACE12A418D}" type="presParOf" srcId="{DBF62DC3-08D3-47F3-A84B-7BA52EA0C1B3}" destId="{77A810A3-9C1F-4A02-8AA0-FE220BAAE0E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A810A3-9C1F-4A02-8AA0-FE220BAAE0E0}">
      <dsp:nvSpPr>
        <dsp:cNvPr id="0" name=""/>
        <dsp:cNvSpPr/>
      </dsp:nvSpPr>
      <dsp:spPr>
        <a:xfrm>
          <a:off x="989446" y="0"/>
          <a:ext cx="6250706" cy="6250706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3556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0" b="1" kern="1200" cap="none" spc="50" dirty="0" smtClean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Дякую за роботу!</a:t>
          </a:r>
          <a:endParaRPr lang="ru-RU" sz="8000" b="1" kern="1200" cap="none" spc="50" dirty="0">
            <a:ln w="11430"/>
            <a:solidFill>
              <a:srgbClr val="FFFF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1904841" y="915395"/>
        <a:ext cx="4419916" cy="44199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66051"/>
      </p:ext>
    </p:extLst>
  </p:cSld>
  <p:clrMapOvr>
    <a:masterClrMapping/>
  </p:clrMapOvr>
  <p:transition spd="med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089841"/>
      </p:ext>
    </p:extLst>
  </p:cSld>
  <p:clrMapOvr>
    <a:masterClrMapping/>
  </p:clrMapOvr>
  <p:transition spd="med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811911"/>
      </p:ext>
    </p:extLst>
  </p:cSld>
  <p:clrMapOvr>
    <a:masterClrMapping/>
  </p:clrMapOvr>
  <p:transition spd="med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333350"/>
      </p:ext>
    </p:extLst>
  </p:cSld>
  <p:clrMapOvr>
    <a:masterClrMapping/>
  </p:clrMapOvr>
  <p:transition spd="med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79365"/>
      </p:ext>
    </p:extLst>
  </p:cSld>
  <p:clrMapOvr>
    <a:masterClrMapping/>
  </p:clrMapOvr>
  <p:transition spd="med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206157"/>
      </p:ext>
    </p:extLst>
  </p:cSld>
  <p:clrMapOvr>
    <a:masterClrMapping/>
  </p:clrMapOvr>
  <p:transition spd="med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472909"/>
      </p:ext>
    </p:extLst>
  </p:cSld>
  <p:clrMapOvr>
    <a:masterClrMapping/>
  </p:clrMapOvr>
  <p:transition spd="med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037313"/>
      </p:ext>
    </p:extLst>
  </p:cSld>
  <p:clrMapOvr>
    <a:masterClrMapping/>
  </p:clrMapOvr>
  <p:transition spd="med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536405"/>
      </p:ext>
    </p:extLst>
  </p:cSld>
  <p:clrMapOvr>
    <a:masterClrMapping/>
  </p:clrMapOvr>
  <p:transition spd="med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454449"/>
      </p:ext>
    </p:extLst>
  </p:cSld>
  <p:clrMapOvr>
    <a:masterClrMapping/>
  </p:clrMapOvr>
  <p:transition spd="med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982172"/>
      </p:ext>
    </p:extLst>
  </p:cSld>
  <p:clrMapOvr>
    <a:masterClrMapping/>
  </p:clrMapOvr>
  <p:transition spd="med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E0FD4-75FC-44C8-931E-02911E61E0E0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D9AA7-2EE7-4158-BD9C-CECAEF519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417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9" y="1700808"/>
            <a:ext cx="5202234" cy="2088232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6000" b="1" i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br>
              <a:rPr lang="ru-RU" sz="6000" b="1" i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6000" b="1" i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6000" b="1" i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Літературні</a:t>
            </a:r>
            <a:r>
              <a:rPr lang="ru-RU" sz="6000" b="1" i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6000" b="1" i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казки</a:t>
            </a:r>
            <a:r>
              <a:rPr lang="ru-RU" sz="6000" b="1" i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6000" b="1" i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6000" b="1" i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sz="6000" b="1" i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3775751" cy="51757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39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144016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Казка </a:t>
            </a:r>
            <a:r>
              <a:rPr lang="ru-RU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Бременські</a:t>
            </a:r>
            <a:r>
              <a:rPr lang="ru-RU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b="1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музиканти</a:t>
            </a:r>
            <a:r>
              <a:rPr lang="ru-RU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1556792"/>
            <a:ext cx="7992888" cy="5220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14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Перевірка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первинного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сприйняття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твору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Аудіювання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Тест 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54760" cy="4525963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i="1" dirty="0" err="1" smtClean="0">
                <a:solidFill>
                  <a:srgbClr val="002060"/>
                </a:solidFill>
              </a:rPr>
              <a:t>Хто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побачив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оселю</a:t>
            </a:r>
            <a:r>
              <a:rPr lang="ru-RU" sz="2400" b="1" i="1" dirty="0">
                <a:solidFill>
                  <a:srgbClr val="002060"/>
                </a:solidFill>
              </a:rPr>
              <a:t>?</a:t>
            </a:r>
          </a:p>
          <a:p>
            <a:pPr marL="0" indent="0">
              <a:buNone/>
            </a:pPr>
            <a:r>
              <a:rPr lang="ru-RU" sz="2400" dirty="0"/>
              <a:t>а) </a:t>
            </a:r>
            <a:r>
              <a:rPr lang="ru-RU" sz="2400" dirty="0" err="1"/>
              <a:t>кіт</a:t>
            </a:r>
            <a:r>
              <a:rPr lang="ru-RU" sz="2400" dirty="0"/>
              <a:t>;   б)пес;  в) </a:t>
            </a:r>
            <a:r>
              <a:rPr lang="ru-RU" sz="2400" dirty="0" err="1" smtClean="0"/>
              <a:t>півень</a:t>
            </a:r>
            <a:r>
              <a:rPr lang="ru-RU" sz="2400" dirty="0" smtClean="0"/>
              <a:t>.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ru-RU" sz="2400" b="1" i="1" dirty="0" smtClean="0">
                <a:solidFill>
                  <a:srgbClr val="002060"/>
                </a:solidFill>
              </a:rPr>
              <a:t>На </a:t>
            </a:r>
            <a:r>
              <a:rPr lang="ru-RU" sz="2400" b="1" i="1" dirty="0">
                <a:solidFill>
                  <a:srgbClr val="002060"/>
                </a:solidFill>
              </a:rPr>
              <a:t>чий </a:t>
            </a:r>
            <a:r>
              <a:rPr lang="ru-RU" sz="2400" b="1" i="1" dirty="0" err="1">
                <a:solidFill>
                  <a:srgbClr val="002060"/>
                </a:solidFill>
              </a:rPr>
              <a:t>дім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натрапили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музики</a:t>
            </a:r>
            <a:r>
              <a:rPr lang="ru-RU" sz="2400" b="1" i="1" dirty="0">
                <a:solidFill>
                  <a:srgbClr val="002060"/>
                </a:solidFill>
              </a:rPr>
              <a:t>?</a:t>
            </a:r>
          </a:p>
          <a:p>
            <a:pPr marL="0" indent="0">
              <a:buNone/>
            </a:pPr>
            <a:r>
              <a:rPr lang="ru-RU" sz="2400" dirty="0"/>
              <a:t>а) бабусин б) </a:t>
            </a:r>
            <a:r>
              <a:rPr lang="ru-RU" sz="2400" dirty="0" err="1"/>
              <a:t>розбійників</a:t>
            </a:r>
            <a:r>
              <a:rPr lang="ru-RU" sz="2400" dirty="0"/>
              <a:t>;  в) </a:t>
            </a:r>
            <a:r>
              <a:rPr lang="ru-RU" sz="2400" dirty="0" err="1"/>
              <a:t>вельможин</a:t>
            </a:r>
            <a:endParaRPr lang="ru-RU" sz="2400" dirty="0"/>
          </a:p>
          <a:p>
            <a:pPr marL="457200" indent="-457200">
              <a:buFont typeface="+mj-lt"/>
              <a:buAutoNum type="arabicPeriod" startAt="3"/>
            </a:pPr>
            <a:r>
              <a:rPr lang="ru-RU" sz="2400" b="1" i="1" dirty="0" err="1" smtClean="0">
                <a:solidFill>
                  <a:srgbClr val="002060"/>
                </a:solidFill>
              </a:rPr>
              <a:t>Яким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>
                <a:solidFill>
                  <a:srgbClr val="002060"/>
                </a:solidFill>
              </a:rPr>
              <a:t>чином  </a:t>
            </a:r>
            <a:r>
              <a:rPr lang="ru-RU" sz="2400" b="1" i="1" dirty="0" err="1">
                <a:solidFill>
                  <a:srgbClr val="002060"/>
                </a:solidFill>
              </a:rPr>
              <a:t>позбулися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друзі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хазяїв</a:t>
            </a:r>
            <a:r>
              <a:rPr lang="ru-RU" sz="2400" b="1" i="1" dirty="0">
                <a:solidFill>
                  <a:srgbClr val="002060"/>
                </a:solidFill>
              </a:rPr>
              <a:t> дому?</a:t>
            </a:r>
          </a:p>
          <a:p>
            <a:pPr marL="0" indent="0">
              <a:buNone/>
            </a:pPr>
            <a:r>
              <a:rPr lang="ru-RU" sz="2400" dirty="0"/>
              <a:t>а) </a:t>
            </a:r>
            <a:r>
              <a:rPr lang="ru-RU" sz="2400" dirty="0" err="1"/>
              <a:t>налякали</a:t>
            </a:r>
            <a:r>
              <a:rPr lang="ru-RU" sz="2400" dirty="0"/>
              <a:t>;   б) </a:t>
            </a:r>
            <a:r>
              <a:rPr lang="ru-RU" sz="2400" dirty="0" err="1"/>
              <a:t>вигнали</a:t>
            </a:r>
            <a:r>
              <a:rPr lang="ru-RU" sz="2400" dirty="0"/>
              <a:t>;  в) </a:t>
            </a:r>
            <a:r>
              <a:rPr lang="ru-RU" sz="2400" dirty="0" err="1"/>
              <a:t>попросилися</a:t>
            </a:r>
            <a:r>
              <a:rPr lang="ru-RU" sz="2400" dirty="0"/>
              <a:t> </a:t>
            </a:r>
            <a:r>
              <a:rPr lang="ru-RU" sz="2400" dirty="0" err="1"/>
              <a:t>переночувати</a:t>
            </a:r>
            <a:r>
              <a:rPr lang="ru-RU" sz="2400" dirty="0" smtClean="0"/>
              <a:t>;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608512" cy="506916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ru-RU" b="1" i="1" dirty="0" err="1" smtClean="0">
                <a:solidFill>
                  <a:srgbClr val="002060"/>
                </a:solidFill>
              </a:rPr>
              <a:t>Що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спочатку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зробили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тварини</a:t>
            </a:r>
            <a:r>
              <a:rPr lang="ru-RU" b="1" i="1" dirty="0">
                <a:solidFill>
                  <a:srgbClr val="002060"/>
                </a:solidFill>
              </a:rPr>
              <a:t> в новому </a:t>
            </a:r>
            <a:r>
              <a:rPr lang="ru-RU" b="1" i="1" dirty="0" err="1" smtClean="0">
                <a:solidFill>
                  <a:srgbClr val="002060"/>
                </a:solidFill>
              </a:rPr>
              <a:t>домі</a:t>
            </a:r>
            <a:r>
              <a:rPr lang="ru-RU" b="1" i="1" dirty="0" smtClean="0">
                <a:solidFill>
                  <a:srgbClr val="002060"/>
                </a:solidFill>
              </a:rPr>
              <a:t>?          </a:t>
            </a:r>
            <a:r>
              <a:rPr lang="ru-RU" dirty="0" smtClean="0"/>
              <a:t>а</a:t>
            </a:r>
            <a:r>
              <a:rPr lang="ru-RU" dirty="0"/>
              <a:t>) прибирали;  </a:t>
            </a:r>
            <a:r>
              <a:rPr lang="ru-RU" dirty="0" smtClean="0"/>
              <a:t>                      б</a:t>
            </a:r>
            <a:r>
              <a:rPr lang="ru-RU" dirty="0"/>
              <a:t>) </a:t>
            </a:r>
            <a:r>
              <a:rPr lang="ru-RU" dirty="0" err="1"/>
              <a:t>наїлись</a:t>
            </a:r>
            <a:r>
              <a:rPr lang="ru-RU" dirty="0"/>
              <a:t>; в) </a:t>
            </a:r>
            <a:r>
              <a:rPr lang="ru-RU" dirty="0" err="1"/>
              <a:t>полягали</a:t>
            </a:r>
            <a:r>
              <a:rPr lang="ru-RU" dirty="0"/>
              <a:t> </a:t>
            </a:r>
            <a:r>
              <a:rPr lang="ru-RU" dirty="0" err="1"/>
              <a:t>спати</a:t>
            </a:r>
            <a:r>
              <a:rPr lang="ru-RU" dirty="0"/>
              <a:t>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Яке </a:t>
            </a:r>
            <a:r>
              <a:rPr lang="ru-RU" b="1" i="1" dirty="0" err="1">
                <a:solidFill>
                  <a:srgbClr val="002060"/>
                </a:solidFill>
              </a:rPr>
              <a:t>прислів'я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пояснює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поведінку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розбійників</a:t>
            </a:r>
            <a:r>
              <a:rPr lang="ru-RU" b="1" i="1" dirty="0" smtClean="0">
                <a:solidFill>
                  <a:srgbClr val="002060"/>
                </a:solidFill>
              </a:rPr>
              <a:t>?     </a:t>
            </a:r>
            <a:r>
              <a:rPr lang="ru-RU" dirty="0" smtClean="0"/>
              <a:t>а</a:t>
            </a:r>
            <a:r>
              <a:rPr lang="ru-RU" dirty="0"/>
              <a:t>) У страха </a:t>
            </a:r>
            <a:r>
              <a:rPr lang="ru-RU" dirty="0" err="1"/>
              <a:t>очі</a:t>
            </a:r>
            <a:r>
              <a:rPr lang="ru-RU" dirty="0"/>
              <a:t> </a:t>
            </a:r>
            <a:r>
              <a:rPr lang="ru-RU" dirty="0" err="1" smtClean="0"/>
              <a:t>великі</a:t>
            </a:r>
            <a:r>
              <a:rPr lang="ru-RU" dirty="0" smtClean="0"/>
              <a:t>;         б</a:t>
            </a:r>
            <a:r>
              <a:rPr lang="ru-RU" dirty="0"/>
              <a:t>) </a:t>
            </a:r>
            <a:r>
              <a:rPr lang="ru-RU" dirty="0" err="1"/>
              <a:t>Опікшись</a:t>
            </a:r>
            <a:r>
              <a:rPr lang="ru-RU" dirty="0"/>
              <a:t> на </a:t>
            </a:r>
            <a:r>
              <a:rPr lang="ru-RU" dirty="0" err="1"/>
              <a:t>молоці</a:t>
            </a:r>
            <a:r>
              <a:rPr lang="ru-RU" dirty="0"/>
              <a:t> і води </a:t>
            </a:r>
            <a:r>
              <a:rPr lang="ru-RU" dirty="0" err="1" smtClean="0"/>
              <a:t>боїшся</a:t>
            </a:r>
            <a:r>
              <a:rPr lang="ru-RU" dirty="0" smtClean="0"/>
              <a:t>;                  в)Чим </a:t>
            </a:r>
            <a:r>
              <a:rPr lang="ru-RU" dirty="0"/>
              <a:t>хата </a:t>
            </a:r>
            <a:r>
              <a:rPr lang="ru-RU" dirty="0" err="1"/>
              <a:t>багата</a:t>
            </a:r>
            <a:r>
              <a:rPr lang="ru-RU" dirty="0"/>
              <a:t> , </a:t>
            </a:r>
            <a:r>
              <a:rPr lang="ru-RU" dirty="0" err="1"/>
              <a:t>тим</a:t>
            </a:r>
            <a:r>
              <a:rPr lang="ru-RU" dirty="0"/>
              <a:t> і рада.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ru-RU" b="1" i="1" dirty="0" err="1" smtClean="0">
                <a:solidFill>
                  <a:srgbClr val="002060"/>
                </a:solidFill>
              </a:rPr>
              <a:t>Скільки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було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музикантів</a:t>
            </a:r>
            <a:r>
              <a:rPr lang="ru-RU" b="1" i="1" dirty="0" smtClean="0">
                <a:solidFill>
                  <a:srgbClr val="002060"/>
                </a:solidFill>
              </a:rPr>
              <a:t>?                        </a:t>
            </a:r>
            <a:r>
              <a:rPr lang="ru-RU" dirty="0" smtClean="0"/>
              <a:t>а</a:t>
            </a:r>
            <a:r>
              <a:rPr lang="ru-RU" dirty="0"/>
              <a:t>) 5;  б) 4;  в)3</a:t>
            </a:r>
          </a:p>
          <a:p>
            <a:pPr marL="514350" indent="-514350">
              <a:buFont typeface="+mj-lt"/>
              <a:buAutoNum type="arabicPeriod" startAt="4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725006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C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C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"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Юний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диктор"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48807"/>
            <a:ext cx="8784976" cy="5400600"/>
          </a:xfrm>
        </p:spPr>
        <p:txBody>
          <a:bodyPr>
            <a:noAutofit/>
          </a:bodyPr>
          <a:lstStyle/>
          <a:p>
            <a:r>
              <a:rPr lang="ru-RU" sz="4000" b="1" i="1" dirty="0" err="1">
                <a:solidFill>
                  <a:srgbClr val="7030A0"/>
                </a:solidFill>
              </a:rPr>
              <a:t>влаштуєшся</a:t>
            </a:r>
            <a:r>
              <a:rPr lang="ru-RU" sz="4000" b="1" i="1" dirty="0">
                <a:solidFill>
                  <a:srgbClr val="7030A0"/>
                </a:solidFill>
              </a:rPr>
              <a:t>                </a:t>
            </a:r>
            <a:r>
              <a:rPr lang="ru-RU" sz="4000" b="1" i="1" dirty="0" err="1" smtClean="0">
                <a:solidFill>
                  <a:srgbClr val="7030A0"/>
                </a:solidFill>
              </a:rPr>
              <a:t>розбійницького</a:t>
            </a:r>
            <a:endParaRPr lang="ru-RU" sz="4000" b="1" i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000" b="1" i="1" dirty="0">
              <a:solidFill>
                <a:srgbClr val="7030A0"/>
              </a:solidFill>
            </a:endParaRPr>
          </a:p>
          <a:p>
            <a:r>
              <a:rPr lang="ru-RU" sz="4000" b="1" i="1" dirty="0" err="1">
                <a:solidFill>
                  <a:srgbClr val="7030A0"/>
                </a:solidFill>
              </a:rPr>
              <a:t>розкукурікався</a:t>
            </a:r>
            <a:r>
              <a:rPr lang="ru-RU" sz="4000" b="1" i="1" dirty="0">
                <a:solidFill>
                  <a:srgbClr val="7030A0"/>
                </a:solidFill>
              </a:rPr>
              <a:t>           </a:t>
            </a:r>
            <a:r>
              <a:rPr lang="ru-RU" sz="4000" b="1" i="1" dirty="0" err="1" smtClean="0">
                <a:solidFill>
                  <a:srgbClr val="7030A0"/>
                </a:solidFill>
              </a:rPr>
              <a:t>забряжчали</a:t>
            </a:r>
            <a:endParaRPr lang="ru-RU" sz="4000" b="1" i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000" b="1" i="1" dirty="0">
              <a:solidFill>
                <a:srgbClr val="7030A0"/>
              </a:solidFill>
            </a:endParaRPr>
          </a:p>
          <a:p>
            <a:r>
              <a:rPr lang="ru-RU" sz="4000" b="1" i="1" dirty="0" err="1">
                <a:solidFill>
                  <a:srgbClr val="7030A0"/>
                </a:solidFill>
              </a:rPr>
              <a:t>гребенястий</a:t>
            </a:r>
            <a:r>
              <a:rPr lang="ru-RU" sz="4000" b="1" i="1" dirty="0">
                <a:solidFill>
                  <a:srgbClr val="7030A0"/>
                </a:solidFill>
              </a:rPr>
              <a:t>                </a:t>
            </a:r>
            <a:r>
              <a:rPr lang="ru-RU" sz="4000" b="1" i="1" dirty="0" err="1" smtClean="0">
                <a:solidFill>
                  <a:srgbClr val="7030A0"/>
                </a:solidFill>
              </a:rPr>
              <a:t>чудовисько</a:t>
            </a:r>
            <a:endParaRPr lang="ru-RU" sz="4000" b="1" i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000" b="1" i="1" dirty="0">
              <a:solidFill>
                <a:srgbClr val="7030A0"/>
              </a:solidFill>
            </a:endParaRPr>
          </a:p>
          <a:p>
            <a:r>
              <a:rPr lang="ru-RU" sz="4000" b="1" i="1" dirty="0" err="1">
                <a:solidFill>
                  <a:srgbClr val="7030A0"/>
                </a:solidFill>
              </a:rPr>
              <a:t>найнебезпечніше</a:t>
            </a:r>
            <a:r>
              <a:rPr lang="ru-RU" sz="4000" b="1" i="1" dirty="0">
                <a:solidFill>
                  <a:srgbClr val="7030A0"/>
                </a:solidFill>
              </a:rPr>
              <a:t>       </a:t>
            </a:r>
            <a:r>
              <a:rPr lang="ru-RU" sz="4000" b="1" i="1" dirty="0" err="1">
                <a:solidFill>
                  <a:srgbClr val="7030A0"/>
                </a:solidFill>
              </a:rPr>
              <a:t>уперіщить</a:t>
            </a:r>
            <a:r>
              <a:rPr lang="ru-RU" sz="4000" b="1" i="1" dirty="0">
                <a:solidFill>
                  <a:srgbClr val="7030A0"/>
                </a:solidFill>
              </a:rPr>
              <a:t> </a:t>
            </a:r>
          </a:p>
          <a:p>
            <a:pPr marL="0" indent="0">
              <a:buNone/>
            </a:pPr>
            <a:endParaRPr lang="ru-RU" sz="4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5183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uk-UA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"</a:t>
            </a:r>
            <a:r>
              <a:rPr lang="uk-UA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Бджілка"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2" b="98473" l="0" r="98571">
                        <a14:foregroundMark x1="53429" y1="47710" x2="53429" y2="47710"/>
                        <a14:foregroundMark x1="58571" y1="38168" x2="58571" y2="38168"/>
                        <a14:foregroundMark x1="62286" y1="27481" x2="62286" y2="27481"/>
                        <a14:foregroundMark x1="77429" y1="35115" x2="77429" y2="35115"/>
                        <a14:foregroundMark x1="79143" y1="24046" x2="79143" y2="24046"/>
                        <a14:foregroundMark x1="50286" y1="6489" x2="50286" y2="6489"/>
                        <a14:foregroundMark x1="30857" y1="50763" x2="30857" y2="50763"/>
                        <a14:foregroundMark x1="23429" y1="59924" x2="23429" y2="59924"/>
                        <a14:foregroundMark x1="20000" y1="60305" x2="20000" y2="60305"/>
                        <a14:foregroundMark x1="13429" y1="73664" x2="13429" y2="73664"/>
                        <a14:foregroundMark x1="10571" y1="79008" x2="10571" y2="79008"/>
                        <a14:foregroundMark x1="67714" y1="56489" x2="67714" y2="56489"/>
                        <a14:foregroundMark x1="59429" y1="64504" x2="59429" y2="64504"/>
                        <a14:foregroundMark x1="55714" y1="64122" x2="55714" y2="64122"/>
                        <a14:foregroundMark x1="53429" y1="61450" x2="53429" y2="61450"/>
                        <a14:foregroundMark x1="63714" y1="61450" x2="63714" y2="61450"/>
                        <a14:foregroundMark x1="59143" y1="66031" x2="59143" y2="66031"/>
                        <a14:foregroundMark x1="48286" y1="62977" x2="48286" y2="62977"/>
                        <a14:foregroundMark x1="48000" y1="60687" x2="48000" y2="60687"/>
                        <a14:foregroundMark x1="51429" y1="60305" x2="51429" y2="60305"/>
                        <a14:foregroundMark x1="21429" y1="69466" x2="21429" y2="69466"/>
                        <a14:foregroundMark x1="20000" y1="62595" x2="20000" y2="62595"/>
                        <a14:foregroundMark x1="24000" y1="54198" x2="24000" y2="54198"/>
                        <a14:foregroundMark x1="32571" y1="49618" x2="32571" y2="49618"/>
                        <a14:foregroundMark x1="29429" y1="51908" x2="29429" y2="51908"/>
                        <a14:foregroundMark x1="29429" y1="53817" x2="29429" y2="53817"/>
                        <a14:foregroundMark x1="28286" y1="51908" x2="28286" y2="51908"/>
                        <a14:foregroundMark x1="31143" y1="45802" x2="31143" y2="45802"/>
                        <a14:foregroundMark x1="31143" y1="45802" x2="30857" y2="48855"/>
                        <a14:foregroundMark x1="28571" y1="56870" x2="28571" y2="56870"/>
                        <a14:foregroundMark x1="28571" y1="57252" x2="28571" y2="57252"/>
                        <a14:foregroundMark x1="17143" y1="59924" x2="17143" y2="59924"/>
                        <a14:foregroundMark x1="12286" y1="77863" x2="12286" y2="77863"/>
                        <a14:foregroundMark x1="12286" y1="83206" x2="12286" y2="83206"/>
                        <a14:foregroundMark x1="6857" y1="77863" x2="6857" y2="77863"/>
                        <a14:foregroundMark x1="8000" y1="75573" x2="8000" y2="75573"/>
                        <a14:foregroundMark x1="31714" y1="91221" x2="31714" y2="91221"/>
                        <a14:foregroundMark x1="31714" y1="91221" x2="31714" y2="91221"/>
                        <a14:foregroundMark x1="33143" y1="91603" x2="33143" y2="91603"/>
                        <a14:foregroundMark x1="37714" y1="92366" x2="37714" y2="92366"/>
                        <a14:foregroundMark x1="39714" y1="88550" x2="39714" y2="88550"/>
                        <a14:foregroundMark x1="84000" y1="88550" x2="84000" y2="88550"/>
                        <a14:foregroundMark x1="84571" y1="88550" x2="84571" y2="88550"/>
                        <a14:foregroundMark x1="88571" y1="88168" x2="88571" y2="88168"/>
                        <a14:foregroundMark x1="89143" y1="88168" x2="89143" y2="88168"/>
                        <a14:foregroundMark x1="86571" y1="55725" x2="86571" y2="55725"/>
                        <a14:foregroundMark x1="86571" y1="54962" x2="86571" y2="54962"/>
                        <a14:foregroundMark x1="81143" y1="70611" x2="81143" y2="70611"/>
                        <a14:foregroundMark x1="79143" y1="71756" x2="78857" y2="69466"/>
                        <a14:foregroundMark x1="54286" y1="39695" x2="54286" y2="39695"/>
                        <a14:foregroundMark x1="58571" y1="41603" x2="58571" y2="41603"/>
                        <a14:foregroundMark x1="63429" y1="39313" x2="64000" y2="35496"/>
                        <a14:foregroundMark x1="64286" y1="30916" x2="64571" y2="29771"/>
                        <a14:foregroundMark x1="63714" y1="25191" x2="63429" y2="24046"/>
                        <a14:foregroundMark x1="72857" y1="34733" x2="72857" y2="34733"/>
                        <a14:foregroundMark x1="79143" y1="22519" x2="79143" y2="22519"/>
                        <a14:foregroundMark x1="26286" y1="92366" x2="26286" y2="92366"/>
                        <a14:foregroundMark x1="15143" y1="58015" x2="15143" y2="58015"/>
                        <a14:foregroundMark x1="11429" y1="61832" x2="11429" y2="61832"/>
                        <a14:foregroundMark x1="10000" y1="88931" x2="10000" y2="88931"/>
                        <a14:foregroundMark x1="93143" y1="77481" x2="93143" y2="77481"/>
                        <a14:foregroundMark x1="90286" y1="61450" x2="90286" y2="614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6924009" cy="5183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604300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"</a:t>
            </a:r>
            <a:r>
              <a:rPr lang="ru-RU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Листочок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82" l="383" r="996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6768752" cy="500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06250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3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Читання</a:t>
            </a:r>
            <a:r>
              <a:rPr lang="ru-RU" sz="53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"</a:t>
            </a:r>
            <a:r>
              <a:rPr lang="ru-RU" sz="53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Естафета</a:t>
            </a:r>
            <a:r>
              <a:rPr lang="ru-RU" sz="53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 </a:t>
            </a: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групах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247" r="98892">
                        <a14:foregroundMark x1="34488" y1="78867" x2="34488" y2="78867"/>
                        <a14:foregroundMark x1="49446" y1="85145" x2="49446" y2="85145"/>
                        <a14:foregroundMark x1="51385" y1="79173" x2="51385" y2="791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581" y="1948901"/>
            <a:ext cx="6246837" cy="4590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1851989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266429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600" b="1" spc="50" dirty="0" err="1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Фізхвилинка</a:t>
            </a:r>
            <a:endParaRPr lang="ru-RU" sz="6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064093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"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Встанови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порядок"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892480" cy="5544616"/>
          </a:xfrm>
        </p:spPr>
        <p:txBody>
          <a:bodyPr>
            <a:normAutofit fontScale="92500" lnSpcReduction="20000"/>
          </a:bodyPr>
          <a:lstStyle/>
          <a:p>
            <a:pPr>
              <a:buFont typeface="Courier New" pitchFamily="49" charset="0"/>
              <a:buChar char="o"/>
            </a:pPr>
            <a:r>
              <a:rPr lang="ru-RU" b="1" dirty="0" err="1" smtClean="0">
                <a:latin typeface="Century Schoolbook" pitchFamily="18" charset="0"/>
              </a:rPr>
              <a:t>Зустріли</a:t>
            </a:r>
            <a:r>
              <a:rPr lang="ru-RU" b="1" dirty="0" smtClean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звірі</a:t>
            </a:r>
            <a:r>
              <a:rPr lang="ru-RU" b="1" dirty="0">
                <a:latin typeface="Century Schoolbook" pitchFamily="18" charset="0"/>
              </a:rPr>
              <a:t> кота.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smtClean="0">
                <a:latin typeface="Century Schoolbook" pitchFamily="18" charset="0"/>
              </a:rPr>
              <a:t>Почали </a:t>
            </a:r>
            <a:r>
              <a:rPr lang="ru-RU" b="1" dirty="0" err="1">
                <a:latin typeface="Century Schoolbook" pitchFamily="18" charset="0"/>
              </a:rPr>
              <a:t>радитись</a:t>
            </a:r>
            <a:r>
              <a:rPr lang="ru-RU" b="1" dirty="0">
                <a:latin typeface="Century Schoolbook" pitchFamily="18" charset="0"/>
              </a:rPr>
              <a:t>, як </a:t>
            </a:r>
            <a:r>
              <a:rPr lang="ru-RU" b="1" dirty="0" err="1">
                <a:latin typeface="Century Schoolbook" pitchFamily="18" charset="0"/>
              </a:rPr>
              <a:t>розбійників</a:t>
            </a:r>
            <a:r>
              <a:rPr lang="ru-RU" b="1" dirty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прогнати</a:t>
            </a:r>
            <a:r>
              <a:rPr lang="ru-RU" b="1" dirty="0">
                <a:latin typeface="Century Schoolbook" pitchFamily="18" charset="0"/>
              </a:rPr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err="1" smtClean="0">
                <a:latin typeface="Century Schoolbook" pitchFamily="18" charset="0"/>
              </a:rPr>
              <a:t>Вигнав</a:t>
            </a:r>
            <a:r>
              <a:rPr lang="ru-RU" b="1" dirty="0" smtClean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господар</a:t>
            </a:r>
            <a:r>
              <a:rPr lang="ru-RU" b="1" dirty="0">
                <a:latin typeface="Century Schoolbook" pitchFamily="18" charset="0"/>
              </a:rPr>
              <a:t> осла.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smtClean="0">
                <a:latin typeface="Century Schoolbook" pitchFamily="18" charset="0"/>
              </a:rPr>
              <a:t>Добре </a:t>
            </a:r>
            <a:r>
              <a:rPr lang="ru-RU" b="1" dirty="0" err="1">
                <a:latin typeface="Century Schoolbook" pitchFamily="18" charset="0"/>
              </a:rPr>
              <a:t>наїлися</a:t>
            </a:r>
            <a:r>
              <a:rPr lang="ru-RU" b="1" dirty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музиканти</a:t>
            </a:r>
            <a:r>
              <a:rPr lang="ru-RU" b="1" dirty="0">
                <a:latin typeface="Century Schoolbook" pitchFamily="18" charset="0"/>
              </a:rPr>
              <a:t> і </a:t>
            </a:r>
            <a:r>
              <a:rPr lang="ru-RU" b="1" dirty="0" err="1">
                <a:latin typeface="Century Schoolbook" pitchFamily="18" charset="0"/>
              </a:rPr>
              <a:t>міцно</a:t>
            </a:r>
            <a:r>
              <a:rPr lang="ru-RU" b="1" dirty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поснули</a:t>
            </a:r>
            <a:r>
              <a:rPr lang="ru-RU" b="1" dirty="0">
                <a:latin typeface="Century Schoolbook" pitchFamily="18" charset="0"/>
              </a:rPr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smtClean="0">
                <a:latin typeface="Century Schoolbook" pitchFamily="18" charset="0"/>
              </a:rPr>
              <a:t>Пес </a:t>
            </a:r>
            <a:r>
              <a:rPr lang="ru-RU" b="1" dirty="0">
                <a:latin typeface="Century Schoolbook" pitchFamily="18" charset="0"/>
              </a:rPr>
              <a:t>та осел.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err="1" smtClean="0">
                <a:latin typeface="Century Schoolbook" pitchFamily="18" charset="0"/>
              </a:rPr>
              <a:t>Вирішили</a:t>
            </a:r>
            <a:r>
              <a:rPr lang="ru-RU" b="1" dirty="0" smtClean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музики</a:t>
            </a:r>
            <a:r>
              <a:rPr lang="ru-RU" b="1" dirty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переночувати</a:t>
            </a:r>
            <a:r>
              <a:rPr lang="ru-RU" b="1" dirty="0">
                <a:latin typeface="Century Schoolbook" pitchFamily="18" charset="0"/>
              </a:rPr>
              <a:t> у великому </a:t>
            </a:r>
            <a:r>
              <a:rPr lang="ru-RU" b="1" dirty="0" err="1">
                <a:latin typeface="Century Schoolbook" pitchFamily="18" charset="0"/>
              </a:rPr>
              <a:t>місті</a:t>
            </a:r>
            <a:r>
              <a:rPr lang="ru-RU" b="1" dirty="0">
                <a:latin typeface="Century Schoolbook" pitchFamily="18" charset="0"/>
              </a:rPr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err="1" smtClean="0">
                <a:latin typeface="Century Schoolbook" pitchFamily="18" charset="0"/>
              </a:rPr>
              <a:t>Півневі</a:t>
            </a:r>
            <a:r>
              <a:rPr lang="ru-RU" b="1" dirty="0" smtClean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сподобалась</a:t>
            </a:r>
            <a:r>
              <a:rPr lang="ru-RU" b="1" dirty="0">
                <a:latin typeface="Century Schoolbook" pitchFamily="18" charset="0"/>
              </a:rPr>
              <a:t> рада.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err="1" smtClean="0">
                <a:latin typeface="Century Schoolbook" pitchFamily="18" charset="0"/>
              </a:rPr>
              <a:t>Розбійники</a:t>
            </a:r>
            <a:r>
              <a:rPr lang="ru-RU" b="1" dirty="0" smtClean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боялися</a:t>
            </a:r>
            <a:r>
              <a:rPr lang="ru-RU" b="1" dirty="0">
                <a:latin typeface="Century Schoolbook" pitchFamily="18" charset="0"/>
              </a:rPr>
              <a:t> і </a:t>
            </a:r>
            <a:r>
              <a:rPr lang="ru-RU" b="1" dirty="0" err="1">
                <a:latin typeface="Century Schoolbook" pitchFamily="18" charset="0"/>
              </a:rPr>
              <a:t>близько</a:t>
            </a:r>
            <a:r>
              <a:rPr lang="ru-RU" b="1" dirty="0">
                <a:latin typeface="Century Schoolbook" pitchFamily="18" charset="0"/>
              </a:rPr>
              <a:t> </a:t>
            </a:r>
            <a:r>
              <a:rPr lang="ru-RU" b="1" dirty="0" err="1">
                <a:latin typeface="Century Schoolbook" pitchFamily="18" charset="0"/>
              </a:rPr>
              <a:t>підійти</a:t>
            </a:r>
            <a:r>
              <a:rPr lang="ru-RU" b="1" dirty="0">
                <a:latin typeface="Century Schoolbook" pitchFamily="18" charset="0"/>
              </a:rPr>
              <a:t> до </a:t>
            </a:r>
            <a:r>
              <a:rPr lang="ru-RU" b="1" dirty="0" err="1">
                <a:latin typeface="Century Schoolbook" pitchFamily="18" charset="0"/>
              </a:rPr>
              <a:t>свого</a:t>
            </a:r>
            <a:r>
              <a:rPr lang="ru-RU" b="1" dirty="0">
                <a:latin typeface="Century Schoolbook" pitchFamily="18" charset="0"/>
              </a:rPr>
              <a:t> дому.</a:t>
            </a:r>
          </a:p>
          <a:p>
            <a:pPr>
              <a:buFont typeface="Courier New" pitchFamily="49" charset="0"/>
              <a:buChar char="o"/>
            </a:pPr>
            <a:endParaRPr lang="ru-RU" b="1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60362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8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8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8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8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8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8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8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38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"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Встанови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порядок"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544616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b="1" i="1" dirty="0"/>
              <a:t>1. </a:t>
            </a:r>
            <a:r>
              <a:rPr lang="ru-RU" b="1" i="1" dirty="0" err="1"/>
              <a:t>Вигнав</a:t>
            </a:r>
            <a:r>
              <a:rPr lang="ru-RU" b="1" i="1" dirty="0"/>
              <a:t> </a:t>
            </a:r>
            <a:r>
              <a:rPr lang="ru-RU" b="1" i="1" dirty="0" err="1"/>
              <a:t>господар</a:t>
            </a:r>
            <a:r>
              <a:rPr lang="ru-RU" b="1" i="1" dirty="0"/>
              <a:t> осла.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/>
              <a:t>2. Пес та осел.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3. </a:t>
            </a:r>
            <a:r>
              <a:rPr lang="ru-RU" b="1" i="1" dirty="0" err="1" smtClean="0"/>
              <a:t>Зустріли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звірі</a:t>
            </a:r>
            <a:r>
              <a:rPr lang="ru-RU" b="1" i="1" dirty="0" smtClean="0"/>
              <a:t> кота.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/>
              <a:t>4. </a:t>
            </a:r>
            <a:r>
              <a:rPr lang="ru-RU" b="1" i="1" dirty="0" err="1"/>
              <a:t>Півневі</a:t>
            </a:r>
            <a:r>
              <a:rPr lang="ru-RU" b="1" i="1" dirty="0"/>
              <a:t> </a:t>
            </a:r>
            <a:r>
              <a:rPr lang="ru-RU" b="1" i="1" dirty="0" err="1"/>
              <a:t>сподобалась</a:t>
            </a:r>
            <a:r>
              <a:rPr lang="ru-RU" b="1" i="1" dirty="0"/>
              <a:t> рада.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/>
              <a:t>5. </a:t>
            </a:r>
            <a:r>
              <a:rPr lang="ru-RU" b="1" i="1" dirty="0" err="1"/>
              <a:t>Вирішили</a:t>
            </a:r>
            <a:r>
              <a:rPr lang="ru-RU" b="1" i="1" dirty="0"/>
              <a:t> </a:t>
            </a:r>
            <a:r>
              <a:rPr lang="ru-RU" b="1" i="1" dirty="0" err="1"/>
              <a:t>музики</a:t>
            </a:r>
            <a:r>
              <a:rPr lang="ru-RU" b="1" i="1" dirty="0"/>
              <a:t> </a:t>
            </a:r>
            <a:r>
              <a:rPr lang="ru-RU" b="1" i="1" dirty="0" err="1"/>
              <a:t>переночувати</a:t>
            </a:r>
            <a:r>
              <a:rPr lang="ru-RU" b="1" i="1" dirty="0"/>
              <a:t> у великому </a:t>
            </a:r>
            <a:r>
              <a:rPr lang="ru-RU" b="1" i="1" dirty="0" err="1"/>
              <a:t>місті</a:t>
            </a:r>
            <a:r>
              <a:rPr lang="ru-RU" b="1" i="1" dirty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6. Почали </a:t>
            </a:r>
            <a:r>
              <a:rPr lang="ru-RU" b="1" i="1" dirty="0" err="1" smtClean="0"/>
              <a:t>радитись</a:t>
            </a:r>
            <a:r>
              <a:rPr lang="ru-RU" b="1" i="1" dirty="0" smtClean="0"/>
              <a:t>, як </a:t>
            </a:r>
            <a:r>
              <a:rPr lang="ru-RU" b="1" i="1" dirty="0" err="1" smtClean="0"/>
              <a:t>розбійників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прогнати</a:t>
            </a:r>
            <a:r>
              <a:rPr lang="ru-RU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7. Добре </a:t>
            </a:r>
            <a:r>
              <a:rPr lang="ru-RU" b="1" i="1" dirty="0" err="1" smtClean="0"/>
              <a:t>наїлися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музиканти</a:t>
            </a:r>
            <a:r>
              <a:rPr lang="ru-RU" b="1" i="1" dirty="0" smtClean="0"/>
              <a:t> і </a:t>
            </a:r>
            <a:r>
              <a:rPr lang="ru-RU" b="1" i="1" dirty="0" err="1" smtClean="0"/>
              <a:t>міцно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поснули</a:t>
            </a:r>
            <a:r>
              <a:rPr lang="ru-RU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8. </a:t>
            </a:r>
            <a:r>
              <a:rPr lang="ru-RU" b="1" i="1" dirty="0" err="1" smtClean="0"/>
              <a:t>Розбійники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боялися</a:t>
            </a:r>
            <a:r>
              <a:rPr lang="ru-RU" b="1" i="1" dirty="0" smtClean="0"/>
              <a:t> і </a:t>
            </a:r>
            <a:r>
              <a:rPr lang="ru-RU" b="1" i="1" dirty="0" err="1" smtClean="0"/>
              <a:t>близько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підійти</a:t>
            </a:r>
            <a:r>
              <a:rPr lang="ru-RU" b="1" i="1" dirty="0" smtClean="0"/>
              <a:t> до </a:t>
            </a:r>
            <a:r>
              <a:rPr lang="ru-RU" b="1" i="1" dirty="0" err="1" smtClean="0"/>
              <a:t>свого</a:t>
            </a:r>
            <a:r>
              <a:rPr lang="ru-RU" b="1" i="1" dirty="0" smtClean="0"/>
              <a:t> дому.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33331334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3369"/>
            <a:ext cx="8229600" cy="153141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Перегляд фрагменту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мультфільму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"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Бременські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музиканти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583" y="1772816"/>
            <a:ext cx="6150833" cy="4620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73383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16632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Мовленнєва</a:t>
            </a: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розминка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1556792"/>
            <a:ext cx="5248672" cy="5040560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Півень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півневі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співав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"Я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сьогодні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рано встав!"</a:t>
            </a:r>
          </a:p>
          <a:p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Потім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вилетів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пліт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Заспівав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цілий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"Я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співати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так люблю,</a:t>
            </a:r>
          </a:p>
          <a:p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ніколи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просплю!"</a:t>
            </a:r>
          </a:p>
          <a:p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29" b="95000" l="200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3972464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26665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6261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над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прислів'ями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96044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atin typeface="Century Schoolbook" pitchFamily="18" charset="0"/>
              </a:rPr>
              <a:t>Дружба </a:t>
            </a:r>
            <a:r>
              <a:rPr lang="ru-RU" sz="3600" b="1" i="1" dirty="0">
                <a:latin typeface="Century Schoolbook" pitchFamily="18" charset="0"/>
              </a:rPr>
              <a:t>і братство </a:t>
            </a:r>
            <a:r>
              <a:rPr lang="ru-RU" sz="3600" b="1" i="1" dirty="0" err="1">
                <a:latin typeface="Century Schoolbook" pitchFamily="18" charset="0"/>
              </a:rPr>
              <a:t>дорожчі</a:t>
            </a:r>
            <a:r>
              <a:rPr lang="ru-RU" sz="3600" b="1" i="1" dirty="0">
                <a:latin typeface="Century Schoolbook" pitchFamily="18" charset="0"/>
              </a:rPr>
              <a:t>  </a:t>
            </a:r>
            <a:r>
              <a:rPr lang="ru-RU" sz="3600" b="1" i="1" dirty="0" err="1">
                <a:latin typeface="Century Schoolbook" pitchFamily="18" charset="0"/>
              </a:rPr>
              <a:t>багатства</a:t>
            </a:r>
            <a:r>
              <a:rPr lang="ru-RU" sz="3600" b="1" i="1" dirty="0">
                <a:latin typeface="Century Schoolbook" pitchFamily="18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atin typeface="Century Schoolbook" pitchFamily="18" charset="0"/>
              </a:rPr>
              <a:t>Тепле </a:t>
            </a:r>
            <a:r>
              <a:rPr lang="ru-RU" sz="3600" b="1" i="1" dirty="0">
                <a:latin typeface="Century Schoolbook" pitchFamily="18" charset="0"/>
              </a:rPr>
              <a:t>словечко </a:t>
            </a:r>
            <a:r>
              <a:rPr lang="ru-RU" sz="3600" b="1" i="1" dirty="0" err="1">
                <a:latin typeface="Century Schoolbook" pitchFamily="18" charset="0"/>
              </a:rPr>
              <a:t>лежить</a:t>
            </a:r>
            <a:r>
              <a:rPr lang="ru-RU" sz="3600" b="1" i="1" dirty="0">
                <a:latin typeface="Century Schoolbook" pitchFamily="18" charset="0"/>
              </a:rPr>
              <a:t> </a:t>
            </a:r>
            <a:r>
              <a:rPr lang="ru-RU" sz="3600" b="1" i="1" dirty="0" err="1">
                <a:latin typeface="Century Schoolbook" pitchFamily="18" charset="0"/>
              </a:rPr>
              <a:t>недалечко</a:t>
            </a:r>
            <a:r>
              <a:rPr lang="ru-RU" sz="3600" b="1" i="1" dirty="0">
                <a:latin typeface="Century Schoolbook" pitchFamily="18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err="1" smtClean="0">
                <a:latin typeface="Century Schoolbook" pitchFamily="18" charset="0"/>
              </a:rPr>
              <a:t>Сильний</a:t>
            </a:r>
            <a:r>
              <a:rPr lang="ru-RU" sz="3600" b="1" i="1" dirty="0" smtClean="0">
                <a:latin typeface="Century Schoolbook" pitchFamily="18" charset="0"/>
              </a:rPr>
              <a:t> </a:t>
            </a:r>
            <a:r>
              <a:rPr lang="ru-RU" sz="3600" b="1" i="1" dirty="0" err="1">
                <a:latin typeface="Century Schoolbook" pitchFamily="18" charset="0"/>
              </a:rPr>
              <a:t>переможе</a:t>
            </a:r>
            <a:r>
              <a:rPr lang="ru-RU" sz="3600" b="1" i="1" dirty="0">
                <a:latin typeface="Century Schoolbook" pitchFamily="18" charset="0"/>
              </a:rPr>
              <a:t> </a:t>
            </a:r>
            <a:r>
              <a:rPr lang="ru-RU" sz="3600" b="1" i="1" dirty="0" err="1">
                <a:latin typeface="Century Schoolbook" pitchFamily="18" charset="0"/>
              </a:rPr>
              <a:t>десятьох</a:t>
            </a:r>
            <a:r>
              <a:rPr lang="ru-RU" sz="3600" b="1" i="1" dirty="0">
                <a:latin typeface="Century Schoolbook" pitchFamily="18" charset="0"/>
              </a:rPr>
              <a:t>, а </a:t>
            </a:r>
            <a:r>
              <a:rPr lang="ru-RU" sz="3600" b="1" i="1" dirty="0" err="1">
                <a:latin typeface="Century Schoolbook" pitchFamily="18" charset="0"/>
              </a:rPr>
              <a:t>кмітливий</a:t>
            </a:r>
            <a:r>
              <a:rPr lang="ru-RU" sz="3600" b="1" i="1" dirty="0">
                <a:latin typeface="Century Schoolbook" pitchFamily="18" charset="0"/>
              </a:rPr>
              <a:t> - </a:t>
            </a:r>
            <a:r>
              <a:rPr lang="ru-RU" sz="3600" b="1" i="1" dirty="0" err="1">
                <a:latin typeface="Century Schoolbook" pitchFamily="18" charset="0"/>
              </a:rPr>
              <a:t>усіх</a:t>
            </a:r>
            <a:r>
              <a:rPr lang="ru-RU" sz="3600" b="1" i="1" dirty="0">
                <a:latin typeface="Century Schoolbook" pitchFamily="18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endParaRPr lang="ru-RU" sz="3600" b="1" i="1" dirty="0">
              <a:latin typeface="Century Schoolboo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1329261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bg1">
                    <a:lumMod val="95000"/>
                  </a:schemeClr>
                </a:solidFill>
              </a:rPr>
              <a:t>Яке </a:t>
            </a:r>
            <a:r>
              <a:rPr lang="ru-RU" sz="2800" b="1" i="1" dirty="0" err="1">
                <a:solidFill>
                  <a:schemeClr val="bg1">
                    <a:lumMod val="95000"/>
                  </a:schemeClr>
                </a:solidFill>
              </a:rPr>
              <a:t>прислів'я</a:t>
            </a:r>
            <a:r>
              <a:rPr lang="ru-RU" sz="2800" b="1" i="1" dirty="0">
                <a:solidFill>
                  <a:schemeClr val="bg1">
                    <a:lumMod val="95000"/>
                  </a:schemeClr>
                </a:solidFill>
              </a:rPr>
              <a:t> за </a:t>
            </a:r>
            <a:r>
              <a:rPr lang="ru-RU" sz="2800" b="1" i="1" dirty="0" err="1">
                <a:solidFill>
                  <a:schemeClr val="bg1">
                    <a:lumMod val="95000"/>
                  </a:schemeClr>
                </a:solidFill>
              </a:rPr>
              <a:t>змістом</a:t>
            </a:r>
            <a:r>
              <a:rPr lang="ru-RU" sz="2800" b="1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bg1">
                    <a:lumMod val="95000"/>
                  </a:schemeClr>
                </a:solidFill>
              </a:rPr>
              <a:t>відповідає</a:t>
            </a:r>
            <a:r>
              <a:rPr lang="ru-RU" sz="2800" b="1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bg1">
                    <a:lumMod val="95000"/>
                  </a:schemeClr>
                </a:solidFill>
              </a:rPr>
              <a:t>казці</a:t>
            </a:r>
            <a:r>
              <a:rPr lang="ru-RU" sz="2800" b="1" i="1" dirty="0">
                <a:solidFill>
                  <a:schemeClr val="bg1">
                    <a:lumMod val="95000"/>
                  </a:schemeClr>
                </a:solidFill>
              </a:rPr>
              <a:t>? </a:t>
            </a:r>
            <a:r>
              <a:rPr lang="ru-RU" sz="2800" b="1" i="1" dirty="0" err="1">
                <a:solidFill>
                  <a:schemeClr val="bg1">
                    <a:lumMod val="95000"/>
                  </a:schemeClr>
                </a:solidFill>
              </a:rPr>
              <a:t>Чому</a:t>
            </a:r>
            <a:r>
              <a:rPr lang="ru-RU" sz="2800" b="1" i="1" dirty="0">
                <a:solidFill>
                  <a:schemeClr val="bg1">
                    <a:lumMod val="95000"/>
                  </a:scheme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7440377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20"/>
                            </p:stCondLst>
                            <p:childTnLst>
                              <p:par>
                                <p:cTn id="1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80"/>
                            </p:stCondLst>
                            <p:childTnLst>
                              <p:par>
                                <p:cTn id="1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97" y="-28454"/>
            <a:ext cx="9181937" cy="688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uk-UA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r>
              <a:rPr lang="uk-UA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епбук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5" b="98988" l="876" r="99124">
                        <a14:foregroundMark x1="41802" y1="41498" x2="41802" y2="41498"/>
                        <a14:foregroundMark x1="40801" y1="28138" x2="40801" y2="28138"/>
                        <a14:foregroundMark x1="23529" y1="26923" x2="23529" y2="26923"/>
                        <a14:foregroundMark x1="23029" y1="70648" x2="23029" y2="70648"/>
                        <a14:foregroundMark x1="27409" y1="54049" x2="27409" y2="54049"/>
                        <a14:foregroundMark x1="21902" y1="55061" x2="21902" y2="55061"/>
                        <a14:foregroundMark x1="91990" y1="53441" x2="91990" y2="53441"/>
                        <a14:foregroundMark x1="90238" y1="45344" x2="90238" y2="45344"/>
                        <a14:foregroundMark x1="85857" y1="45344" x2="85482" y2="46356"/>
                        <a14:foregroundMark x1="81227" y1="58300" x2="81227" y2="58300"/>
                        <a14:foregroundMark x1="87860" y1="62753" x2="88611" y2="61943"/>
                        <a14:foregroundMark x1="91615" y1="58097" x2="92616" y2="55668"/>
                        <a14:foregroundMark x1="48185" y1="48988" x2="48185" y2="48988"/>
                        <a14:foregroundMark x1="47810" y1="36032" x2="47810" y2="36032"/>
                        <a14:foregroundMark x1="39800" y1="28947" x2="39800" y2="28947"/>
                        <a14:foregroundMark x1="31039" y1="29757" x2="31915" y2="32389"/>
                        <a14:foregroundMark x1="41927" y1="39474" x2="41927" y2="39474"/>
                        <a14:foregroundMark x1="41051" y1="44534" x2="41051" y2="44534"/>
                        <a14:foregroundMark x1="38548" y1="38664" x2="38548" y2="38664"/>
                        <a14:foregroundMark x1="32666" y1="49798" x2="32666" y2="49798"/>
                        <a14:foregroundMark x1="43054" y1="82186" x2="43054" y2="82186"/>
                        <a14:foregroundMark x1="45181" y1="77530" x2="45181" y2="77530"/>
                        <a14:foregroundMark x1="39174" y1="80972" x2="39925" y2="82186"/>
                        <a14:foregroundMark x1="50688" y1="86032" x2="51564" y2="86032"/>
                        <a14:foregroundMark x1="63830" y1="83198" x2="70588" y2="85425"/>
                        <a14:foregroundMark x1="81602" y1="85425" x2="81602" y2="85425"/>
                        <a14:foregroundMark x1="85607" y1="80769" x2="85607" y2="80769"/>
                        <a14:foregroundMark x1="73967" y1="83603" x2="71089" y2="84008"/>
                        <a14:foregroundMark x1="58573" y1="85830" x2="49562" y2="87854"/>
                        <a14:foregroundMark x1="43930" y1="87247" x2="38673" y2="87854"/>
                        <a14:foregroundMark x1="30288" y1="87247" x2="25532" y2="86842"/>
                        <a14:foregroundMark x1="22778" y1="85830" x2="20150" y2="84211"/>
                        <a14:foregroundMark x1="15019" y1="82186" x2="12641" y2="82186"/>
                        <a14:foregroundMark x1="11014" y1="82186" x2="11139" y2="83198"/>
                        <a14:foregroundMark x1="24781" y1="86842" x2="30538" y2="89676"/>
                        <a14:foregroundMark x1="44305" y1="91903" x2="45181" y2="91903"/>
                        <a14:foregroundMark x1="53442" y1="91903" x2="53442" y2="91903"/>
                        <a14:foregroundMark x1="53442" y1="86640" x2="52566" y2="83401"/>
                        <a14:foregroundMark x1="50688" y1="78947" x2="50188" y2="78138"/>
                        <a14:foregroundMark x1="41427" y1="75101" x2="36671" y2="76113"/>
                        <a14:foregroundMark x1="71214" y1="92915" x2="71214" y2="92915"/>
                        <a14:foregroundMark x1="81852" y1="93725" x2="81852" y2="93725"/>
                        <a14:foregroundMark x1="85982" y1="90688" x2="86859" y2="90081"/>
                        <a14:foregroundMark x1="89487" y1="87247" x2="89487" y2="87247"/>
                        <a14:foregroundMark x1="88360" y1="91903" x2="88360" y2="91903"/>
                        <a14:foregroundMark x1="88736" y1="90688" x2="88736" y2="90688"/>
                        <a14:foregroundMark x1="91615" y1="87449" x2="91615" y2="87449"/>
                        <a14:foregroundMark x1="92741" y1="83198" x2="92741" y2="83198"/>
                        <a14:foregroundMark x1="7009" y1="90486" x2="7009" y2="90486"/>
                        <a14:foregroundMark x1="6508" y1="89271" x2="5006" y2="86437"/>
                        <a14:foregroundMark x1="4506" y1="84211" x2="4506" y2="84211"/>
                        <a14:foregroundMark x1="4506" y1="83401" x2="4506" y2="83401"/>
                        <a14:foregroundMark x1="25907" y1="78340" x2="25907" y2="78340"/>
                        <a14:foregroundMark x1="25907" y1="78340" x2="25907" y2="78340"/>
                        <a14:foregroundMark x1="45181" y1="43927" x2="45181" y2="43927"/>
                        <a14:foregroundMark x1="41051" y1="34818" x2="41051" y2="34818"/>
                        <a14:foregroundMark x1="41927" y1="32389" x2="43179" y2="30769"/>
                        <a14:foregroundMark x1="44681" y1="28138" x2="44806" y2="30162"/>
                        <a14:backgroundMark x1="31039" y1="40688" x2="31039" y2="40688"/>
                        <a14:backgroundMark x1="80225" y1="69028" x2="80225" y2="69028"/>
                        <a14:backgroundMark x1="79599" y1="60931" x2="79599" y2="60931"/>
                        <a14:backgroundMark x1="79850" y1="46356" x2="79850" y2="46356"/>
                        <a14:backgroundMark x1="83479" y1="70445" x2="83479" y2="70445"/>
                        <a14:backgroundMark x1="97622" y1="63968" x2="97622" y2="63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67" y="1700808"/>
            <a:ext cx="7610475" cy="470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08274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 завдання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54278" y="1600200"/>
            <a:ext cx="3632522" cy="4525963"/>
          </a:xfrm>
        </p:spPr>
        <p:txBody>
          <a:bodyPr/>
          <a:lstStyle/>
          <a:p>
            <a:r>
              <a:rPr lang="ru-RU" b="1" dirty="0" smtClean="0">
                <a:latin typeface="Century Schoolbook" pitchFamily="18" charset="0"/>
              </a:rPr>
              <a:t>С.33 - 35           </a:t>
            </a:r>
            <a:r>
              <a:rPr lang="ru-RU" b="1" dirty="0">
                <a:latin typeface="Century Schoolbook" pitchFamily="18" charset="0"/>
              </a:rPr>
              <a:t>читати, переказувати за складеним </a:t>
            </a:r>
            <a:r>
              <a:rPr lang="ru-RU" b="1" dirty="0" smtClean="0">
                <a:latin typeface="Century Schoolbook" pitchFamily="18" charset="0"/>
              </a:rPr>
              <a:t>планом, давати характеристику герою (на вибір)</a:t>
            </a:r>
            <a:endParaRPr lang="ru-RU" b="1" dirty="0">
              <a:latin typeface="Century Schoolbook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48776"/>
            <a:ext cx="4730750" cy="488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82777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26744232"/>
              </p:ext>
            </p:extLst>
          </p:nvPr>
        </p:nvGraphicFramePr>
        <p:xfrm>
          <a:off x="457200" y="274638"/>
          <a:ext cx="8229600" cy="6250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8208120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99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uk-UA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Кросворд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616624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uk-UA" sz="2600" b="1" i="1" dirty="0">
                <a:solidFill>
                  <a:srgbClr val="C00000"/>
                </a:solidFill>
              </a:rPr>
              <a:t>Як називається казка, яку створив народ? </a:t>
            </a:r>
          </a:p>
          <a:p>
            <a:pPr lvl="0">
              <a:buFont typeface="Wingdings" pitchFamily="2" charset="2"/>
              <a:buChar char="ü"/>
            </a:pPr>
            <a:r>
              <a:rPr lang="uk-UA" sz="2600" b="1" i="1" dirty="0" smtClean="0">
                <a:solidFill>
                  <a:srgbClr val="C00000"/>
                </a:solidFill>
              </a:rPr>
              <a:t>Якого </a:t>
            </a:r>
            <a:r>
              <a:rPr lang="uk-UA" sz="2600" b="1" i="1" dirty="0">
                <a:solidFill>
                  <a:srgbClr val="C00000"/>
                </a:solidFill>
              </a:rPr>
              <a:t>народу казка «Як серед птахів виникла дружба?» </a:t>
            </a:r>
            <a:endParaRPr lang="ru-RU" sz="2600" b="1" i="1" dirty="0">
              <a:solidFill>
                <a:srgbClr val="C0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uk-UA" sz="2600" b="1" i="1" dirty="0">
                <a:solidFill>
                  <a:srgbClr val="C00000"/>
                </a:solidFill>
              </a:rPr>
              <a:t>На кого перетворилася дівчина, що принесла  запрошення чоловіку до Морського Дракона? </a:t>
            </a:r>
            <a:endParaRPr lang="ru-RU" sz="2600" b="1" i="1" dirty="0">
              <a:solidFill>
                <a:srgbClr val="C0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uk-UA" sz="2600" b="1" i="1" dirty="0">
                <a:solidFill>
                  <a:srgbClr val="C00000"/>
                </a:solidFill>
              </a:rPr>
              <a:t>Хто віддав півцарства Синій Свиті Навиворіт Пошитій? </a:t>
            </a:r>
            <a:endParaRPr lang="ru-RU" sz="2600" b="1" i="1" dirty="0">
              <a:solidFill>
                <a:srgbClr val="C0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uk-UA" sz="2600" b="1" i="1" dirty="0">
                <a:solidFill>
                  <a:srgbClr val="C00000"/>
                </a:solidFill>
              </a:rPr>
              <a:t>Як називається казка, у якій присутні перетворення та незвичні речі, які допомагають героям? </a:t>
            </a:r>
            <a:endParaRPr lang="ru-RU" sz="2600" b="1" i="1" dirty="0">
              <a:solidFill>
                <a:srgbClr val="C0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uk-UA" sz="2600" b="1" i="1" dirty="0" err="1">
                <a:solidFill>
                  <a:srgbClr val="C00000"/>
                </a:solidFill>
              </a:rPr>
              <a:t>Продовжіть</a:t>
            </a:r>
            <a:r>
              <a:rPr lang="uk-UA" sz="2600" b="1" i="1" dirty="0">
                <a:solidFill>
                  <a:srgbClr val="C00000"/>
                </a:solidFill>
              </a:rPr>
              <a:t> : казка про «</a:t>
            </a:r>
            <a:r>
              <a:rPr lang="uk-UA" sz="2600" b="1" i="1" dirty="0" err="1">
                <a:solidFill>
                  <a:srgbClr val="C00000"/>
                </a:solidFill>
              </a:rPr>
              <a:t>Оха-</a:t>
            </a:r>
            <a:r>
              <a:rPr lang="uk-UA" sz="2600" b="1" i="1" dirty="0">
                <a:solidFill>
                  <a:srgbClr val="C00000"/>
                </a:solidFill>
              </a:rPr>
              <a:t>…» </a:t>
            </a:r>
            <a:endParaRPr lang="ru-RU" sz="2600" b="1" i="1" dirty="0">
              <a:solidFill>
                <a:srgbClr val="C0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uk-UA" sz="2600" b="1" i="1" dirty="0">
                <a:solidFill>
                  <a:srgbClr val="C00000"/>
                </a:solidFill>
              </a:rPr>
              <a:t>Хто допоміг сильному леву? </a:t>
            </a:r>
            <a:endParaRPr lang="ru-RU" sz="2600" b="1" i="1" dirty="0">
              <a:solidFill>
                <a:srgbClr val="C0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uk-UA" sz="2600" b="1" i="1" dirty="0">
                <a:solidFill>
                  <a:srgbClr val="C00000"/>
                </a:solidFill>
              </a:rPr>
              <a:t>Як Пошита Синя Свита? </a:t>
            </a:r>
            <a:endParaRPr lang="ru-RU" sz="2600" b="1" i="1" dirty="0">
              <a:solidFill>
                <a:srgbClr val="C0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uk-UA" sz="2600" b="1" i="1" dirty="0">
                <a:solidFill>
                  <a:srgbClr val="C00000"/>
                </a:solidFill>
              </a:rPr>
              <a:t>Т</a:t>
            </a:r>
            <a:r>
              <a:rPr lang="uk-UA" sz="2600" b="1" i="1" dirty="0" smtClean="0">
                <a:solidFill>
                  <a:srgbClr val="C00000"/>
                </a:solidFill>
              </a:rPr>
              <a:t>варина, що перехитрила лисицю, вчепившись їй на хвіст.</a:t>
            </a:r>
            <a:endParaRPr lang="ru-RU" sz="2600" b="1" i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099100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80"/>
                            </p:stCondLst>
                            <p:childTnLst>
                              <p:par>
                                <p:cTn id="1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60"/>
                            </p:stCondLst>
                            <p:childTnLst>
                              <p:par>
                                <p:cTn id="1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20"/>
                            </p:stCondLst>
                            <p:childTnLst>
                              <p:par>
                                <p:cTn id="2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92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940"/>
                            </p:stCondLst>
                            <p:childTnLst>
                              <p:par>
                                <p:cTn id="4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780"/>
                            </p:stCondLst>
                            <p:childTnLst>
                              <p:par>
                                <p:cTn id="4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r"/>
            <a:r>
              <a:rPr lang="uk-UA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Кросворд 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9789739"/>
              </p:ext>
            </p:extLst>
          </p:nvPr>
        </p:nvGraphicFramePr>
        <p:xfrm>
          <a:off x="323528" y="908720"/>
          <a:ext cx="9000992" cy="576072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818272"/>
                <a:gridCol w="818272"/>
                <a:gridCol w="818272"/>
                <a:gridCol w="818272"/>
                <a:gridCol w="818272"/>
                <a:gridCol w="818272"/>
                <a:gridCol w="818272"/>
                <a:gridCol w="818272"/>
                <a:gridCol w="818272"/>
                <a:gridCol w="818272"/>
                <a:gridCol w="818272"/>
              </a:tblGrid>
              <a:tr h="624069">
                <a:tc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р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о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д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н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б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</a:rPr>
                        <a:t>І</a:t>
                      </a:r>
                      <a:endParaRPr lang="ru-RU" sz="3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р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м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н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с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ь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к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4069">
                <a:tc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е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д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у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з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в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л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ь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м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о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ж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4069">
                <a:tc rowSpan="2"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</a:rPr>
                        <a:t>Ч</a:t>
                      </a:r>
                      <a:endParaRPr lang="ru-RU" sz="3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р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і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в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н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406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</a:rPr>
                        <a:t>Ч</a:t>
                      </a:r>
                      <a:endParaRPr lang="ru-RU" sz="3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у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д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о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т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в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о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р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м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ш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е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н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я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4069">
                <a:tc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а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в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и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в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о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р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і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Т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р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к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anchor="ctr"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09798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85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uk-UA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Місто Бремен</a:t>
            </a:r>
            <a:endParaRPr lang="ru-RU" sz="5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1876"/>
            <a:ext cx="8061920" cy="528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71561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8039744" cy="5458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uk-UA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Відгадай</a:t>
            </a:r>
            <a:endParaRPr lang="ru-RU" sz="5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deti-online.com_-_pesnya-muzykanto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9228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0222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84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1412776"/>
            <a:ext cx="4608512" cy="403244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уроку: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Брати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Грім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Бременські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музиканти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  <a:b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4104456" cy="51845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66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uk-UA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Брати Грімм </a:t>
            </a:r>
            <a:endParaRPr lang="ru-RU" sz="5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11" y="1425136"/>
            <a:ext cx="7948377" cy="510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6047640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85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uk-UA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зі словами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Autofit/>
          </a:bodyPr>
          <a:lstStyle/>
          <a:p>
            <a:r>
              <a:rPr lang="uk-UA" sz="3600" b="1" i="1" dirty="0" err="1"/>
              <a:t>Довбня</a:t>
            </a:r>
            <a:r>
              <a:rPr lang="uk-UA" sz="3600" i="1" dirty="0" err="1"/>
              <a:t>-</a:t>
            </a:r>
            <a:r>
              <a:rPr lang="uk-UA" sz="3600" dirty="0"/>
              <a:t> великий </a:t>
            </a:r>
            <a:r>
              <a:rPr lang="uk-UA" sz="3600" dirty="0" err="1"/>
              <a:t>дерев'</a:t>
            </a:r>
            <a:r>
              <a:rPr lang="uk-UA" sz="3600" dirty="0"/>
              <a:t> </a:t>
            </a:r>
            <a:r>
              <a:rPr lang="uk-UA" sz="3600" dirty="0" err="1"/>
              <a:t>яний</a:t>
            </a:r>
            <a:r>
              <a:rPr lang="uk-UA" sz="3600" dirty="0"/>
              <a:t> молот або дерев'яна палиця з потовщеним кінцем.</a:t>
            </a:r>
            <a:endParaRPr lang="ru-RU" sz="3600" dirty="0"/>
          </a:p>
          <a:p>
            <a:r>
              <a:rPr lang="uk-UA" sz="3600" b="1" i="1" dirty="0"/>
              <a:t>Мара</a:t>
            </a:r>
            <a:r>
              <a:rPr lang="uk-UA" sz="3600" dirty="0"/>
              <a:t>-примара, привид.</a:t>
            </a:r>
            <a:endParaRPr lang="ru-RU" sz="3600" dirty="0"/>
          </a:p>
          <a:p>
            <a:r>
              <a:rPr lang="uk-UA" sz="3600" b="1" dirty="0" err="1"/>
              <a:t>Дременули</a:t>
            </a:r>
            <a:r>
              <a:rPr lang="uk-UA" sz="3600" dirty="0" err="1"/>
              <a:t>-</a:t>
            </a:r>
            <a:r>
              <a:rPr lang="uk-UA" sz="3600" dirty="0"/>
              <a:t> втекли.</a:t>
            </a:r>
            <a:endParaRPr lang="ru-RU" sz="3600" dirty="0"/>
          </a:p>
          <a:p>
            <a:r>
              <a:rPr lang="uk-UA" sz="3600" b="1" i="1" dirty="0"/>
              <a:t>Припічок</a:t>
            </a:r>
            <a:r>
              <a:rPr lang="uk-UA" sz="3600" dirty="0"/>
              <a:t>-горизонтальна площина перед челюстями печі під комином, продовженням якої є черінь печі.</a:t>
            </a:r>
            <a:endParaRPr lang="ru-RU" sz="3600" dirty="0"/>
          </a:p>
          <a:p>
            <a:r>
              <a:rPr lang="uk-UA" sz="3600" b="1" i="1" dirty="0" err="1"/>
              <a:t>Пазури</a:t>
            </a:r>
            <a:r>
              <a:rPr lang="uk-UA" sz="3600" b="1" dirty="0" err="1"/>
              <a:t>-</a:t>
            </a:r>
            <a:r>
              <a:rPr lang="uk-UA" sz="3600" dirty="0"/>
              <a:t> кігті</a:t>
            </a:r>
            <a:r>
              <a:rPr lang="uk-UA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8060048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574</Words>
  <Application>Microsoft Office PowerPoint</Application>
  <PresentationFormat>Экран (4:3)</PresentationFormat>
  <Paragraphs>145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  Літературні казки  </vt:lpstr>
      <vt:lpstr>Мовленнєва розминка</vt:lpstr>
      <vt:lpstr>Кросворд</vt:lpstr>
      <vt:lpstr>Кросворд </vt:lpstr>
      <vt:lpstr>Місто Бремен</vt:lpstr>
      <vt:lpstr>Відгадай</vt:lpstr>
      <vt:lpstr>Тема уроку:  Брати Грімм "Бременські музиканти" </vt:lpstr>
      <vt:lpstr>Брати Грімм </vt:lpstr>
      <vt:lpstr>Робота зі словами</vt:lpstr>
      <vt:lpstr>Казка «Бременські  музиканти»</vt:lpstr>
      <vt:lpstr>Перевірка первинного сприйняття твору. Аудіювання. Тест .</vt:lpstr>
      <vt:lpstr>Вправа "Юний диктор"</vt:lpstr>
      <vt:lpstr>Гра "Бджілка"</vt:lpstr>
      <vt:lpstr>Гра "Листочок"</vt:lpstr>
      <vt:lpstr>Читання "Естафета"          (по групах)</vt:lpstr>
      <vt:lpstr> Фізхвилинка</vt:lpstr>
      <vt:lpstr> Гра "Встанови порядок"</vt:lpstr>
      <vt:lpstr>Гра "Встанови порядок"</vt:lpstr>
      <vt:lpstr>Перегляд фрагменту мультфільму "Бременські музиканти"</vt:lpstr>
      <vt:lpstr>Робота над прислів'ями</vt:lpstr>
      <vt:lpstr>Лепбук</vt:lpstr>
      <vt:lpstr>Домашнє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35</cp:revision>
  <dcterms:created xsi:type="dcterms:W3CDTF">2018-10-08T11:31:42Z</dcterms:created>
  <dcterms:modified xsi:type="dcterms:W3CDTF">2018-10-17T17:04:31Z</dcterms:modified>
</cp:coreProperties>
</file>