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36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82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519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817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33714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36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2457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89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656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34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72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050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339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4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59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378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81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764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3F5C905-E873-4CE9-AA9B-1518B92396C1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FF3CF8-32EB-4BF4-92AE-87283C4B43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82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3" r:id="rId13"/>
    <p:sldLayoutId id="2147483894" r:id="rId14"/>
    <p:sldLayoutId id="2147483895" r:id="rId15"/>
    <p:sldLayoutId id="2147483896" r:id="rId16"/>
    <p:sldLayoutId id="214748389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1440" y="1642094"/>
            <a:ext cx="8753433" cy="1696851"/>
          </a:xfrm>
        </p:spPr>
        <p:txBody>
          <a:bodyPr>
            <a:noAutofit/>
          </a:bodyPr>
          <a:lstStyle/>
          <a:p>
            <a:r>
              <a:rPr lang="en-US" sz="9600" cap="none" dirty="0" smtClean="0">
                <a:ln w="0"/>
                <a:gradFill>
                  <a:gsLst>
                    <a:gs pos="53000">
                      <a:schemeClr val="accent1">
                        <a:lumMod val="75000"/>
                      </a:schemeClr>
                    </a:gs>
                    <a:gs pos="100000">
                      <a:schemeClr val="bg2">
                        <a:shade val="92000"/>
                        <a:satMod val="170000"/>
                        <a:lumMod val="96000"/>
                      </a:schemeClr>
                    </a:gs>
                  </a:gsLst>
                  <a:lin ang="540000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 My Town</a:t>
            </a:r>
            <a:endParaRPr lang="ru-RU" sz="9600" cap="none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6395" y="4369130"/>
            <a:ext cx="4577278" cy="1352797"/>
          </a:xfrm>
        </p:spPr>
        <p:txBody>
          <a:bodyPr>
            <a:noAutofit/>
          </a:bodyPr>
          <a:lstStyle/>
          <a:p>
            <a:r>
              <a:rPr lang="en-US" sz="3600" b="1" cap="none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English teacher: </a:t>
            </a:r>
            <a:r>
              <a:rPr lang="en-US" sz="3600" b="1" cap="none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Maslova</a:t>
            </a:r>
            <a:r>
              <a:rPr lang="en-US" sz="3600" b="1" cap="none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V.V.</a:t>
            </a:r>
            <a:endParaRPr lang="ru-RU" sz="3600" b="1" cap="non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161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487889"/>
            <a:ext cx="10857312" cy="1384453"/>
          </a:xfrm>
        </p:spPr>
        <p:txBody>
          <a:bodyPr>
            <a:normAutofit/>
          </a:bodyPr>
          <a:lstStyle/>
          <a:p>
            <a:r>
              <a:rPr lang="en-US" b="1" dirty="0" smtClean="0"/>
              <a:t>Look </a:t>
            </a:r>
            <a:r>
              <a:rPr lang="en-US" b="1" dirty="0"/>
              <a:t>at the plan of the town, read and say true or false. Correct the false </a:t>
            </a:r>
            <a:r>
              <a:rPr lang="en-US" b="1" dirty="0" smtClean="0"/>
              <a:t>sentences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" t="719" r="1562"/>
          <a:stretch/>
        </p:blipFill>
        <p:spPr>
          <a:xfrm>
            <a:off x="188686" y="2104572"/>
            <a:ext cx="11771085" cy="432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7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6629" y="914400"/>
            <a:ext cx="10595428" cy="5675085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1. The small park is next to the cinema. </a:t>
            </a:r>
            <a:endParaRPr lang="ru-RU" sz="3600" dirty="0"/>
          </a:p>
          <a:p>
            <a:pPr marL="0" indent="0">
              <a:buNone/>
            </a:pPr>
            <a:r>
              <a:rPr lang="en-US" sz="3600" dirty="0"/>
              <a:t>2. The museum is between the school and the post office. </a:t>
            </a:r>
            <a:endParaRPr lang="ru-RU" sz="3600" dirty="0"/>
          </a:p>
          <a:p>
            <a:pPr marL="0" indent="0">
              <a:buNone/>
            </a:pPr>
            <a:r>
              <a:rPr lang="en-US" sz="3600" dirty="0"/>
              <a:t>3. The shop is on the right of the theatre. </a:t>
            </a:r>
            <a:endParaRPr lang="ru-RU" sz="3600" dirty="0"/>
          </a:p>
          <a:p>
            <a:pPr marL="0" indent="0">
              <a:buNone/>
            </a:pPr>
            <a:r>
              <a:rPr lang="en-US" sz="3600" dirty="0"/>
              <a:t>4. The hotel is opposite the school.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5</a:t>
            </a:r>
            <a:r>
              <a:rPr lang="en-US" sz="3600" dirty="0"/>
              <a:t>. The cafe is in front of the theatre</a:t>
            </a:r>
            <a:r>
              <a:rPr lang="en-US" sz="3600" dirty="0" smtClean="0"/>
              <a:t>.</a:t>
            </a:r>
            <a:endParaRPr lang="ru-RU" sz="3600" dirty="0"/>
          </a:p>
          <a:p>
            <a:pPr marL="0" indent="0">
              <a:buNone/>
            </a:pPr>
            <a:r>
              <a:rPr lang="en-US" sz="3600" dirty="0"/>
              <a:t>6. The library is on the left of the hotel. 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08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364449"/>
            <a:ext cx="10364451" cy="1028922"/>
          </a:xfrm>
        </p:spPr>
        <p:txBody>
          <a:bodyPr/>
          <a:lstStyle/>
          <a:p>
            <a:r>
              <a:rPr lang="uk-UA" b="1" dirty="0"/>
              <a:t>Введення нового лексичного </a:t>
            </a:r>
            <a:r>
              <a:rPr lang="uk-UA" b="1" dirty="0" smtClean="0"/>
              <a:t>матеріалу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89349699"/>
              </p:ext>
            </p:extLst>
          </p:nvPr>
        </p:nvGraphicFramePr>
        <p:xfrm>
          <a:off x="1204685" y="1671639"/>
          <a:ext cx="9173030" cy="46130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86515">
                  <a:extLst>
                    <a:ext uri="{9D8B030D-6E8A-4147-A177-3AD203B41FA5}">
                      <a16:colId xmlns:a16="http://schemas.microsoft.com/office/drawing/2014/main" val="1482987004"/>
                    </a:ext>
                  </a:extLst>
                </a:gridCol>
                <a:gridCol w="4586515">
                  <a:extLst>
                    <a:ext uri="{9D8B030D-6E8A-4147-A177-3AD203B41FA5}">
                      <a16:colId xmlns:a16="http://schemas.microsoft.com/office/drawing/2014/main" val="1868879122"/>
                    </a:ext>
                  </a:extLst>
                </a:gridCol>
              </a:tblGrid>
              <a:tr h="90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 straight ahead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987236"/>
                  </a:ext>
                </a:extLst>
              </a:tr>
              <a:tr h="85577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Turn left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8340912"/>
                  </a:ext>
                </a:extLst>
              </a:tr>
              <a:tr h="8397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Turn right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08446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Cross the street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5110842"/>
                  </a:ext>
                </a:extLst>
              </a:tr>
              <a:tr h="12046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 along the street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6444854"/>
                  </a:ext>
                </a:extLst>
              </a:tr>
            </a:tbl>
          </a:graphicData>
        </a:graphic>
      </p:graphicFrame>
      <p:pic>
        <p:nvPicPr>
          <p:cNvPr id="6" name="Рисунок 5" descr="00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271" y="1671639"/>
            <a:ext cx="1438910" cy="882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00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271" y="2594482"/>
            <a:ext cx="1438910" cy="759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00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271" y="3449486"/>
            <a:ext cx="1438910" cy="779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015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6" t="8463" b="10388"/>
          <a:stretch/>
        </p:blipFill>
        <p:spPr bwMode="auto">
          <a:xfrm>
            <a:off x="2710271" y="4324417"/>
            <a:ext cx="1376952" cy="687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0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025" y="5152560"/>
            <a:ext cx="1571443" cy="991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82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537029"/>
            <a:ext cx="10363825" cy="783771"/>
          </a:xfrm>
        </p:spPr>
        <p:txBody>
          <a:bodyPr>
            <a:normAutofit/>
          </a:bodyPr>
          <a:lstStyle/>
          <a:p>
            <a:r>
              <a:rPr lang="uk-UA" sz="4400" b="1" dirty="0"/>
              <a:t>Підведення </a:t>
            </a:r>
            <a:r>
              <a:rPr lang="uk-UA" sz="4400" b="1" dirty="0" smtClean="0"/>
              <a:t>підсумків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3" y="1582057"/>
            <a:ext cx="10929883" cy="5079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T</a:t>
            </a:r>
            <a:r>
              <a:rPr lang="en-US" sz="3200" b="1" dirty="0"/>
              <a:t>:</a:t>
            </a:r>
            <a:r>
              <a:rPr lang="en-US" sz="3200" dirty="0"/>
              <a:t> What buildings are there in our </a:t>
            </a:r>
            <a:r>
              <a:rPr lang="en-US" sz="3200" dirty="0" smtClean="0"/>
              <a:t>town?</a:t>
            </a:r>
            <a:endParaRPr lang="ru-RU" sz="3200" dirty="0"/>
          </a:p>
          <a:p>
            <a:pPr marL="0" indent="0">
              <a:buNone/>
            </a:pPr>
            <a:r>
              <a:rPr lang="en-US" sz="3200" b="1" dirty="0"/>
              <a:t>P1:</a:t>
            </a:r>
            <a:r>
              <a:rPr lang="en-US" sz="3200" dirty="0"/>
              <a:t> There </a:t>
            </a:r>
            <a:r>
              <a:rPr lang="en-US" sz="3200" dirty="0" smtClean="0"/>
              <a:t>are parks, museums, cinemas and theatres </a:t>
            </a:r>
            <a:r>
              <a:rPr lang="en-US" sz="3200" dirty="0"/>
              <a:t>in our town.</a:t>
            </a:r>
            <a:endParaRPr lang="ru-RU" sz="3200" dirty="0"/>
          </a:p>
          <a:p>
            <a:pPr marL="0" indent="0">
              <a:buNone/>
            </a:pPr>
            <a:r>
              <a:rPr lang="en-US" sz="3200" b="1" dirty="0"/>
              <a:t>P2:</a:t>
            </a:r>
            <a:r>
              <a:rPr lang="en-US" sz="3200" dirty="0"/>
              <a:t> There are many shops and supermarkets in our town.</a:t>
            </a:r>
            <a:endParaRPr lang="ru-RU" sz="3200" dirty="0"/>
          </a:p>
          <a:p>
            <a:pPr marL="0" indent="0">
              <a:buNone/>
            </a:pPr>
            <a:r>
              <a:rPr lang="en-US" sz="3200" b="1" dirty="0"/>
              <a:t>P3:</a:t>
            </a:r>
            <a:r>
              <a:rPr lang="en-US" sz="3200" dirty="0"/>
              <a:t> There are banks, restaurants, hospitals, railway and bus stations in our town.</a:t>
            </a:r>
            <a:endParaRPr lang="ru-RU" sz="32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1452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4403" y="531432"/>
            <a:ext cx="10349312" cy="1398968"/>
          </a:xfrm>
        </p:spPr>
        <p:txBody>
          <a:bodyPr>
            <a:noAutofit/>
          </a:bodyPr>
          <a:lstStyle/>
          <a:p>
            <a:r>
              <a:rPr lang="uk-UA" sz="4400" b="1" dirty="0"/>
              <a:t>Повідомлення домашнього </a:t>
            </a:r>
            <a:r>
              <a:rPr lang="uk-UA" sz="4400" b="1" dirty="0" smtClean="0"/>
              <a:t>завдання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31059" y="2032000"/>
            <a:ext cx="11176000" cy="460102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4000" b="1" dirty="0" smtClean="0"/>
              <a:t>T</a:t>
            </a:r>
            <a:r>
              <a:rPr lang="uk-UA" sz="4000" b="1" dirty="0" smtClean="0"/>
              <a:t>:</a:t>
            </a:r>
            <a:r>
              <a:rPr lang="uk-UA" sz="4000" dirty="0"/>
              <a:t> </a:t>
            </a:r>
            <a:r>
              <a:rPr lang="uk-UA" sz="4000" dirty="0" smtClean="0"/>
              <a:t>А</a:t>
            </a:r>
            <a:r>
              <a:rPr lang="en-US" sz="4000" dirty="0"/>
              <a:t>t this lesson we had a good practice asking the way and giving directions. </a:t>
            </a:r>
            <a:endParaRPr lang="en-US" sz="4000" dirty="0" smtClean="0"/>
          </a:p>
          <a:p>
            <a:pPr marL="0" indent="0" algn="just">
              <a:buNone/>
            </a:pPr>
            <a:r>
              <a:rPr lang="en-US" sz="4000" dirty="0" smtClean="0"/>
              <a:t>So </a:t>
            </a:r>
            <a:r>
              <a:rPr lang="en-US" sz="4000" dirty="0"/>
              <a:t>your </a:t>
            </a:r>
            <a:r>
              <a:rPr lang="en-US" sz="4000" dirty="0" err="1" smtClean="0"/>
              <a:t>hometask</a:t>
            </a:r>
            <a:r>
              <a:rPr lang="en-US" sz="4000" dirty="0" smtClean="0"/>
              <a:t> is: </a:t>
            </a:r>
            <a:r>
              <a:rPr lang="en-US" sz="4000" dirty="0"/>
              <a:t>draw a map and describe your safe way from your house to your school. Start with your house. Write the names of the </a:t>
            </a:r>
            <a:r>
              <a:rPr lang="en-US" sz="4000" dirty="0" smtClean="0"/>
              <a:t>buildings </a:t>
            </a:r>
            <a:r>
              <a:rPr lang="en-US" sz="4000" dirty="0"/>
              <a:t>you can see.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85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87946" y="1336576"/>
            <a:ext cx="10363826" cy="3424107"/>
          </a:xfrm>
          <a:scene3d>
            <a:camera prst="orthographicFront"/>
            <a:lightRig rig="threePt" dir="t"/>
          </a:scene3d>
          <a:sp3d>
            <a:bevelT w="101600" prst="riblet"/>
            <a:bevelB w="101600" prst="riblet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800" cap="none" dirty="0" smtClean="0">
                <a:ln w="0"/>
                <a:gradFill>
                  <a:gsLst>
                    <a:gs pos="53000">
                      <a:schemeClr val="accent1">
                        <a:lumMod val="75000"/>
                      </a:schemeClr>
                    </a:gs>
                    <a:gs pos="100000">
                      <a:schemeClr val="bg2">
                        <a:shade val="92000"/>
                        <a:satMod val="170000"/>
                        <a:lumMod val="96000"/>
                      </a:schemeClr>
                    </a:gs>
                  </a:gsLst>
                  <a:lin ang="540000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Thank you for your attention!</a:t>
            </a:r>
            <a:endParaRPr lang="ru-RU" sz="8800" cap="none" dirty="0">
              <a:ln w="0"/>
              <a:gradFill>
                <a:gsLst>
                  <a:gs pos="53000">
                    <a:schemeClr val="accent1">
                      <a:lumMod val="75000"/>
                    </a:schemeClr>
                  </a:gs>
                  <a:gs pos="100000">
                    <a:schemeClr val="bg2">
                      <a:shade val="92000"/>
                      <a:satMod val="170000"/>
                      <a:lumMod val="96000"/>
                    </a:schemeClr>
                  </a:gs>
                </a:gsLst>
                <a:lin ang="5400000"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454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272154"/>
            <a:ext cx="10364451" cy="1030174"/>
          </a:xfrm>
        </p:spPr>
        <p:txBody>
          <a:bodyPr/>
          <a:lstStyle/>
          <a:p>
            <a:r>
              <a:rPr lang="uk-UA" b="1" dirty="0" smtClean="0"/>
              <a:t>Мета уроку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8972" y="1302328"/>
            <a:ext cx="11518404" cy="5437578"/>
          </a:xfrm>
        </p:spPr>
        <p:txBody>
          <a:bodyPr>
            <a:normAutofit fontScale="92500"/>
          </a:bodyPr>
          <a:lstStyle/>
          <a:p>
            <a:pPr algn="just"/>
            <a:r>
              <a:rPr lang="uk-UA" sz="2400" dirty="0" smtClean="0"/>
              <a:t>ознайомити </a:t>
            </a:r>
            <a:r>
              <a:rPr lang="uk-UA" sz="2400" dirty="0"/>
              <a:t>учнів з новою лексикою теми, закріпити вживання лексичних одиниць з теми та прийменників місця в мовленні, розвивати та удосконалювати вміння та навички аудіювання, читання, говоріння та </a:t>
            </a:r>
            <a:r>
              <a:rPr lang="uk-UA" sz="2400" dirty="0" smtClean="0"/>
              <a:t>письма;</a:t>
            </a:r>
            <a:endParaRPr lang="en-US" sz="2400" dirty="0" smtClean="0"/>
          </a:p>
          <a:p>
            <a:pPr algn="just"/>
            <a:r>
              <a:rPr lang="uk-UA" sz="2400" dirty="0" smtClean="0"/>
              <a:t>формувати </a:t>
            </a:r>
            <a:r>
              <a:rPr lang="uk-UA" sz="2400" dirty="0"/>
              <a:t>комунікативні навички учнів; розвивати увагу, пам’ять, уяву та творчі здібності учнів; вчити учнів співпрацювати у парах та групах; формувати потребу практичного застосування англійської мови в різних сферах </a:t>
            </a:r>
            <a:r>
              <a:rPr lang="uk-UA" sz="2400" dirty="0" smtClean="0"/>
              <a:t>діяльності</a:t>
            </a:r>
            <a:r>
              <a:rPr lang="en-US" sz="2400" dirty="0"/>
              <a:t>;</a:t>
            </a:r>
            <a:endParaRPr lang="en-US" sz="2400" dirty="0" smtClean="0"/>
          </a:p>
          <a:p>
            <a:pPr algn="just"/>
            <a:r>
              <a:rPr lang="uk-UA" sz="2400" dirty="0" smtClean="0"/>
              <a:t>виховувати </a:t>
            </a:r>
            <a:r>
              <a:rPr lang="uk-UA" sz="2400" dirty="0"/>
              <a:t>повагу до прийнятих в суспільстві норм та правил (вчити дотримуватись правил дорожнього руху); виховувати почуття відповідальності за збереження життя і здоров’я; виховувати ввічливість у спілкуванні з іншими людьми; формувати вміння працювати в команді, сприяти прагненню учнів до колективної роботи і вихованню почуття відповідальності за спільну роботу.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9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360218"/>
            <a:ext cx="10364451" cy="928255"/>
          </a:xfrm>
        </p:spPr>
        <p:txBody>
          <a:bodyPr>
            <a:normAutofit/>
          </a:bodyPr>
          <a:lstStyle/>
          <a:p>
            <a:r>
              <a:rPr lang="en-US" b="1" dirty="0" smtClean="0"/>
              <a:t>Greeting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5" y="1399309"/>
            <a:ext cx="10364451" cy="50014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 smtClean="0"/>
              <a:t>T</a:t>
            </a:r>
            <a:r>
              <a:rPr lang="en-US" sz="2400" b="1" dirty="0"/>
              <a:t>:</a:t>
            </a:r>
            <a:r>
              <a:rPr lang="en-US" sz="2400" dirty="0"/>
              <a:t> Stand up!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Red, yellow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Green and blue,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Hello, friends!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How are you?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b="1" dirty="0" smtClean="0"/>
              <a:t>P:</a:t>
            </a:r>
            <a:r>
              <a:rPr lang="en-US" sz="2400" dirty="0" smtClean="0"/>
              <a:t> </a:t>
            </a:r>
            <a:r>
              <a:rPr lang="en-US" sz="2400" dirty="0"/>
              <a:t>Red, yellow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Green and blue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We are fine,</a:t>
            </a:r>
            <a:endParaRPr lang="ru-RU" sz="2400" dirty="0"/>
          </a:p>
          <a:p>
            <a:pPr marL="0" indent="0" algn="ctr">
              <a:buNone/>
            </a:pPr>
            <a:r>
              <a:rPr lang="en-US" sz="2400" dirty="0"/>
              <a:t>Thank you!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77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466117"/>
            <a:ext cx="10364451" cy="1348169"/>
          </a:xfrm>
        </p:spPr>
        <p:txBody>
          <a:bodyPr/>
          <a:lstStyle/>
          <a:p>
            <a:r>
              <a:rPr lang="en-US" b="1" dirty="0" smtClean="0"/>
              <a:t>Phonetic </a:t>
            </a:r>
            <a:r>
              <a:rPr lang="en-US" b="1" dirty="0"/>
              <a:t>drills. Tongue </a:t>
            </a:r>
            <a:r>
              <a:rPr lang="en-US" b="1" dirty="0" smtClean="0"/>
              <a:t>twister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036618"/>
            <a:ext cx="11098117" cy="461356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1. The two-twenty-two train tore through the tunnel.</a:t>
            </a:r>
            <a:endParaRPr lang="ru-RU" sz="3200" dirty="0"/>
          </a:p>
          <a:p>
            <a:pPr marL="0" indent="0">
              <a:buNone/>
            </a:pPr>
            <a:r>
              <a:rPr lang="en-US" sz="3200" dirty="0"/>
              <a:t>2. Each Easter Eddie eats eighty Easter eggs.</a:t>
            </a:r>
            <a:endParaRPr lang="ru-RU" sz="3200" dirty="0"/>
          </a:p>
          <a:p>
            <a:pPr marL="0" indent="0">
              <a:buNone/>
            </a:pPr>
            <a:r>
              <a:rPr lang="en-US" sz="3200" dirty="0"/>
              <a:t>3. Black bug bit a big black bear.</a:t>
            </a:r>
            <a:endParaRPr lang="ru-RU" sz="3200" dirty="0"/>
          </a:p>
          <a:p>
            <a:pPr marL="0" indent="0">
              <a:buNone/>
            </a:pPr>
            <a:r>
              <a:rPr lang="en-US" sz="3200" dirty="0"/>
              <a:t>4. Six silver swans swam silently seaward.</a:t>
            </a:r>
            <a:endParaRPr lang="ru-RU" sz="3200" dirty="0"/>
          </a:p>
          <a:p>
            <a:pPr marL="0" indent="0">
              <a:buNone/>
            </a:pPr>
            <a:r>
              <a:rPr lang="en-US" sz="3200" dirty="0"/>
              <a:t>5. We surely shall see the sun shine soon.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039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466117"/>
            <a:ext cx="10364451" cy="1596177"/>
          </a:xfrm>
        </p:spPr>
        <p:txBody>
          <a:bodyPr/>
          <a:lstStyle/>
          <a:p>
            <a:r>
              <a:rPr lang="uk-UA" b="1" dirty="0" smtClean="0"/>
              <a:t>Повідомлення </a:t>
            </a:r>
            <a:r>
              <a:rPr lang="uk-UA" b="1" dirty="0"/>
              <a:t>теми та мети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3" y="1828800"/>
            <a:ext cx="10654113" cy="4397829"/>
          </a:xfrm>
        </p:spPr>
        <p:txBody>
          <a:bodyPr/>
          <a:lstStyle/>
          <a:p>
            <a:pPr lvl="0" algn="just"/>
            <a:r>
              <a:rPr lang="en-US" sz="3200" dirty="0" smtClean="0"/>
              <a:t>the </a:t>
            </a:r>
            <a:r>
              <a:rPr lang="en-US" sz="3200" dirty="0"/>
              <a:t>topic of our lesson is “In My Town”.</a:t>
            </a:r>
            <a:endParaRPr lang="ru-RU" sz="3200" dirty="0"/>
          </a:p>
          <a:p>
            <a:pPr lvl="0" algn="just"/>
            <a:r>
              <a:rPr lang="en-US" sz="3200" dirty="0"/>
              <a:t>We’ll continue to work with the vocabulary on the topic and learn how to ask the way and give directions in the town.</a:t>
            </a:r>
            <a:endParaRPr lang="ru-RU" sz="3200" dirty="0"/>
          </a:p>
          <a:p>
            <a:pPr lvl="0" algn="just"/>
            <a:r>
              <a:rPr lang="en-US" sz="3200" dirty="0"/>
              <a:t>By the end of the lesson you will know how to ask the way and give directions.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690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266843" cy="789369"/>
          </a:xfrm>
        </p:spPr>
        <p:txBody>
          <a:bodyPr>
            <a:normAutofit/>
          </a:bodyPr>
          <a:lstStyle/>
          <a:p>
            <a:r>
              <a:rPr lang="en-US" b="1" dirty="0" smtClean="0"/>
              <a:t>Warming</a:t>
            </a:r>
            <a:r>
              <a:rPr lang="uk-UA" b="1" dirty="0" smtClean="0"/>
              <a:t>-</a:t>
            </a:r>
            <a:r>
              <a:rPr lang="en-US" b="1" dirty="0" smtClean="0"/>
              <a:t>up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611086"/>
            <a:ext cx="12192000" cy="524691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guess </a:t>
            </a:r>
            <a:r>
              <a:rPr lang="en-US" dirty="0"/>
              <a:t>what </a:t>
            </a:r>
            <a:r>
              <a:rPr lang="en-US" dirty="0" smtClean="0"/>
              <a:t>place it is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755608"/>
              </p:ext>
            </p:extLst>
          </p:nvPr>
        </p:nvGraphicFramePr>
        <p:xfrm>
          <a:off x="249382" y="2278577"/>
          <a:ext cx="11693236" cy="4194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46618">
                  <a:extLst>
                    <a:ext uri="{9D8B030D-6E8A-4147-A177-3AD203B41FA5}">
                      <a16:colId xmlns:a16="http://schemas.microsoft.com/office/drawing/2014/main" val="378475434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134461038"/>
                    </a:ext>
                  </a:extLst>
                </a:gridCol>
              </a:tblGrid>
              <a:tr h="4194794">
                <a:tc>
                  <a:txBody>
                    <a:bodyPr/>
                    <a:lstStyle/>
                    <a:p>
                      <a:pPr marL="342900" indent="-342900" algn="ctr">
                        <a:buAutoNum type="arabicPeriod"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You can watch interesting films there. </a:t>
                      </a:r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dirty="0" smtClean="0"/>
                    </a:p>
                    <a:p>
                      <a:pPr marL="0" indent="0" algn="ctr">
                        <a:buNone/>
                      </a:pPr>
                      <a:endParaRPr lang="en-US" sz="900" dirty="0" smtClean="0"/>
                    </a:p>
                    <a:p>
                      <a:pPr marL="0" indent="0" algn="ctr">
                        <a:buNone/>
                      </a:pPr>
                      <a:r>
                        <a:rPr lang="en-US" dirty="0" smtClean="0"/>
                        <a:t>Cinema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You can enjoy watching famous works of art there.</a:t>
                      </a: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9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 gallery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728528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18" y="2764438"/>
            <a:ext cx="4837625" cy="32230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52" y="2764439"/>
            <a:ext cx="4838603" cy="322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0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37737165"/>
              </p:ext>
            </p:extLst>
          </p:nvPr>
        </p:nvGraphicFramePr>
        <p:xfrm>
          <a:off x="204602" y="130628"/>
          <a:ext cx="11726142" cy="66446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863071">
                  <a:extLst>
                    <a:ext uri="{9D8B030D-6E8A-4147-A177-3AD203B41FA5}">
                      <a16:colId xmlns:a16="http://schemas.microsoft.com/office/drawing/2014/main" val="61423885"/>
                    </a:ext>
                  </a:extLst>
                </a:gridCol>
                <a:gridCol w="5863071">
                  <a:extLst>
                    <a:ext uri="{9D8B030D-6E8A-4147-A177-3AD203B41FA5}">
                      <a16:colId xmlns:a16="http://schemas.microsoft.com/office/drawing/2014/main" val="2769711391"/>
                    </a:ext>
                  </a:extLst>
                </a:gridCol>
              </a:tblGrid>
              <a:tr h="3275037"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You can see the clowns and clever animals there.</a:t>
                      </a:r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pPr algn="ctr"/>
                      <a:endParaRPr lang="en-US" sz="1000" b="0" dirty="0" smtClean="0"/>
                    </a:p>
                    <a:p>
                      <a:pPr algn="ctr"/>
                      <a:endParaRPr lang="en-US" sz="1000" b="0" dirty="0" smtClean="0"/>
                    </a:p>
                    <a:p>
                      <a:pPr algn="ctr"/>
                      <a:endParaRPr lang="en-US" sz="1200" b="0" dirty="0" smtClean="0"/>
                    </a:p>
                    <a:p>
                      <a:pPr algn="ctr"/>
                      <a:r>
                        <a:rPr lang="en-US" b="0" dirty="0" smtClean="0"/>
                        <a:t>Circus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Actors can show an interesting play for you there.</a:t>
                      </a: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2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Theatre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213250"/>
                  </a:ext>
                </a:extLst>
              </a:tr>
              <a:tr h="3227008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There are many interesting old things there. </a:t>
                      </a: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Museum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You can buy food and other things there.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Supermarket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472190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67" y="674333"/>
            <a:ext cx="3696319" cy="24923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386" y="674333"/>
            <a:ext cx="3724102" cy="248212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14" y="3861172"/>
            <a:ext cx="4221224" cy="25925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173" y="3861172"/>
            <a:ext cx="3896528" cy="2597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40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24610130"/>
              </p:ext>
            </p:extLst>
          </p:nvPr>
        </p:nvGraphicFramePr>
        <p:xfrm>
          <a:off x="174170" y="137160"/>
          <a:ext cx="11843658" cy="66598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921829">
                  <a:extLst>
                    <a:ext uri="{9D8B030D-6E8A-4147-A177-3AD203B41FA5}">
                      <a16:colId xmlns:a16="http://schemas.microsoft.com/office/drawing/2014/main" val="61423885"/>
                    </a:ext>
                  </a:extLst>
                </a:gridCol>
                <a:gridCol w="5921829">
                  <a:extLst>
                    <a:ext uri="{9D8B030D-6E8A-4147-A177-3AD203B41FA5}">
                      <a16:colId xmlns:a16="http://schemas.microsoft.com/office/drawing/2014/main" val="2769711391"/>
                    </a:ext>
                  </a:extLst>
                </a:gridCol>
              </a:tblGrid>
              <a:tr h="3306215"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 There are many trees and flowers here. </a:t>
                      </a:r>
                      <a:endParaRPr lang="en-US" sz="1800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endParaRPr lang="en-US" b="0" dirty="0" smtClean="0"/>
                    </a:p>
                    <a:p>
                      <a:pPr algn="ctr"/>
                      <a:endParaRPr lang="en-US" sz="900" b="0" dirty="0" smtClean="0"/>
                    </a:p>
                    <a:p>
                      <a:pPr algn="ctr"/>
                      <a:endParaRPr lang="en-US" sz="800" b="0" dirty="0" smtClean="0"/>
                    </a:p>
                    <a:p>
                      <a:pPr algn="ctr"/>
                      <a:r>
                        <a:rPr lang="en-US" b="0" dirty="0" smtClean="0"/>
                        <a:t>Park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 It is a place where you can get medical treatment.</a:t>
                      </a: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9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Hospital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213250"/>
                  </a:ext>
                </a:extLst>
              </a:tr>
              <a:tr h="3291254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 There are a lot of books here.</a:t>
                      </a: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Library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 An organization that sorts, processes and delivers letters.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Post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office</a:t>
                      </a:r>
                      <a:endParaRPr lang="en-US" sz="1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472190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-1" b="2221"/>
          <a:stretch/>
        </p:blipFill>
        <p:spPr>
          <a:xfrm>
            <a:off x="1378856" y="572975"/>
            <a:ext cx="3808877" cy="25765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987" y="529553"/>
            <a:ext cx="3929889" cy="26199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98" y="3949003"/>
            <a:ext cx="4245392" cy="25098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919" y="3949003"/>
            <a:ext cx="4124957" cy="250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978054"/>
          </a:xfrm>
        </p:spPr>
        <p:txBody>
          <a:bodyPr/>
          <a:lstStyle/>
          <a:p>
            <a:r>
              <a:rPr lang="en-US" b="1" dirty="0" smtClean="0"/>
              <a:t>Find </a:t>
            </a:r>
            <a:r>
              <a:rPr lang="en-US" b="1" dirty="0"/>
              <a:t>and correct the mistakes (writing</a:t>
            </a:r>
            <a:r>
              <a:rPr lang="en-US" b="1" dirty="0" smtClean="0"/>
              <a:t>)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35668441"/>
              </p:ext>
            </p:extLst>
          </p:nvPr>
        </p:nvGraphicFramePr>
        <p:xfrm>
          <a:off x="1160830" y="1712686"/>
          <a:ext cx="9870340" cy="45720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935170">
                  <a:extLst>
                    <a:ext uri="{9D8B030D-6E8A-4147-A177-3AD203B41FA5}">
                      <a16:colId xmlns:a16="http://schemas.microsoft.com/office/drawing/2014/main" val="2020460712"/>
                    </a:ext>
                  </a:extLst>
                </a:gridCol>
                <a:gridCol w="4935170">
                  <a:extLst>
                    <a:ext uri="{9D8B030D-6E8A-4147-A177-3AD203B41FA5}">
                      <a16:colId xmlns:a16="http://schemas.microsoft.com/office/drawing/2014/main" val="3576697281"/>
                    </a:ext>
                  </a:extLst>
                </a:gridCol>
              </a:tblGrid>
              <a:tr h="29826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Incorrect forms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Correct forms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616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Benk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Bank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2754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Scool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School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90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Stashion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Station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468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Musium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Museum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187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Sity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City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01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Stret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Street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479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Bakeri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Bakery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39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Gotel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Hotel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715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Sinema</a:t>
                      </a:r>
                      <a:endParaRPr lang="ru-RU" sz="2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Cinema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9716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30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585</TotalTime>
  <Words>664</Words>
  <Application>Microsoft Office PowerPoint</Application>
  <PresentationFormat>Широкоэкранный</PresentationFormat>
  <Paragraphs>207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Tw Cen MT</vt:lpstr>
      <vt:lpstr>Капля</vt:lpstr>
      <vt:lpstr>In My Town</vt:lpstr>
      <vt:lpstr>Мета уроку</vt:lpstr>
      <vt:lpstr>Greeting </vt:lpstr>
      <vt:lpstr>Phonetic drills. Tongue twister </vt:lpstr>
      <vt:lpstr>Повідомлення теми та мети уроку</vt:lpstr>
      <vt:lpstr>Warming-up</vt:lpstr>
      <vt:lpstr>Презентация PowerPoint</vt:lpstr>
      <vt:lpstr>Презентация PowerPoint</vt:lpstr>
      <vt:lpstr>Find and correct the mistakes (writing)</vt:lpstr>
      <vt:lpstr>Look at the plan of the town, read and say true or false. Correct the false sentences</vt:lpstr>
      <vt:lpstr>Презентация PowerPoint</vt:lpstr>
      <vt:lpstr>Введення нового лексичного матеріалу</vt:lpstr>
      <vt:lpstr>Підведення підсумків</vt:lpstr>
      <vt:lpstr>Повідомлення домашнього завдання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My Town</dc:title>
  <dc:creator>Пользователь</dc:creator>
  <cp:lastModifiedBy>Пользователь</cp:lastModifiedBy>
  <cp:revision>22</cp:revision>
  <dcterms:created xsi:type="dcterms:W3CDTF">2018-11-23T11:19:10Z</dcterms:created>
  <dcterms:modified xsi:type="dcterms:W3CDTF">2018-11-23T21:04:27Z</dcterms:modified>
</cp:coreProperties>
</file>