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33"/>
  </p:notesMasterIdLst>
  <p:sldIdLst>
    <p:sldId id="297" r:id="rId2"/>
    <p:sldId id="256" r:id="rId3"/>
    <p:sldId id="293" r:id="rId4"/>
    <p:sldId id="257" r:id="rId5"/>
    <p:sldId id="259" r:id="rId6"/>
    <p:sldId id="258" r:id="rId7"/>
    <p:sldId id="263" r:id="rId8"/>
    <p:sldId id="264" r:id="rId9"/>
    <p:sldId id="265" r:id="rId10"/>
    <p:sldId id="266" r:id="rId11"/>
    <p:sldId id="267" r:id="rId12"/>
    <p:sldId id="273" r:id="rId13"/>
    <p:sldId id="274" r:id="rId14"/>
    <p:sldId id="275" r:id="rId15"/>
    <p:sldId id="270" r:id="rId16"/>
    <p:sldId id="288" r:id="rId17"/>
    <p:sldId id="271" r:id="rId18"/>
    <p:sldId id="276" r:id="rId19"/>
    <p:sldId id="296" r:id="rId20"/>
    <p:sldId id="289" r:id="rId21"/>
    <p:sldId id="285" r:id="rId22"/>
    <p:sldId id="286" r:id="rId23"/>
    <p:sldId id="287" r:id="rId24"/>
    <p:sldId id="280" r:id="rId25"/>
    <p:sldId id="281" r:id="rId26"/>
    <p:sldId id="282" r:id="rId27"/>
    <p:sldId id="298" r:id="rId28"/>
    <p:sldId id="283" r:id="rId29"/>
    <p:sldId id="292" r:id="rId30"/>
    <p:sldId id="278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713" autoAdjust="0"/>
  </p:normalViewPr>
  <p:slideViewPr>
    <p:cSldViewPr>
      <p:cViewPr varScale="1">
        <p:scale>
          <a:sx n="88" d="100"/>
          <a:sy n="88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9861E-4F02-48CC-98DE-6544561E4C0A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6A972-2816-48BB-999A-E51FAF0E94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4645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6A972-2816-48BB-999A-E51FAF0E948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FE204-783D-4B38-AC49-6B86869490C5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A1E00-8C56-428F-ADEE-830667C1E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FE204-783D-4B38-AC49-6B86869490C5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A1E00-8C56-428F-ADEE-830667C1E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9739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92%D1%96%D0%B4%D1%80%D0%BE%D0%B4%D0%B6%D0%B5%D0%BD%D0%BD%D1%8F" TargetMode="External"/><Relationship Id="rId13" Type="http://schemas.openxmlformats.org/officeDocument/2006/relationships/hyperlink" Target="https://uk.wikipedia.org/wiki/%D0%9F%D0%BE%D1%80%D1%82%D1%80%D0%B5%D1%82" TargetMode="External"/><Relationship Id="rId3" Type="http://schemas.openxmlformats.org/officeDocument/2006/relationships/hyperlink" Target="https://uk.wikipedia.org/wiki/21_%D1%82%D1%80%D0%B0%D0%B2%D0%BD%D1%8F" TargetMode="External"/><Relationship Id="rId7" Type="http://schemas.openxmlformats.org/officeDocument/2006/relationships/hyperlink" Target="https://uk.wikipedia.org/wiki/%D0%A5%D1%83%D0%B4%D0%BE%D0%B6%D0%BD%D0%B8%D0%BA" TargetMode="External"/><Relationship Id="rId12" Type="http://schemas.openxmlformats.org/officeDocument/2006/relationships/hyperlink" Target="https://uk.wikipedia.org/wiki/%D0%92%D1%96%D0%B2%D1%82%D0%B0%D1%80%D0%BD%D0%B0_%D0%BA%D0%B0%D1%80%D1%82%D0%B8%D0%BD%D0%B0" TargetMode="External"/><Relationship Id="rId17" Type="http://schemas.openxmlformats.org/officeDocument/2006/relationships/image" Target="../media/image19.jpeg"/><Relationship Id="rId2" Type="http://schemas.openxmlformats.org/officeDocument/2006/relationships/hyperlink" Target="https://uk.wikipedia.org/wiki/%D0%9D%D1%96%D0%BC%D0%B5%D1%86%D1%8C%D0%BA%D0%B0_%D0%BC%D0%BE%D0%B2%D0%B0" TargetMode="Externa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k.wikipedia.org/wiki/1528" TargetMode="External"/><Relationship Id="rId11" Type="http://schemas.openxmlformats.org/officeDocument/2006/relationships/hyperlink" Target="https://uk.wikipedia.org/wiki/%D0%9C%D0%B8%D1%81%D1%82%D0%B5%D1%86%D1%82%D0%B2%D0%BE" TargetMode="External"/><Relationship Id="rId5" Type="http://schemas.openxmlformats.org/officeDocument/2006/relationships/hyperlink" Target="https://uk.wikipedia.org/wiki/6_%D0%BA%D0%B2%D1%96%D1%82%D0%BD%D1%8F" TargetMode="External"/><Relationship Id="rId15" Type="http://schemas.openxmlformats.org/officeDocument/2006/relationships/hyperlink" Target="https://uk.wikipedia.org/wiki/%D0%95%D0%BA%D1%81%D0%BB%D1%96%D0%B1%D1%80%D0%B8%D1%81" TargetMode="External"/><Relationship Id="rId10" Type="http://schemas.openxmlformats.org/officeDocument/2006/relationships/hyperlink" Target="https://uk.wikipedia.org/wiki/%D0%A2%D0%B5%D0%BE%D1%80%D0%B5%D1%82%D0%B8%D0%BA" TargetMode="External"/><Relationship Id="rId4" Type="http://schemas.openxmlformats.org/officeDocument/2006/relationships/hyperlink" Target="https://uk.wikipedia.org/wiki/1471" TargetMode="External"/><Relationship Id="rId9" Type="http://schemas.openxmlformats.org/officeDocument/2006/relationships/hyperlink" Target="https://uk.wikipedia.org/wiki/%D0%9C%D0%B0%D1%82%D0%B5%D0%BC%D0%B0%D1%82%D0%B8%D0%BA" TargetMode="External"/><Relationship Id="rId14" Type="http://schemas.openxmlformats.org/officeDocument/2006/relationships/hyperlink" Target="https://uk.wikipedia.org/wiki/%D0%93%D1%80%D0%B0%D0%B2%D1%8E%D1%80%D0%B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ikabu.ru/story/ofortnyiy_stanok_5229292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8.jpeg"/><Relationship Id="rId3" Type="http://schemas.openxmlformats.org/officeDocument/2006/relationships/image" Target="../media/image22.jpeg"/><Relationship Id="rId7" Type="http://schemas.openxmlformats.org/officeDocument/2006/relationships/hyperlink" Target="https://ok.ru/muzei.mira" TargetMode="External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hyperlink" Target="https://www.instagram.com/muzei_mira/" TargetMode="External"/><Relationship Id="rId5" Type="http://schemas.openxmlformats.org/officeDocument/2006/relationships/hyperlink" Target="https://vk.com/muzei_mira" TargetMode="External"/><Relationship Id="rId15" Type="http://schemas.openxmlformats.org/officeDocument/2006/relationships/image" Target="../media/image30.jpeg"/><Relationship Id="rId10" Type="http://schemas.openxmlformats.org/officeDocument/2006/relationships/image" Target="../media/image26.png"/><Relationship Id="rId4" Type="http://schemas.openxmlformats.org/officeDocument/2006/relationships/image" Target="../media/image23.jpeg"/><Relationship Id="rId9" Type="http://schemas.openxmlformats.org/officeDocument/2006/relationships/hyperlink" Target="https://www.youtube.com/channel/UC-2V3kYF-q1h12qemU7I0oQ" TargetMode="External"/><Relationship Id="rId1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Akira_Yamaoka_-_Promise_Reprise_Silent_Hill_2_OST_(get-tune.net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hyperlink" Target="https://uk.wikipedia.org/wiki/%D0%92%D0%B8%D1%81%D1%82%D0%B0%D0%B2%D0%BA%D0%B0" TargetMode="External"/><Relationship Id="rId7" Type="http://schemas.openxmlformats.org/officeDocument/2006/relationships/image" Target="../media/image50.jpeg"/><Relationship Id="rId2" Type="http://schemas.openxmlformats.org/officeDocument/2006/relationships/hyperlink" Target="https://uk.wikipedia.org/wiki/%D0%95%D0%BA%D1%81%D0%BA%D1%83%D1%80%D1%81%D1%96%D1%8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k.wikipedia.org/wiki/%D0%97%D0%B0%D0%BF%D0%BE%D0%B2%D1%96%D0%B4%D0%BD%D0%B8%D0%BA" TargetMode="External"/><Relationship Id="rId5" Type="http://schemas.openxmlformats.org/officeDocument/2006/relationships/hyperlink" Target="https://uk.wikipedia.org/wiki/%D0%9C%D1%83%D0%B7%D0%B5%D0%B9" TargetMode="External"/><Relationship Id="rId4" Type="http://schemas.openxmlformats.org/officeDocument/2006/relationships/hyperlink" Target="https://uk.wikipedia.org/w/index.php?title=%D0%95%D0%BA%D1%81%D0%BF%D0%BE%D0%B7%D0%B8%D1%86%D1%96%D1%8F_(%D0%B2%D0%B8%D1%81%D1%82%D0%B0%D0%B2%D0%BA%D0%B0)&amp;action=edit&amp;redlink=1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1428736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НУМО</a:t>
            </a:r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ІТИ </a:t>
            </a:r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ПІДВЕДІТЬСЯ !</a:t>
            </a:r>
          </a:p>
          <a:p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ВСІ ПРИЄМНО УСМІХНІТЬСЯ !</a:t>
            </a:r>
          </a:p>
          <a:p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ПРОЛУНАВ УЖЕ ДЗВІНОК -</a:t>
            </a:r>
          </a:p>
          <a:p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ПОЧИНАЄМО УРОК.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1"/>
            <a:ext cx="7772400" cy="1080120"/>
          </a:xfrm>
        </p:spPr>
        <p:txBody>
          <a:bodyPr/>
          <a:lstStyle/>
          <a:p>
            <a:r>
              <a:rPr lang="uk-UA" b="1" i="1" dirty="0" smtClean="0">
                <a:solidFill>
                  <a:srgbClr val="92D050"/>
                </a:solidFill>
              </a:rPr>
              <a:t>Прикладна графіка</a:t>
            </a:r>
            <a:endParaRPr lang="ru-RU" b="1" i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643050"/>
            <a:ext cx="7776864" cy="3960440"/>
          </a:xfrm>
        </p:spPr>
        <p:txBody>
          <a:bodyPr/>
          <a:lstStyle/>
          <a:p>
            <a:pPr algn="l"/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Має утилітарне </a:t>
            </a:r>
            <a:r>
              <a:rPr lang="uk-UA" dirty="0" err="1" smtClean="0">
                <a:solidFill>
                  <a:schemeClr val="accent5">
                    <a:lumMod val="75000"/>
                  </a:schemeClr>
                </a:solidFill>
              </a:rPr>
              <a:t>призначення.Це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 вітальні листівки ,марки,етикетки на різних упаковках тощо.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 descr="moviepost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2786058"/>
            <a:ext cx="2279877" cy="3284984"/>
          </a:xfrm>
          <a:prstGeom prst="rect">
            <a:avLst/>
          </a:prstGeom>
        </p:spPr>
      </p:pic>
      <p:pic>
        <p:nvPicPr>
          <p:cNvPr id="5" name="Рисунок 4" descr="Peremoga-u-konkursi-naukovih-robit-u-galuzi-Prikladna-geometriya-inzhenerna-grafika-ta-ergonomika_medi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286124"/>
            <a:ext cx="2181700" cy="314096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5725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3"/>
            <a:ext cx="7848872" cy="1008112"/>
          </a:xfrm>
        </p:spPr>
        <p:txBody>
          <a:bodyPr/>
          <a:lstStyle/>
          <a:p>
            <a:r>
              <a:rPr lang="uk-UA" b="1" i="1" dirty="0" smtClean="0">
                <a:solidFill>
                  <a:srgbClr val="92D050"/>
                </a:solidFill>
              </a:rPr>
              <a:t>Архітектурна графіка</a:t>
            </a:r>
            <a:endParaRPr lang="ru-RU" b="1" i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848872" cy="42484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700808"/>
            <a:ext cx="4067944" cy="424847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maja-wronska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714488"/>
            <a:ext cx="4248472" cy="432048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custDataLst>
      <p:tags r:id="rId1"/>
    </p:custDataLst>
  </p:cSld>
  <p:clrMapOvr>
    <a:masterClrMapping/>
  </p:clrMapOvr>
  <p:transition advTm="26458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4429132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vi-VN" i="1" dirty="0" smtClean="0">
                <a:solidFill>
                  <a:srgbClr val="C00000"/>
                </a:solidFill>
              </a:rPr>
              <a:t>А́льбрехт Дю́рер (</a:t>
            </a:r>
            <a:r>
              <a:rPr lang="vi-VN" i="1" dirty="0" smtClean="0">
                <a:solidFill>
                  <a:srgbClr val="C00000"/>
                </a:solidFill>
                <a:hlinkClick r:id="rId2" tooltip="Німецька мова"/>
              </a:rPr>
              <a:t>нім.</a:t>
            </a:r>
            <a:r>
              <a:rPr lang="vi-VN" i="1" dirty="0" smtClean="0">
                <a:solidFill>
                  <a:srgbClr val="C00000"/>
                </a:solidFill>
              </a:rPr>
              <a:t> </a:t>
            </a:r>
            <a:r>
              <a:rPr lang="en-US" i="1" dirty="0" smtClean="0">
                <a:solidFill>
                  <a:srgbClr val="C00000"/>
                </a:solidFill>
              </a:rPr>
              <a:t>Albrecht </a:t>
            </a:r>
            <a:r>
              <a:rPr lang="en-US" i="1" dirty="0" err="1" smtClean="0">
                <a:solidFill>
                  <a:srgbClr val="C00000"/>
                </a:solidFill>
              </a:rPr>
              <a:t>Dürer</a:t>
            </a:r>
            <a:r>
              <a:rPr lang="en-US" i="1" dirty="0" smtClean="0">
                <a:solidFill>
                  <a:srgbClr val="C00000"/>
                </a:solidFill>
              </a:rPr>
              <a:t>, </a:t>
            </a:r>
            <a:r>
              <a:rPr lang="en-US" i="1" dirty="0" smtClean="0">
                <a:solidFill>
                  <a:srgbClr val="C00000"/>
                </a:solidFill>
                <a:hlinkClick r:id="rId3" tooltip="21 травня"/>
              </a:rPr>
              <a:t>21 </a:t>
            </a:r>
            <a:r>
              <a:rPr lang="vi-VN" i="1" dirty="0" smtClean="0">
                <a:solidFill>
                  <a:srgbClr val="C00000"/>
                </a:solidFill>
                <a:hlinkClick r:id="rId3" tooltip="21 травня"/>
              </a:rPr>
              <a:t>травня</a:t>
            </a:r>
            <a:r>
              <a:rPr lang="vi-VN" i="1" dirty="0" smtClean="0">
                <a:solidFill>
                  <a:srgbClr val="C00000"/>
                </a:solidFill>
              </a:rPr>
              <a:t> </a:t>
            </a:r>
            <a:r>
              <a:rPr lang="vi-VN" i="1" dirty="0" smtClean="0">
                <a:solidFill>
                  <a:srgbClr val="C00000"/>
                </a:solidFill>
                <a:hlinkClick r:id="rId4" tooltip="1471"/>
              </a:rPr>
              <a:t>1471</a:t>
            </a:r>
            <a:r>
              <a:rPr lang="vi-VN" i="1" dirty="0" smtClean="0">
                <a:solidFill>
                  <a:srgbClr val="C00000"/>
                </a:solidFill>
              </a:rPr>
              <a:t> — </a:t>
            </a:r>
            <a:r>
              <a:rPr lang="vi-VN" i="1" dirty="0" smtClean="0">
                <a:solidFill>
                  <a:srgbClr val="C00000"/>
                </a:solidFill>
                <a:hlinkClick r:id="rId5" tooltip="6 квітня"/>
              </a:rPr>
              <a:t>6 квітня</a:t>
            </a:r>
            <a:r>
              <a:rPr lang="vi-VN" i="1" dirty="0" smtClean="0">
                <a:solidFill>
                  <a:srgbClr val="C00000"/>
                </a:solidFill>
              </a:rPr>
              <a:t> </a:t>
            </a:r>
            <a:r>
              <a:rPr lang="vi-VN" i="1" dirty="0" smtClean="0">
                <a:solidFill>
                  <a:srgbClr val="C00000"/>
                </a:solidFill>
                <a:hlinkClick r:id="rId6" tooltip="1528"/>
              </a:rPr>
              <a:t>1528</a:t>
            </a:r>
            <a:r>
              <a:rPr lang="vi-VN" i="1" dirty="0" smtClean="0">
                <a:solidFill>
                  <a:srgbClr val="C00000"/>
                </a:solidFill>
              </a:rPr>
              <a:t>) — німецький </a:t>
            </a:r>
            <a:r>
              <a:rPr lang="vi-VN" i="1" dirty="0" smtClean="0">
                <a:solidFill>
                  <a:srgbClr val="C00000"/>
                </a:solidFill>
                <a:hlinkClick r:id="rId7" tooltip="Художник"/>
              </a:rPr>
              <a:t>художник</a:t>
            </a:r>
            <a:r>
              <a:rPr lang="vi-VN" i="1" dirty="0" smtClean="0">
                <a:solidFill>
                  <a:srgbClr val="C00000"/>
                </a:solidFill>
              </a:rPr>
              <a:t> доби </a:t>
            </a:r>
            <a:r>
              <a:rPr lang="vi-VN" i="1" dirty="0" smtClean="0">
                <a:solidFill>
                  <a:srgbClr val="C00000"/>
                </a:solidFill>
                <a:hlinkClick r:id="rId8" tooltip="Відродження"/>
              </a:rPr>
              <a:t>Відродження</a:t>
            </a:r>
            <a:r>
              <a:rPr lang="vi-VN" i="1" dirty="0" smtClean="0">
                <a:solidFill>
                  <a:srgbClr val="C00000"/>
                </a:solidFill>
              </a:rPr>
              <a:t>, </a:t>
            </a:r>
            <a:r>
              <a:rPr lang="vi-VN" i="1" dirty="0" smtClean="0">
                <a:solidFill>
                  <a:srgbClr val="C00000"/>
                </a:solidFill>
                <a:hlinkClick r:id="rId9" tooltip="Математик"/>
              </a:rPr>
              <a:t>математик</a:t>
            </a:r>
            <a:r>
              <a:rPr lang="vi-VN" i="1" dirty="0" smtClean="0">
                <a:solidFill>
                  <a:srgbClr val="C00000"/>
                </a:solidFill>
              </a:rPr>
              <a:t> і </a:t>
            </a:r>
            <a:r>
              <a:rPr lang="vi-VN" i="1" dirty="0" smtClean="0">
                <a:solidFill>
                  <a:srgbClr val="C00000"/>
                </a:solidFill>
                <a:hlinkClick r:id="rId10" tooltip="Теоретик"/>
              </a:rPr>
              <a:t>теоретик</a:t>
            </a:r>
            <a:r>
              <a:rPr lang="vi-VN" i="1" dirty="0" smtClean="0">
                <a:solidFill>
                  <a:srgbClr val="C00000"/>
                </a:solidFill>
              </a:rPr>
              <a:t> </a:t>
            </a:r>
            <a:r>
              <a:rPr lang="vi-VN" i="1" dirty="0" smtClean="0">
                <a:solidFill>
                  <a:srgbClr val="C00000"/>
                </a:solidFill>
                <a:hlinkClick r:id="rId11" tooltip="Мистецтво"/>
              </a:rPr>
              <a:t>мистецтва</a:t>
            </a:r>
            <a:r>
              <a:rPr lang="vi-VN" i="1" dirty="0" smtClean="0">
                <a:solidFill>
                  <a:srgbClr val="C00000"/>
                </a:solidFill>
              </a:rPr>
              <a:t>. Створював </a:t>
            </a:r>
            <a:r>
              <a:rPr lang="vi-VN" i="1" dirty="0" smtClean="0">
                <a:solidFill>
                  <a:srgbClr val="C00000"/>
                </a:solidFill>
                <a:hlinkClick r:id="rId12" tooltip="Вівтарна картина"/>
              </a:rPr>
              <a:t>вівтарні картини</a:t>
            </a:r>
            <a:r>
              <a:rPr lang="vi-VN" i="1" dirty="0" smtClean="0">
                <a:solidFill>
                  <a:srgbClr val="C00000"/>
                </a:solidFill>
              </a:rPr>
              <a:t>, </a:t>
            </a:r>
            <a:r>
              <a:rPr lang="vi-VN" i="1" dirty="0" smtClean="0">
                <a:solidFill>
                  <a:srgbClr val="C00000"/>
                </a:solidFill>
                <a:hlinkClick r:id="rId13" tooltip="Портрет"/>
              </a:rPr>
              <a:t>портрети</a:t>
            </a:r>
            <a:r>
              <a:rPr lang="vi-VN" i="1" dirty="0" smtClean="0">
                <a:solidFill>
                  <a:srgbClr val="C00000"/>
                </a:solidFill>
              </a:rPr>
              <a:t>, </a:t>
            </a:r>
            <a:r>
              <a:rPr lang="vi-VN" i="1" dirty="0" smtClean="0">
                <a:solidFill>
                  <a:srgbClr val="C00000"/>
                </a:solidFill>
                <a:hlinkClick r:id="rId14" tooltip="Гравюра"/>
              </a:rPr>
              <a:t>гравюри (рити́ни)</a:t>
            </a:r>
            <a:r>
              <a:rPr lang="vi-VN" i="1" dirty="0" smtClean="0">
                <a:solidFill>
                  <a:srgbClr val="C00000"/>
                </a:solidFill>
              </a:rPr>
              <a:t>,</a:t>
            </a:r>
            <a:r>
              <a:rPr lang="vi-VN" i="1" dirty="0" smtClean="0">
                <a:solidFill>
                  <a:srgbClr val="C00000"/>
                </a:solidFill>
                <a:hlinkClick r:id="rId15" tooltip="Екслібрис"/>
              </a:rPr>
              <a:t>екслібриси</a:t>
            </a:r>
            <a:r>
              <a:rPr lang="vi-VN" i="1" dirty="0" smtClean="0">
                <a:solidFill>
                  <a:srgbClr val="C00000"/>
                </a:solidFill>
              </a:rPr>
              <a:t>.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28662" y="428604"/>
            <a:ext cx="3000375" cy="3810000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21506" name="Picture 2" descr="https://upload.wikimedia.org/wikipedia/commons/thumb/8/8f/Albrecht_D%C3%BCrer_-_Coat_of_Arms_of_the_House_of_D%C3%BCrer_-_WGA07258.jpg/800px-Albrecht_D%C3%BCrer_-_Coat_of_Arms_of_the_House_of_D%C3%BCrer_-_WGA07258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714876" y="428604"/>
            <a:ext cx="2858346" cy="3857652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TextBox 5"/>
          <p:cNvSpPr txBox="1"/>
          <p:nvPr/>
        </p:nvSpPr>
        <p:spPr>
          <a:xfrm>
            <a:off x="4357686" y="357166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/>
              <a:t>Гравюра Дюрера </a:t>
            </a:r>
            <a:r>
              <a:rPr lang="ru-RU" sz="1600" b="1" i="1" dirty="0" err="1" smtClean="0"/>
              <a:t>із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зображенням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власного</a:t>
            </a:r>
            <a:r>
              <a:rPr lang="ru-RU" sz="1600" b="1" i="1" dirty="0" smtClean="0"/>
              <a:t> герба</a:t>
            </a:r>
            <a:endParaRPr lang="ru-RU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929618" cy="2714644"/>
          </a:xfrm>
        </p:spPr>
        <p:txBody>
          <a:bodyPr>
            <a:normAutofit fontScale="85000" lnSpcReduction="10000"/>
          </a:bodyPr>
          <a:lstStyle/>
          <a:p>
            <a:r>
              <a:rPr lang="vi-VN" b="1" dirty="0" smtClean="0">
                <a:solidFill>
                  <a:schemeClr val="tx1"/>
                </a:solidFill>
              </a:rPr>
              <a:t>ГРАВЮ́РА</a:t>
            </a:r>
            <a:r>
              <a:rPr lang="vi-VN" dirty="0" smtClean="0">
                <a:solidFill>
                  <a:schemeClr val="tx1"/>
                </a:solidFill>
              </a:rPr>
              <a:t> (франц. </a:t>
            </a:r>
            <a:r>
              <a:rPr lang="en-US" dirty="0" smtClean="0">
                <a:solidFill>
                  <a:schemeClr val="tx1"/>
                </a:solidFill>
              </a:rPr>
              <a:t>gravure, </a:t>
            </a:r>
            <a:r>
              <a:rPr lang="vi-VN" dirty="0" smtClean="0">
                <a:solidFill>
                  <a:schemeClr val="tx1"/>
                </a:solidFill>
              </a:rPr>
              <a:t>від </a:t>
            </a:r>
            <a:r>
              <a:rPr lang="en-US" dirty="0" smtClean="0">
                <a:solidFill>
                  <a:schemeClr val="tx1"/>
                </a:solidFill>
              </a:rPr>
              <a:t>graver – </a:t>
            </a:r>
            <a:r>
              <a:rPr lang="vi-VN" dirty="0" smtClean="0">
                <a:solidFill>
                  <a:schemeClr val="tx1"/>
                </a:solidFill>
              </a:rPr>
              <a:t>вирізати, висікати) – вид графіки, у якому зображення є друкованим відбитком на папері чи подібному до нього матеріалі з дошки (форми), на якій попередньо вирізьблено малюнок; друкований відбиток, отриманий шляхом відтворення авторського кліше.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607220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Мідна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гравірувальна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дошка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та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її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відбиток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286124"/>
            <a:ext cx="40005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Найпростіший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них — </a:t>
            </a:r>
            <a:r>
              <a:rPr lang="ru-RU" b="1" i="1" dirty="0" err="1" smtClean="0"/>
              <a:t>це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поширений</a:t>
            </a:r>
            <a:r>
              <a:rPr lang="ru-RU" b="1" i="1" dirty="0" smtClean="0"/>
              <a:t> картон. </a:t>
            </a:r>
            <a:r>
              <a:rPr lang="ru-RU" b="1" i="1" dirty="0" err="1" smtClean="0"/>
              <a:t>Його</a:t>
            </a:r>
            <a:r>
              <a:rPr lang="ru-RU" b="1" i="1" dirty="0" smtClean="0"/>
              <a:t> легко </a:t>
            </a:r>
            <a:r>
              <a:rPr lang="ru-RU" b="1" i="1" dirty="0" err="1" smtClean="0"/>
              <a:t>різати</a:t>
            </a:r>
            <a:r>
              <a:rPr lang="ru-RU" b="1" i="1" dirty="0" smtClean="0"/>
              <a:t>. Але картон </a:t>
            </a:r>
            <a:r>
              <a:rPr lang="ru-RU" b="1" i="1" dirty="0" err="1" smtClean="0"/>
              <a:t>швидко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псується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не </a:t>
            </a:r>
            <a:r>
              <a:rPr lang="ru-RU" b="1" i="1" dirty="0" err="1" smtClean="0"/>
              <a:t>дає</a:t>
            </a:r>
            <a:r>
              <a:rPr lang="ru-RU" b="1" i="1" dirty="0" smtClean="0"/>
              <a:t> великих </a:t>
            </a:r>
            <a:r>
              <a:rPr lang="ru-RU" b="1" i="1" dirty="0" err="1" smtClean="0"/>
              <a:t>накладів</a:t>
            </a:r>
            <a:r>
              <a:rPr lang="ru-RU" b="1" i="1" dirty="0" smtClean="0"/>
              <a:t>. Але для </a:t>
            </a:r>
            <a:r>
              <a:rPr lang="ru-RU" b="1" i="1" dirty="0" err="1" smtClean="0"/>
              <a:t>малотиражних</a:t>
            </a:r>
            <a:r>
              <a:rPr lang="ru-RU" b="1" i="1" dirty="0" smtClean="0"/>
              <a:t> речей </a:t>
            </a:r>
            <a:r>
              <a:rPr lang="ru-RU" b="1" i="1" dirty="0" err="1" smtClean="0"/>
              <a:t>цілком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придатний</a:t>
            </a:r>
            <a:r>
              <a:rPr lang="ru-RU" b="1" i="1" dirty="0" smtClean="0"/>
              <a:t>. </a:t>
            </a:r>
          </a:p>
          <a:p>
            <a:r>
              <a:rPr lang="ru-RU" b="1" i="1" dirty="0" err="1" smtClean="0"/>
              <a:t>Лінолеум</a:t>
            </a:r>
            <a:r>
              <a:rPr lang="ru-RU" b="1" i="1" dirty="0" smtClean="0"/>
              <a:t>.</a:t>
            </a:r>
          </a:p>
          <a:p>
            <a:r>
              <a:rPr lang="ru-RU" b="1" i="1" dirty="0" err="1" smtClean="0"/>
              <a:t>Органічне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скло</a:t>
            </a:r>
            <a:r>
              <a:rPr lang="ru-RU" b="1" i="1" dirty="0" smtClean="0"/>
              <a:t>.</a:t>
            </a:r>
          </a:p>
          <a:p>
            <a:r>
              <a:rPr lang="ru-RU" b="1" i="1" dirty="0" err="1" smtClean="0"/>
              <a:t>Пластмаси</a:t>
            </a:r>
            <a:r>
              <a:rPr lang="ru-RU" b="1" i="1" dirty="0" smtClean="0"/>
              <a:t>.</a:t>
            </a:r>
          </a:p>
          <a:p>
            <a:r>
              <a:rPr lang="ru-RU" b="1" i="1" dirty="0" err="1" smtClean="0"/>
              <a:t>Металеві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дошки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зі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сплавів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23554" name="Picture 2" descr="Офортный станок. Офорт, Офортный станок, Длиннопо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214686"/>
            <a:ext cx="4214834" cy="3161126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074" name="Picture 2" descr="https://upload.wikimedia.org/wikipedia/commons/thumb/b/b5/NBUV_Vernadskogo_2015_77.JPG/1024px-NBUV_Vernadskogo_2015_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5072074"/>
            <a:ext cx="2189940" cy="16430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643570" y="6357958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hlinkClick r:id="rId4"/>
              </a:rPr>
              <a:t>Офортний</a:t>
            </a:r>
            <a:r>
              <a:rPr lang="ru-RU" b="1" dirty="0" smtClean="0">
                <a:solidFill>
                  <a:schemeClr val="bg1"/>
                </a:solidFill>
                <a:hlinkClick r:id="rId4"/>
              </a:rPr>
              <a:t> станок.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7" name="Picture 19" descr="http://www.sobaka.ru/images/image/00/97/65/35/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24226"/>
            <a:ext cx="3000396" cy="3333774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2530" name="AutoShape 2" descr="Носоро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Носоро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4" name="Picture 6" descr="Картинки по запросу Носорог (гравюра Дюрер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714356"/>
            <a:ext cx="4071966" cy="28585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2536" name="Picture 8" descr="Иконка Вконтакте">
            <a:hlinkClick r:id="rId5" tooltip="Мы Вконтакте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-2187575"/>
            <a:ext cx="304800" cy="304800"/>
          </a:xfrm>
          <a:prstGeom prst="rect">
            <a:avLst/>
          </a:prstGeom>
          <a:noFill/>
        </p:spPr>
      </p:pic>
      <p:pic>
        <p:nvPicPr>
          <p:cNvPr id="22537" name="Picture 9" descr="Иконка Однокласники">
            <a:hlinkClick r:id="rId7" tooltip="Мы в Однокласниках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250" y="-2187575"/>
            <a:ext cx="304800" cy="304800"/>
          </a:xfrm>
          <a:prstGeom prst="rect">
            <a:avLst/>
          </a:prstGeom>
          <a:noFill/>
        </p:spPr>
      </p:pic>
      <p:pic>
        <p:nvPicPr>
          <p:cNvPr id="22538" name="Picture 10" descr="Иконка YouTube">
            <a:hlinkClick r:id="rId9" tooltip="Мы на YouTube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" y="-2187575"/>
            <a:ext cx="304800" cy="304800"/>
          </a:xfrm>
          <a:prstGeom prst="rect">
            <a:avLst/>
          </a:prstGeom>
          <a:noFill/>
        </p:spPr>
      </p:pic>
      <p:pic>
        <p:nvPicPr>
          <p:cNvPr id="22539" name="Picture 11" descr="Иконка instagram">
            <a:hlinkClick r:id="rId11" tooltip="Мы в Instagram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6600" y="-2187575"/>
            <a:ext cx="304800" cy="304800"/>
          </a:xfrm>
          <a:prstGeom prst="rect">
            <a:avLst/>
          </a:prstGeom>
          <a:noFill/>
        </p:spPr>
      </p:pic>
      <p:pic>
        <p:nvPicPr>
          <p:cNvPr id="22543" name="Picture 15" descr="15 занимательных фактов о гравюре Альбрехта Дюрера «Рыцарь, Смерть и Дьявол» Лига историков, Альбрехт Дюрер, Гравюра, Рыцарь Смерть и Дьявол, Длиннопост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43570" y="142852"/>
            <a:ext cx="2928958" cy="38684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2545" name="Picture 17" descr="15 занимательных фактов о гравюре Альбрехта Дюрера «Рыцарь, Смерть и Дьявол» Лига историков, Альбрехт Дюрер, Гравюра, Рыцарь Смерть и Дьявол, Длиннопост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00760" y="4714884"/>
            <a:ext cx="2857520" cy="18526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285720" y="-1643098"/>
            <a:ext cx="3429024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Носорог, Альбрехт Дюрер, 1515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2549" name="Picture 21" descr="15254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43174" y="3857628"/>
            <a:ext cx="3429024" cy="27732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4000504"/>
            <a:ext cx="6400800" cy="17526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Святой </a:t>
            </a:r>
            <a:r>
              <a:rPr lang="ru-RU" sz="1600" b="1" dirty="0" err="1" smtClean="0">
                <a:solidFill>
                  <a:schemeClr val="tx1"/>
                </a:solidFill>
              </a:rPr>
              <a:t>Иероним</a:t>
            </a:r>
            <a:r>
              <a:rPr lang="ru-RU" sz="1600" b="1" dirty="0" smtClean="0">
                <a:solidFill>
                  <a:schemeClr val="tx1"/>
                </a:solidFill>
              </a:rPr>
              <a:t> в келье. 1514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льбрехт Дюрер. Меланхол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0090"/>
            <a:ext cx="9286940" cy="1173705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643182"/>
            <a:ext cx="8643998" cy="178595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«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Меланхолія</a:t>
            </a:r>
            <a:r>
              <a:rPr lang="ru-RU" sz="2400" b="1" i="1" dirty="0" smtClean="0">
                <a:solidFill>
                  <a:srgbClr val="FFFF00"/>
                </a:solidFill>
              </a:rPr>
              <a:t>» –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найзнаменитіша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одночасно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найзагадковіша</a:t>
            </a:r>
            <a:r>
              <a:rPr lang="ru-RU" sz="2400" b="1" i="1" dirty="0" smtClean="0">
                <a:solidFill>
                  <a:srgbClr val="FFFF00"/>
                </a:solidFill>
              </a:rPr>
              <a:t> гравюра Альбрехта Дюрера.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Це</a:t>
            </a:r>
            <a:r>
              <a:rPr lang="ru-RU" sz="2400" b="1" i="1" dirty="0" smtClean="0">
                <a:solidFill>
                  <a:srgbClr val="FFFF00"/>
                </a:solidFill>
              </a:rPr>
              <a:t> один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з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найбільш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складних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творів</a:t>
            </a:r>
            <a:r>
              <a:rPr lang="ru-RU" sz="2400" b="1" i="1" dirty="0" smtClean="0">
                <a:solidFill>
                  <a:srgbClr val="FFFF00"/>
                </a:solidFill>
              </a:rPr>
              <a:t> в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світовому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мистецтві</a:t>
            </a:r>
            <a:r>
              <a:rPr lang="ru-RU" sz="2400" b="1" i="1" dirty="0" smtClean="0">
                <a:solidFill>
                  <a:srgbClr val="FFFF00"/>
                </a:solidFill>
              </a:rPr>
              <a:t>. За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п'ять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століть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свого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існування</a:t>
            </a:r>
            <a:r>
              <a:rPr lang="ru-RU" sz="2400" b="1" i="1" dirty="0" smtClean="0">
                <a:solidFill>
                  <a:srgbClr val="FFFF00"/>
                </a:solidFill>
              </a:rPr>
              <a:t> «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Меланхолія</a:t>
            </a:r>
            <a:r>
              <a:rPr lang="ru-RU" sz="2400" b="1" i="1" dirty="0" smtClean="0">
                <a:solidFill>
                  <a:srgbClr val="FFFF00"/>
                </a:solidFill>
              </a:rPr>
              <a:t>» обросла томами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коментарів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тлумачень</a:t>
            </a:r>
            <a:r>
              <a:rPr lang="ru-RU" sz="2400" b="1" i="1" dirty="0" smtClean="0">
                <a:solidFill>
                  <a:srgbClr val="FFFF00"/>
                </a:solidFill>
              </a:rPr>
              <a:t>. 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42852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«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Меланхолія</a:t>
            </a:r>
            <a:r>
              <a:rPr lang="ru-RU" sz="2400" b="1" i="1" dirty="0" smtClean="0">
                <a:solidFill>
                  <a:srgbClr val="FF0000"/>
                </a:solidFill>
              </a:rPr>
              <a:t>» </a:t>
            </a:r>
            <a:r>
              <a:rPr lang="ru-RU" sz="2400" b="1" i="1" dirty="0" smtClean="0">
                <a:solidFill>
                  <a:srgbClr val="FFFF00"/>
                </a:solidFill>
              </a:rPr>
              <a:t>—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різцева</a:t>
            </a:r>
            <a:r>
              <a:rPr lang="ru-RU" sz="2400" b="1" i="1" dirty="0" smtClean="0">
                <a:solidFill>
                  <a:srgbClr val="FFFF00"/>
                </a:solidFill>
              </a:rPr>
              <a:t> гравюра на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міді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німецького</a:t>
            </a:r>
            <a:r>
              <a:rPr lang="ru-RU" sz="2400" b="1" i="1" dirty="0" smtClean="0">
                <a:solidFill>
                  <a:srgbClr val="FFFF00"/>
                </a:solidFill>
              </a:rPr>
              <a:t> художника Альбрехта Дюрера,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закінчена</a:t>
            </a:r>
            <a:r>
              <a:rPr lang="ru-RU" sz="2400" b="1" i="1" dirty="0" smtClean="0">
                <a:solidFill>
                  <a:srgbClr val="FFFF00"/>
                </a:solidFill>
              </a:rPr>
              <a:t> в 1514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році</a:t>
            </a:r>
            <a:r>
              <a:rPr lang="ru-RU" sz="2400" b="1" i="1" dirty="0" smtClean="0">
                <a:solidFill>
                  <a:srgbClr val="FFFF00"/>
                </a:solidFill>
              </a:rPr>
              <a:t>. «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Меланхолія</a:t>
            </a:r>
            <a:r>
              <a:rPr lang="ru-RU" sz="2400" b="1" i="1" dirty="0" smtClean="0">
                <a:solidFill>
                  <a:srgbClr val="FFFF00"/>
                </a:solidFill>
              </a:rPr>
              <a:t>» — одна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з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найбільш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таємничих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робіт</a:t>
            </a:r>
            <a:r>
              <a:rPr lang="ru-RU" sz="2400" b="1" i="1" dirty="0" smtClean="0">
                <a:solidFill>
                  <a:srgbClr val="FFFF00"/>
                </a:solidFill>
              </a:rPr>
              <a:t> Дюрера,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що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виділяється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складністю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неочевидністю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ідеї</a:t>
            </a:r>
            <a:r>
              <a:rPr lang="ru-RU" sz="2400" b="1" i="1" dirty="0" smtClean="0">
                <a:solidFill>
                  <a:srgbClr val="FFFF00"/>
                </a:solidFill>
              </a:rPr>
              <a:t>,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яскравістю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символів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алегорій</a:t>
            </a:r>
            <a:r>
              <a:rPr lang="ru-RU" sz="2400" b="1" i="1" dirty="0" smtClean="0">
                <a:solidFill>
                  <a:srgbClr val="FFFF00"/>
                </a:solidFill>
              </a:rPr>
              <a:t>. 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Розміри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оригінала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гравюри</a:t>
            </a:r>
            <a:r>
              <a:rPr lang="ru-RU" sz="2400" b="1" i="1" dirty="0" smtClean="0">
                <a:solidFill>
                  <a:srgbClr val="FFFF00"/>
                </a:solidFill>
              </a:rPr>
              <a:t> 23,9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х</a:t>
            </a:r>
            <a:r>
              <a:rPr lang="ru-RU" sz="2400" b="1" i="1" dirty="0" smtClean="0">
                <a:solidFill>
                  <a:srgbClr val="FFFF00"/>
                </a:solidFill>
              </a:rPr>
              <a:t> 18,8 див.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5072074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FF00"/>
                </a:solidFill>
              </a:rPr>
              <a:t>По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концентрації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символів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багатозначності</a:t>
            </a:r>
            <a:r>
              <a:rPr lang="ru-RU" sz="2400" b="1" i="1" dirty="0" smtClean="0">
                <a:solidFill>
                  <a:srgbClr val="FFFF00"/>
                </a:solidFill>
              </a:rPr>
              <a:t> «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Меланхолія</a:t>
            </a:r>
            <a:r>
              <a:rPr lang="ru-RU" sz="2400" b="1" i="1" dirty="0" smtClean="0">
                <a:solidFill>
                  <a:srgbClr val="FFFF00"/>
                </a:solidFill>
              </a:rPr>
              <a:t>» Дюрера не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має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рівних</a:t>
            </a:r>
            <a:r>
              <a:rPr lang="ru-RU" sz="2400" b="1" i="1" dirty="0" smtClean="0">
                <a:solidFill>
                  <a:srgbClr val="FFFF00"/>
                </a:solidFill>
              </a:rPr>
              <a:t>, в ХХ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столітті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її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сталі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вважати</a:t>
            </a:r>
            <a:r>
              <a:rPr lang="ru-RU" sz="2400" b="1" i="1" dirty="0" smtClean="0">
                <a:solidFill>
                  <a:srgbClr val="FFFF00"/>
                </a:solidFill>
              </a:rPr>
              <a:t> мало не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найзначнішим</a:t>
            </a:r>
            <a:r>
              <a:rPr lang="ru-RU" sz="2400" b="1" i="1" dirty="0" smtClean="0">
                <a:solidFill>
                  <a:srgbClr val="FFFF00"/>
                </a:solidFill>
              </a:rPr>
              <a:t> ребусом,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дарованим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людству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мистецтвом</a:t>
            </a:r>
            <a:r>
              <a:rPr lang="ru-RU" sz="2400" b="1" i="1" dirty="0" smtClean="0">
                <a:solidFill>
                  <a:srgbClr val="FFFF00"/>
                </a:solidFill>
              </a:rPr>
              <a:t>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07181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84960" y="3246120"/>
          <a:ext cx="5974080" cy="365760"/>
        </p:xfrm>
        <a:graphic>
          <a:graphicData uri="http://schemas.openxmlformats.org/drawingml/2006/table">
            <a:tbl>
              <a:tblPr/>
              <a:tblGrid>
                <a:gridCol w="2757268"/>
                <a:gridCol w="321681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71472" y="285728"/>
            <a:ext cx="835821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  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«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Меланхолію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»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мистецтвознавці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вважають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самої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таємничої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роботою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Дюрера. Вона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особлива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тим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що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автор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картини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зумів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ускладнити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зробити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неочевидній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ідею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зображеного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також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урізноманітнити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її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сюжет за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допомогою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яскравих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символів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алегорій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Розмір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оригінального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твору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мистецтва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становить 23,9 × 18,8 см. «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Меланхолія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» входить в число «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Майстерень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гравюр» -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трійку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відомих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графічних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аркушів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Дюрера. Картина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багата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символи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Деякі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них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мають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відношення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до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планети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Сатурн.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Увага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тут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відразу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привертає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крилатий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Геній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який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підпирає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свою голову. 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колінах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у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нього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лежить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книга. 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його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поясі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можна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помітити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кілька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гаманців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Трохи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вище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Генія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розташований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Путто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який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виступає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символом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ангельського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духу.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Він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зайнятий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написанням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чогось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дошці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воску.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Навколо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основних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персонажів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є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безліч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речей. Автор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зобразив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молоток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щипцями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цвяхи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пилкою, рубанок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лінійкою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Біля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ніг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крилатого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істоти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відпочиває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собака.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Стіни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будівлі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прикрашені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вагами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годинами.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Крім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того,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можна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побачити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дзвін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квадрат,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заповнений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цифрами. До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стіни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яка невидно, приставлена ​​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величезні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сходи. 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небі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з'явилася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веселка.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Істота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тримає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напис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на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якій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видно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назву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гравюри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32771" name="Picture 3" descr="Page Bookmark: CTRL+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2197100"/>
            <a:ext cx="190500" cy="2286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5429264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Дюреру </a:t>
            </a:r>
            <a:r>
              <a:rPr lang="ru-RU" sz="2000" b="1" i="1" dirty="0" err="1" smtClean="0"/>
              <a:t>вдалося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вперше</a:t>
            </a:r>
            <a:r>
              <a:rPr lang="ru-RU" sz="2000" b="1" i="1" dirty="0" smtClean="0"/>
              <a:t> в </a:t>
            </a:r>
            <a:r>
              <a:rPr lang="ru-RU" sz="2000" b="1" i="1" dirty="0" err="1" smtClean="0"/>
              <a:t>Європі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скласти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магічний</a:t>
            </a:r>
            <a:r>
              <a:rPr lang="ru-RU" sz="2000" b="1" i="1" dirty="0" smtClean="0"/>
              <a:t> квадрат - 4 * 4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imgprx.livejournal.net/1671099731cd48567e7375b810f60e6456a02de6/4WgLb_RKyuYkvbgF2zp7LYT8x-AEP6T7QqJpm6IPRi8KdEomTPBz70wdzUqVZpFs3z4UiNZc-I6n0RN_YkMVx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0"/>
            <a:ext cx="5369799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8501122" cy="1752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До </a:t>
            </a:r>
            <a:r>
              <a:rPr lang="ru-RU" b="1" dirty="0" err="1" smtClean="0">
                <a:solidFill>
                  <a:schemeClr val="tx1"/>
                </a:solidFill>
              </a:rPr>
              <a:t>Європи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магічні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квадрати</a:t>
            </a:r>
            <a:r>
              <a:rPr lang="ru-RU" b="1" dirty="0" smtClean="0">
                <a:solidFill>
                  <a:schemeClr val="tx1"/>
                </a:solidFill>
              </a:rPr>
              <a:t> проникли </a:t>
            </a:r>
            <a:r>
              <a:rPr lang="ru-RU" b="1" dirty="0" err="1" smtClean="0">
                <a:solidFill>
                  <a:schemeClr val="tx1"/>
                </a:solidFill>
              </a:rPr>
              <a:t>з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Древнього</a:t>
            </a:r>
            <a:r>
              <a:rPr lang="ru-RU" b="1" dirty="0" smtClean="0">
                <a:solidFill>
                  <a:schemeClr val="tx1"/>
                </a:solidFill>
              </a:rPr>
              <a:t> Китаю </a:t>
            </a:r>
            <a:r>
              <a:rPr lang="ru-RU" b="1" dirty="0" err="1" smtClean="0">
                <a:solidFill>
                  <a:schemeClr val="tx1"/>
                </a:solidFill>
              </a:rPr>
              <a:t>лише</a:t>
            </a:r>
            <a:r>
              <a:rPr lang="ru-RU" b="1" dirty="0" smtClean="0">
                <a:solidFill>
                  <a:schemeClr val="tx1"/>
                </a:solidFill>
              </a:rPr>
              <a:t> на початку XV </a:t>
            </a:r>
            <a:r>
              <a:rPr lang="ru-RU" b="1" dirty="0" err="1" smtClean="0">
                <a:solidFill>
                  <a:schemeClr val="tx1"/>
                </a:solidFill>
              </a:rPr>
              <a:t>століття</a:t>
            </a:r>
            <a:r>
              <a:rPr lang="ru-RU" b="1" dirty="0" smtClean="0">
                <a:solidFill>
                  <a:schemeClr val="tx1"/>
                </a:solidFill>
              </a:rPr>
              <a:t>. А на початку XVI </a:t>
            </a:r>
            <a:r>
              <a:rPr lang="ru-RU" b="1" dirty="0" err="1" smtClean="0">
                <a:solidFill>
                  <a:schemeClr val="tx1"/>
                </a:solidFill>
              </a:rPr>
              <a:t>століття</a:t>
            </a:r>
            <a:r>
              <a:rPr lang="ru-RU" b="1" dirty="0" smtClean="0">
                <a:solidFill>
                  <a:schemeClr val="tx1"/>
                </a:solidFill>
              </a:rPr>
              <a:t> один </a:t>
            </a:r>
            <a:r>
              <a:rPr lang="ru-RU" b="1" dirty="0" err="1" smtClean="0">
                <a:solidFill>
                  <a:schemeClr val="tx1"/>
                </a:solidFill>
              </a:rPr>
              <a:t>з</a:t>
            </a:r>
            <a:r>
              <a:rPr lang="ru-RU" b="1" dirty="0" smtClean="0">
                <a:solidFill>
                  <a:schemeClr val="tx1"/>
                </a:solidFill>
              </a:rPr>
              <a:t> них </a:t>
            </a:r>
            <a:r>
              <a:rPr lang="ru-RU" b="1" dirty="0" err="1" smtClean="0">
                <a:solidFill>
                  <a:schemeClr val="tx1"/>
                </a:solidFill>
              </a:rPr>
              <a:t>був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увічнений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видатним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німецьким</a:t>
            </a:r>
            <a:r>
              <a:rPr lang="ru-RU" b="1" dirty="0" smtClean="0">
                <a:solidFill>
                  <a:schemeClr val="tx1"/>
                </a:solidFill>
              </a:rPr>
              <a:t> художником, гравером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небагато</a:t>
            </a:r>
            <a:r>
              <a:rPr lang="ru-RU" b="1" dirty="0" smtClean="0">
                <a:solidFill>
                  <a:schemeClr val="tx1"/>
                </a:solidFill>
              </a:rPr>
              <a:t> математиком Альбрехтом Дюрером в </a:t>
            </a:r>
            <a:r>
              <a:rPr lang="ru-RU" b="1" dirty="0" err="1" smtClean="0">
                <a:solidFill>
                  <a:schemeClr val="tx1"/>
                </a:solidFill>
              </a:rPr>
              <a:t>його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кращій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гравюрі</a:t>
            </a:r>
            <a:r>
              <a:rPr lang="ru-RU" b="1" dirty="0" smtClean="0">
                <a:solidFill>
                  <a:schemeClr val="tx1"/>
                </a:solidFill>
              </a:rPr>
              <a:t> «</a:t>
            </a:r>
            <a:r>
              <a:rPr lang="ru-RU" b="1" dirty="0" err="1" smtClean="0">
                <a:solidFill>
                  <a:schemeClr val="tx1"/>
                </a:solidFill>
              </a:rPr>
              <a:t>Меланхолія</a:t>
            </a:r>
            <a:r>
              <a:rPr lang="ru-RU" b="1" dirty="0" smtClean="0">
                <a:solidFill>
                  <a:schemeClr val="tx1"/>
                </a:solidFill>
              </a:rPr>
              <a:t>» (1514 р.).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571876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/>
              <a:t>Магічний</a:t>
            </a:r>
            <a:r>
              <a:rPr lang="ru-RU" sz="2400" b="1" i="1" dirty="0" smtClean="0"/>
              <a:t> квадрат 4 - 4, </a:t>
            </a:r>
            <a:r>
              <a:rPr lang="ru-RU" sz="2400" b="1" i="1" dirty="0" err="1" smtClean="0"/>
              <a:t>змальований</a:t>
            </a:r>
            <a:r>
              <a:rPr lang="ru-RU" sz="2400" b="1" i="1" dirty="0" smtClean="0"/>
              <a:t> на </a:t>
            </a:r>
            <a:r>
              <a:rPr lang="ru-RU" sz="2400" b="1" i="1" dirty="0" err="1" smtClean="0"/>
              <a:t>гравюрі</a:t>
            </a:r>
            <a:r>
              <a:rPr lang="ru-RU" sz="2400" b="1" i="1" dirty="0" smtClean="0"/>
              <a:t> Альбрехта Дюрера «</a:t>
            </a:r>
            <a:r>
              <a:rPr lang="ru-RU" sz="2400" b="1" i="1" dirty="0" err="1" smtClean="0"/>
              <a:t>Меланхолія</a:t>
            </a:r>
            <a:r>
              <a:rPr lang="ru-RU" sz="2400" b="1" i="1" dirty="0" smtClean="0"/>
              <a:t>», </a:t>
            </a:r>
            <a:r>
              <a:rPr lang="ru-RU" sz="2400" b="1" i="1" dirty="0" err="1" smtClean="0"/>
              <a:t>вважається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найранішим</a:t>
            </a:r>
            <a:r>
              <a:rPr lang="ru-RU" sz="2400" b="1" i="1" dirty="0" smtClean="0"/>
              <a:t> в </a:t>
            </a:r>
            <a:r>
              <a:rPr lang="ru-RU" sz="2400" b="1" i="1" dirty="0" err="1" smtClean="0"/>
              <a:t>європейському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мистецтві</a:t>
            </a:r>
            <a:r>
              <a:rPr lang="ru-RU" sz="2400" b="1" i="1" dirty="0" smtClean="0"/>
              <a:t>. Два </a:t>
            </a:r>
            <a:r>
              <a:rPr lang="ru-RU" sz="2400" b="1" i="1" dirty="0" err="1" smtClean="0"/>
              <a:t>середні</a:t>
            </a:r>
            <a:r>
              <a:rPr lang="ru-RU" sz="2400" b="1" i="1" dirty="0" smtClean="0"/>
              <a:t> числа в </a:t>
            </a:r>
            <a:r>
              <a:rPr lang="ru-RU" sz="2400" b="1" i="1" dirty="0" err="1" smtClean="0"/>
              <a:t>нижньому</a:t>
            </a:r>
            <a:r>
              <a:rPr lang="ru-RU" sz="2400" b="1" i="1" dirty="0" smtClean="0"/>
              <a:t> ряду </a:t>
            </a:r>
            <a:r>
              <a:rPr lang="ru-RU" sz="2400" b="1" i="1" dirty="0" err="1" smtClean="0"/>
              <a:t>вказують</a:t>
            </a:r>
            <a:r>
              <a:rPr lang="ru-RU" sz="2400" b="1" i="1" dirty="0" smtClean="0"/>
              <a:t> дату </a:t>
            </a:r>
            <a:r>
              <a:rPr lang="ru-RU" sz="2400" b="1" i="1" dirty="0" err="1" smtClean="0"/>
              <a:t>створення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гравюри</a:t>
            </a:r>
            <a:r>
              <a:rPr lang="ru-RU" sz="2400" b="1" i="1" dirty="0" smtClean="0"/>
              <a:t> (1514). Фрагмент </a:t>
            </a:r>
            <a:r>
              <a:rPr lang="ru-RU" sz="2400" b="1" i="1" dirty="0" err="1" smtClean="0"/>
              <a:t>гравюри</a:t>
            </a:r>
            <a:r>
              <a:rPr lang="ru-RU" sz="2400" b="1" i="1" dirty="0" smtClean="0"/>
              <a:t> Альбрехта Дюрера «</a:t>
            </a:r>
            <a:r>
              <a:rPr lang="ru-RU" sz="2400" b="1" i="1" dirty="0" err="1" smtClean="0"/>
              <a:t>Меланхолія</a:t>
            </a:r>
            <a:r>
              <a:rPr lang="ru-RU" sz="2400" b="1" i="1" dirty="0" smtClean="0"/>
              <a:t>»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500306"/>
            <a:ext cx="8001056" cy="2214578"/>
          </a:xfrm>
        </p:spPr>
        <p:txBody>
          <a:bodyPr>
            <a:prstTxWarp prst="textInflateBottom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хвилинка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Мои папки\БЛЕСТЯШКИ\БЛЕСТЯШКА\Новая папка\zvezdia-23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143248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78619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Граф</a:t>
            </a:r>
            <a:r>
              <a:rPr lang="uk-UA" sz="3200" dirty="0" err="1" smtClean="0">
                <a:solidFill>
                  <a:schemeClr val="accent2">
                    <a:lumMod val="50000"/>
                  </a:schemeClr>
                </a:solidFill>
              </a:rPr>
              <a:t>іка</a:t>
            </a:r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. Різновиди графіки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3500438"/>
            <a:ext cx="6400800" cy="1752600"/>
          </a:xfrm>
        </p:spPr>
        <p:txBody>
          <a:bodyPr/>
          <a:lstStyle/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Akira_Yamaoka_-_Promise_Reprise_Silent_Hill_2_OST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1428736"/>
            <a:ext cx="6429420" cy="2800767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8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</a:rPr>
              <a:t>   </a:t>
            </a:r>
            <a:r>
              <a:rPr lang="uk-UA" sz="8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5"/>
                  <a:tile tx="0" ty="0" sx="100000" sy="100000" flip="none" algn="tl"/>
                </a:blipFill>
              </a:rPr>
              <a:t>МАГІЯ  </a:t>
            </a:r>
          </a:p>
          <a:p>
            <a:r>
              <a:rPr lang="uk-UA" sz="8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5"/>
                  <a:tile tx="0" ty="0" sx="100000" sy="100000" flip="none" algn="tl"/>
                </a:blipFill>
              </a:rPr>
              <a:t>          ЧИСЕЛ</a:t>
            </a:r>
            <a:endParaRPr lang="ru-RU" sz="88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5357826"/>
            <a:ext cx="7021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НАД</a:t>
            </a:r>
            <a:r>
              <a:rPr lang="uk-UA" sz="1600" b="1" i="1" dirty="0" smtClean="0">
                <a:solidFill>
                  <a:srgbClr val="C00000"/>
                </a:solidFill>
              </a:rPr>
              <a:t>ІЯ ЛЕОНІДІВНА МЕЛЬНІЧЕНКО  УЧИТЕЛЬ ПОЧАТКОВИХ КЛАСІВ</a:t>
            </a:r>
          </a:p>
          <a:p>
            <a:r>
              <a:rPr lang="uk-UA" sz="1600" b="1" i="1" dirty="0" smtClean="0">
                <a:solidFill>
                  <a:srgbClr val="C00000"/>
                </a:solidFill>
              </a:rPr>
              <a:t>МАРИНА ВОЛОДИМИРІВНА ТІТОВА УЧИТЕЛЬ ОБРАЗОТВОРЧОГО МИСТЕЦТВА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6143644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2018-2019 </a:t>
            </a:r>
            <a:r>
              <a:rPr lang="uk-UA" b="1" i="1" dirty="0" err="1" smtClean="0">
                <a:solidFill>
                  <a:srgbClr val="C00000"/>
                </a:solidFill>
              </a:rPr>
              <a:t>н.р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0843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3152775" cy="14382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 descr="i-ching-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786190"/>
            <a:ext cx="2643206" cy="29075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Рисунок 6" descr="imaghes.jpg"/>
          <p:cNvPicPr>
            <a:picLocks noChangeAspect="1"/>
          </p:cNvPicPr>
          <p:nvPr/>
        </p:nvPicPr>
        <p:blipFill>
          <a:blip r:embed="rId4" cstate="print"/>
          <a:srcRect l="3247" t="6880" r="2597" b="3669"/>
          <a:stretch>
            <a:fillRect/>
          </a:stretch>
        </p:blipFill>
        <p:spPr>
          <a:xfrm>
            <a:off x="928662" y="1785926"/>
            <a:ext cx="2071702" cy="18573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9" name="TextBox 8"/>
          <p:cNvSpPr txBox="1"/>
          <p:nvPr/>
        </p:nvSpPr>
        <p:spPr>
          <a:xfrm>
            <a:off x="3571868" y="1857364"/>
            <a:ext cx="5143536" cy="2246769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/>
              <a:t>Магічний квадрат – квадратна таблиця із цілих чисел</a:t>
            </a:r>
            <a:r>
              <a:rPr lang="en-US" sz="2800" dirty="0" smtClean="0"/>
              <a:t>,</a:t>
            </a:r>
            <a:r>
              <a:rPr lang="uk-UA" sz="2800" dirty="0" smtClean="0"/>
              <a:t>в якій суми чисел в любому ряду</a:t>
            </a:r>
            <a:r>
              <a:rPr lang="en-US" sz="2800" dirty="0" smtClean="0"/>
              <a:t>,</a:t>
            </a:r>
            <a:r>
              <a:rPr lang="uk-UA" sz="2800" dirty="0" smtClean="0"/>
              <a:t>стовпчику і діагоналі дорівнюють одному числу.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71802" y="5357826"/>
            <a:ext cx="2428892" cy="369332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_0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428736"/>
            <a:ext cx="5072098" cy="50485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428604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uk-UA" sz="2000" dirty="0" smtClean="0">
                <a:solidFill>
                  <a:srgbClr val="FF0000"/>
                </a:solidFill>
              </a:rPr>
              <a:t>1</a:t>
            </a:r>
            <a:r>
              <a:rPr lang="uk-UA" sz="2000" dirty="0" smtClean="0"/>
              <a:t>    </a:t>
            </a:r>
            <a:r>
              <a:rPr lang="uk-UA" sz="2000" b="1" i="1" dirty="0" smtClean="0">
                <a:solidFill>
                  <a:srgbClr val="002060"/>
                </a:solidFill>
              </a:rPr>
              <a:t>ДВА НИЖНІХ ЧИСЛА 15 і 14 ВІДОБРАЖАЮТЬ РІК СТВОРЕННЯ ГРАВЮРИ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_0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857232"/>
            <a:ext cx="5500726" cy="54752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842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000" b="1" i="1" dirty="0" smtClean="0">
                <a:solidFill>
                  <a:srgbClr val="FF0000"/>
                </a:solidFill>
              </a:rPr>
              <a:t> 2   </a:t>
            </a:r>
            <a:r>
              <a:rPr lang="uk-UA" sz="2000" b="1" i="1" dirty="0" smtClean="0"/>
              <a:t>СУМА ЧИСЕЛ У ВСІХ КУТОВИХ КВАДРАТАХ 2х2</a:t>
            </a:r>
            <a:r>
              <a:rPr lang="en-US" sz="2000" b="1" i="1" dirty="0" smtClean="0"/>
              <a:t>,</a:t>
            </a:r>
            <a:r>
              <a:rPr lang="uk-UA" sz="2000" b="1" i="1" dirty="0" smtClean="0"/>
              <a:t> А ТАКОЖ В ЦЕНТРІ = 34</a:t>
            </a:r>
            <a:endParaRPr lang="ru-RU" sz="2000" b="1" i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4348" y="5429264"/>
            <a:ext cx="857256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5429264"/>
            <a:ext cx="857256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1857364"/>
            <a:ext cx="857256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1857364"/>
            <a:ext cx="78581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_0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285528"/>
            <a:ext cx="5143536" cy="51196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428604"/>
            <a:ext cx="842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000" b="1" i="1" dirty="0" smtClean="0">
                <a:solidFill>
                  <a:srgbClr val="FF0000"/>
                </a:solidFill>
              </a:rPr>
              <a:t> 3    </a:t>
            </a:r>
            <a:r>
              <a:rPr lang="uk-UA" sz="2000" b="1" i="1" dirty="0" smtClean="0"/>
              <a:t>В КВАДРАТІ З КУТОВИХ КЛІТИНОК ТАКОЖ = 34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000760" y="3071810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/>
              <a:t>16+13+4+1</a:t>
            </a:r>
            <a:endParaRPr lang="ru-RU" sz="4000" b="1" i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 rot="18825416">
            <a:off x="3303339" y="4574651"/>
            <a:ext cx="214314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18869946">
            <a:off x="811307" y="2137812"/>
            <a:ext cx="214314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932247">
            <a:off x="718912" y="4552234"/>
            <a:ext cx="221457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1911582">
            <a:off x="3150714" y="2180846"/>
            <a:ext cx="214314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30" y="357166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FF0000"/>
                </a:solidFill>
              </a:rPr>
              <a:t> 4.     </a:t>
            </a:r>
            <a:r>
              <a:rPr lang="ru-RU" sz="2400" b="1" i="1" smtClean="0"/>
              <a:t>В КВАДРАТАХ </a:t>
            </a:r>
            <a:r>
              <a:rPr lang="ru-RU" sz="2400" b="1" i="1" dirty="0" smtClean="0"/>
              <a:t>ПОБУДОВАНИХ </a:t>
            </a:r>
            <a:r>
              <a:rPr lang="en-US" sz="2400" b="1" i="1" dirty="0" smtClean="0"/>
              <a:t>“</a:t>
            </a:r>
            <a:r>
              <a:rPr lang="uk-UA" sz="2400" b="1" i="1" dirty="0" smtClean="0"/>
              <a:t>ХОДОМ КОНЯ</a:t>
            </a:r>
            <a:r>
              <a:rPr lang="en-US" sz="2400" b="1" i="1" dirty="0" smtClean="0"/>
              <a:t>”</a:t>
            </a:r>
            <a:endParaRPr lang="ru-RU" sz="2400" b="1" i="1" dirty="0"/>
          </a:p>
        </p:txBody>
      </p:sp>
      <p:pic>
        <p:nvPicPr>
          <p:cNvPr id="5" name="Рисунок 4" descr="i_0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71546"/>
            <a:ext cx="5023973" cy="50006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29290" y="2143116"/>
            <a:ext cx="32147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7030A0"/>
                </a:solidFill>
              </a:rPr>
              <a:t>2+8+9+15</a:t>
            </a:r>
          </a:p>
          <a:p>
            <a:endParaRPr lang="uk-UA" sz="4000" b="1" dirty="0" smtClean="0">
              <a:solidFill>
                <a:srgbClr val="7030A0"/>
              </a:solidFill>
            </a:endParaRPr>
          </a:p>
          <a:p>
            <a:r>
              <a:rPr lang="uk-UA" sz="4000" b="1" dirty="0" smtClean="0">
                <a:solidFill>
                  <a:srgbClr val="7030A0"/>
                </a:solidFill>
              </a:rPr>
              <a:t>3+5+12+14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 rot="16200000">
            <a:off x="113196" y="3458648"/>
            <a:ext cx="214314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3756534" y="3458648"/>
            <a:ext cx="214314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28794" y="1714488"/>
            <a:ext cx="221457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28794" y="5214950"/>
            <a:ext cx="221457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_0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4929222" cy="49063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28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uk-UA" sz="2000" b="1" i="1" dirty="0" smtClean="0">
                <a:solidFill>
                  <a:srgbClr val="FF0000"/>
                </a:solidFill>
              </a:rPr>
              <a:t> 5.    </a:t>
            </a:r>
            <a:r>
              <a:rPr lang="uk-UA" sz="2000" b="1" i="1" dirty="0" smtClean="0"/>
              <a:t>В УТВОРЕНИХ ПАРАМИ СЕРЕДНІХ КЛІТИНКАХ НА ПРОТИЛЕЖНИХ СТОРОНАХ   </a:t>
            </a:r>
            <a:endParaRPr lang="ru-RU" sz="2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857884" y="2000240"/>
            <a:ext cx="30718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accent3">
                    <a:lumMod val="50000"/>
                  </a:schemeClr>
                </a:solidFill>
              </a:rPr>
              <a:t>3+2+15+14</a:t>
            </a:r>
          </a:p>
          <a:p>
            <a:endParaRPr lang="uk-UA" sz="40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uk-UA" sz="4000" b="1" i="1" dirty="0" smtClean="0">
                <a:solidFill>
                  <a:schemeClr val="accent3">
                    <a:lumMod val="50000"/>
                  </a:schemeClr>
                </a:solidFill>
              </a:rPr>
              <a:t>5+9+8+12</a:t>
            </a:r>
            <a:endParaRPr lang="ru-RU" sz="40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14546" y="4214818"/>
            <a:ext cx="7858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43108" y="3000372"/>
            <a:ext cx="7858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357554" y="3000372"/>
            <a:ext cx="7858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428992" y="4214818"/>
            <a:ext cx="7858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1857364"/>
            <a:ext cx="78581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1857364"/>
            <a:ext cx="78581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5429264"/>
            <a:ext cx="78581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00100" y="5429264"/>
            <a:ext cx="78581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_0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5072098" cy="50485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uk-UA" sz="2000" b="1" i="1" dirty="0" smtClean="0">
                <a:solidFill>
                  <a:srgbClr val="FF0000"/>
                </a:solidFill>
              </a:rPr>
              <a:t>6</a:t>
            </a:r>
            <a:r>
              <a:rPr lang="uk-UA" sz="2000" b="1" i="1" dirty="0" smtClean="0"/>
              <a:t>    СУМА ЛЮБИХ ДВОХ ЦЕНТРАЛЬГИХ СИМЕТРИЧНО РОЗТАШОВАНИХ ЧИСЕЛ = 17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857884" y="1428736"/>
            <a:ext cx="30718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accent2">
                    <a:lumMod val="50000"/>
                  </a:schemeClr>
                </a:solidFill>
              </a:rPr>
              <a:t>16+1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= 13+4</a:t>
            </a:r>
          </a:p>
          <a:p>
            <a:endParaRPr lang="uk-UA" sz="40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sz="4000" b="1" i="1" dirty="0" smtClean="0">
                <a:solidFill>
                  <a:schemeClr val="accent2">
                    <a:lumMod val="50000"/>
                  </a:schemeClr>
                </a:solidFill>
              </a:rPr>
              <a:t>10+7 = 6+11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14290"/>
            <a:ext cx="8429684" cy="17526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Реставратор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повертає</a:t>
            </a:r>
            <a:r>
              <a:rPr lang="ru-RU" sz="2400" dirty="0" smtClean="0">
                <a:solidFill>
                  <a:schemeClr val="tx1"/>
                </a:solidFill>
              </a:rPr>
              <a:t> до </a:t>
            </a:r>
            <a:r>
              <a:rPr lang="ru-RU" sz="2400" dirty="0" err="1" smtClean="0">
                <a:solidFill>
                  <a:schemeClr val="tx1"/>
                </a:solidFill>
              </a:rPr>
              <a:t>життя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безцінні</a:t>
            </a:r>
            <a:r>
              <a:rPr lang="ru-RU" sz="2400" dirty="0" smtClean="0">
                <a:solidFill>
                  <a:schemeClr val="tx1"/>
                </a:solidFill>
              </a:rPr>
              <a:t> твори </a:t>
            </a:r>
            <a:r>
              <a:rPr lang="ru-RU" sz="2400" dirty="0" err="1" smtClean="0">
                <a:solidFill>
                  <a:schemeClr val="tx1"/>
                </a:solidFill>
              </a:rPr>
              <a:t>мистецтва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копітко</a:t>
            </a:r>
            <a:r>
              <a:rPr lang="ru-RU" sz="2400" dirty="0" smtClean="0">
                <a:solidFill>
                  <a:schemeClr val="tx1"/>
                </a:solidFill>
              </a:rPr>
              <a:t>, по </a:t>
            </a:r>
            <a:r>
              <a:rPr lang="ru-RU" sz="2400" dirty="0" err="1" smtClean="0">
                <a:solidFill>
                  <a:schemeClr val="tx1"/>
                </a:solidFill>
              </a:rPr>
              <a:t>крихітках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оживляти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творіння</a:t>
            </a:r>
            <a:r>
              <a:rPr lang="ru-RU" sz="2400" dirty="0" smtClean="0">
                <a:solidFill>
                  <a:schemeClr val="tx1"/>
                </a:solidFill>
              </a:rPr>
              <a:t> великих </a:t>
            </a:r>
            <a:r>
              <a:rPr lang="ru-RU" sz="2400" dirty="0" err="1" smtClean="0">
                <a:solidFill>
                  <a:schemeClr val="tx1"/>
                </a:solidFill>
              </a:rPr>
              <a:t>майстрів</a:t>
            </a:r>
            <a:r>
              <a:rPr lang="ru-RU" sz="2400" dirty="0" smtClean="0">
                <a:solidFill>
                  <a:schemeClr val="tx1"/>
                </a:solidFill>
              </a:rPr>
              <a:t>. Суть </a:t>
            </a:r>
            <a:r>
              <a:rPr lang="ru-RU" sz="2400" dirty="0" err="1" smtClean="0">
                <a:solidFill>
                  <a:schemeClr val="tx1"/>
                </a:solidFill>
              </a:rPr>
              <a:t>роботи</a:t>
            </a:r>
            <a:r>
              <a:rPr lang="ru-RU" sz="2400" dirty="0" smtClean="0">
                <a:solidFill>
                  <a:schemeClr val="tx1"/>
                </a:solidFill>
              </a:rPr>
              <a:t> реставратора - </a:t>
            </a:r>
            <a:r>
              <a:rPr lang="ru-RU" sz="2400" dirty="0" err="1" smtClean="0">
                <a:solidFill>
                  <a:schemeClr val="tx1"/>
                </a:solidFill>
              </a:rPr>
              <a:t>відновлення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унікальних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пам'яток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культури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  <a:r>
              <a:rPr lang="ru-RU" sz="2400" dirty="0" err="1" smtClean="0">
                <a:solidFill>
                  <a:schemeClr val="tx1"/>
                </a:solidFill>
              </a:rPr>
              <a:t>Це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може</a:t>
            </a:r>
            <a:r>
              <a:rPr lang="ru-RU" sz="2400" dirty="0" smtClean="0">
                <a:solidFill>
                  <a:schemeClr val="tx1"/>
                </a:solidFill>
              </a:rPr>
              <a:t> бути </a:t>
            </a:r>
            <a:r>
              <a:rPr lang="ru-RU" sz="2400" dirty="0" err="1" smtClean="0">
                <a:solidFill>
                  <a:schemeClr val="tx1"/>
                </a:solidFill>
              </a:rPr>
              <a:t>старовинний</a:t>
            </a:r>
            <a:r>
              <a:rPr lang="ru-RU" sz="2400" dirty="0" smtClean="0">
                <a:solidFill>
                  <a:schemeClr val="tx1"/>
                </a:solidFill>
              </a:rPr>
              <a:t> особняк, шашка </a:t>
            </a:r>
            <a:r>
              <a:rPr lang="ru-RU" sz="2400" dirty="0" err="1" smtClean="0">
                <a:solidFill>
                  <a:schemeClr val="tx1"/>
                </a:solidFill>
              </a:rPr>
              <a:t>часів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Громадянської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війни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рідкісні</a:t>
            </a:r>
            <a:r>
              <a:rPr lang="ru-RU" sz="2400" dirty="0" smtClean="0">
                <a:solidFill>
                  <a:schemeClr val="tx1"/>
                </a:solidFill>
              </a:rPr>
              <a:t> книги, </a:t>
            </a:r>
            <a:r>
              <a:rPr lang="ru-RU" sz="2400" dirty="0" err="1" smtClean="0">
                <a:solidFill>
                  <a:schemeClr val="tx1"/>
                </a:solidFill>
              </a:rPr>
              <a:t>монети</a:t>
            </a:r>
            <a:r>
              <a:rPr lang="ru-RU" sz="2400" dirty="0" smtClean="0">
                <a:solidFill>
                  <a:schemeClr val="tx1"/>
                </a:solidFill>
              </a:rPr>
              <a:t>, посуд, </a:t>
            </a:r>
            <a:r>
              <a:rPr lang="ru-RU" sz="2400" dirty="0" err="1" smtClean="0">
                <a:solidFill>
                  <a:schemeClr val="tx1"/>
                </a:solidFill>
              </a:rPr>
              <a:t>меблі</a:t>
            </a:r>
            <a:r>
              <a:rPr lang="ru-RU" sz="2400" dirty="0" smtClean="0">
                <a:solidFill>
                  <a:schemeClr val="tx1"/>
                </a:solidFill>
              </a:rPr>
              <a:t> та </a:t>
            </a:r>
            <a:r>
              <a:rPr lang="ru-RU" sz="2400" dirty="0" err="1" smtClean="0">
                <a:solidFill>
                  <a:schemeClr val="tx1"/>
                </a:solidFill>
              </a:rPr>
              <a:t>багато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чого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іншого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  <a:r>
              <a:rPr lang="ru-RU" sz="2400" dirty="0" err="1" smtClean="0">
                <a:solidFill>
                  <a:schemeClr val="tx1"/>
                </a:solidFill>
              </a:rPr>
              <a:t>Послуги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реставраторів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потребують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державні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структури</a:t>
            </a:r>
            <a:r>
              <a:rPr lang="ru-RU" sz="2400" dirty="0" smtClean="0">
                <a:solidFill>
                  <a:schemeClr val="tx1"/>
                </a:solidFill>
              </a:rPr>
              <a:t> - </a:t>
            </a:r>
            <a:r>
              <a:rPr lang="ru-RU" sz="2400" dirty="0" err="1" smtClean="0">
                <a:solidFill>
                  <a:schemeClr val="tx1"/>
                </a:solidFill>
              </a:rPr>
              <a:t>музеї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галереї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історичні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сховища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наукові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лабораторії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приватні</a:t>
            </a:r>
            <a:r>
              <a:rPr lang="ru-RU" sz="2400" dirty="0" smtClean="0">
                <a:solidFill>
                  <a:schemeClr val="tx1"/>
                </a:solidFill>
              </a:rPr>
              <a:t> - </a:t>
            </a:r>
            <a:r>
              <a:rPr lang="ru-RU" sz="2400" dirty="0" err="1" smtClean="0">
                <a:solidFill>
                  <a:schemeClr val="tx1"/>
                </a:solidFill>
              </a:rPr>
              <a:t>аукціонні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будинки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антикварні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магазини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реставраційні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майстерні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714752"/>
            <a:ext cx="3714776" cy="29912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TextBox 4"/>
          <p:cNvSpPr txBox="1"/>
          <p:nvPr/>
        </p:nvSpPr>
        <p:spPr>
          <a:xfrm>
            <a:off x="214282" y="3571876"/>
            <a:ext cx="5357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err="1" smtClean="0">
                <a:solidFill>
                  <a:schemeClr val="accent2"/>
                </a:solidFill>
              </a:rPr>
              <a:t>Особисті</a:t>
            </a:r>
            <a:r>
              <a:rPr lang="ru-RU" sz="2000" i="1" dirty="0" smtClean="0">
                <a:solidFill>
                  <a:schemeClr val="accent2"/>
                </a:solidFill>
              </a:rPr>
              <a:t> </a:t>
            </a:r>
            <a:r>
              <a:rPr lang="ru-RU" sz="2000" i="1" dirty="0" err="1" smtClean="0">
                <a:solidFill>
                  <a:schemeClr val="accent2"/>
                </a:solidFill>
              </a:rPr>
              <a:t>якості</a:t>
            </a:r>
            <a:endParaRPr lang="ru-RU" sz="2000" i="1" dirty="0" smtClean="0">
              <a:solidFill>
                <a:schemeClr val="accent2"/>
              </a:solidFill>
            </a:endParaRPr>
          </a:p>
          <a:p>
            <a:r>
              <a:rPr lang="ru-RU" sz="2000" i="1" dirty="0" smtClean="0"/>
              <a:t>Для того, </a:t>
            </a:r>
            <a:r>
              <a:rPr lang="ru-RU" sz="2000" i="1" dirty="0" err="1" smtClean="0"/>
              <a:t>щоб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працювати</a:t>
            </a:r>
            <a:r>
              <a:rPr lang="ru-RU" sz="2000" i="1" dirty="0" smtClean="0"/>
              <a:t> реставратором, </a:t>
            </a:r>
            <a:r>
              <a:rPr lang="ru-RU" sz="2000" i="1" dirty="0" err="1" smtClean="0"/>
              <a:t>потрібно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мати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енциклопедичні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знання</a:t>
            </a:r>
            <a:r>
              <a:rPr lang="ru-RU" sz="2000" i="1" dirty="0" smtClean="0"/>
              <a:t>, </a:t>
            </a:r>
            <a:r>
              <a:rPr lang="ru-RU" sz="2000" i="1" dirty="0" err="1" smtClean="0"/>
              <a:t>безмежне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терпіння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і</a:t>
            </a:r>
            <a:r>
              <a:rPr lang="ru-RU" sz="2000" i="1" dirty="0" smtClean="0"/>
              <a:t> добре знати </a:t>
            </a:r>
            <a:r>
              <a:rPr lang="ru-RU" sz="2000" i="1" dirty="0" err="1" smtClean="0"/>
              <a:t>хімію</a:t>
            </a:r>
            <a:r>
              <a:rPr lang="ru-RU" sz="2000" i="1" dirty="0" smtClean="0"/>
              <a:t>.</a:t>
            </a:r>
          </a:p>
        </p:txBody>
      </p:sp>
      <p:pic>
        <p:nvPicPr>
          <p:cNvPr id="2765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929198"/>
            <a:ext cx="2571768" cy="171183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7654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929198"/>
            <a:ext cx="2286016" cy="171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266693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52"/>
            <a:ext cx="4286280" cy="33422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6" name="Рисунок 5" descr="75f92798a9d6a71aca993a955do1--fen-shuj-i-ezoterika-magicheskij-kvadrat-solntsa-bozhestven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785794"/>
            <a:ext cx="3858768" cy="6858000"/>
          </a:xfrm>
          <a:prstGeom prst="rect">
            <a:avLst/>
          </a:prstGeom>
        </p:spPr>
      </p:pic>
      <p:pic>
        <p:nvPicPr>
          <p:cNvPr id="8" name="Рисунок 7" descr="igroved_number-challenge_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5055500"/>
            <a:ext cx="2442412" cy="1802500"/>
          </a:xfrm>
          <a:prstGeom prst="rect">
            <a:avLst/>
          </a:prstGeom>
        </p:spPr>
      </p:pic>
      <p:pic>
        <p:nvPicPr>
          <p:cNvPr id="9" name="Рисунок 8" descr="6999c2216c616f6d169732cf004z--fen-shuj-i-ezoterika-magicheskij-kvadrat-saturna-triad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714752"/>
            <a:ext cx="1643074" cy="29201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6" name="Picture 2" descr="Картинки по запросу перстень с магическим квадрато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571480"/>
            <a:ext cx="2000264" cy="23487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8" name="Picture 4" descr="Картинки по запросу саграда фамилия фот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214290"/>
            <a:ext cx="3326804" cy="22860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0d09793607ff7dc6476ab05004pk--fen-shuj-ezoterika-amulet-magicheskij-kvadra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00232" y="3714752"/>
            <a:ext cx="1828800" cy="19415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030" name="Picture 6" descr="Картинки по запросу магический квадрат альбрехта дюрера картинк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3143248"/>
            <a:ext cx="1962150" cy="18954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8715436" cy="37856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dirty="0" smtClean="0"/>
              <a:t> </a:t>
            </a:r>
            <a:r>
              <a:rPr lang="uk-UA" sz="4800" dirty="0" smtClean="0">
                <a:solidFill>
                  <a:srgbClr val="FF0000"/>
                </a:solidFill>
              </a:rPr>
              <a:t>Гра в слова </a:t>
            </a:r>
          </a:p>
          <a:p>
            <a:r>
              <a:rPr lang="uk-UA" sz="4800" dirty="0" smtClean="0">
                <a:solidFill>
                  <a:srgbClr val="FF0000"/>
                </a:solidFill>
              </a:rPr>
              <a:t>           </a:t>
            </a:r>
            <a:r>
              <a:rPr lang="en-US" sz="4800" dirty="0" smtClean="0">
                <a:solidFill>
                  <a:srgbClr val="FF0000"/>
                </a:solidFill>
              </a:rPr>
              <a:t>“</a:t>
            </a:r>
            <a:r>
              <a:rPr lang="uk-UA" sz="4800" dirty="0" smtClean="0">
                <a:solidFill>
                  <a:srgbClr val="FF0000"/>
                </a:solidFill>
              </a:rPr>
              <a:t>Математичні терміни</a:t>
            </a:r>
            <a:r>
              <a:rPr lang="en-US" sz="4800" dirty="0" smtClean="0">
                <a:solidFill>
                  <a:srgbClr val="FF0000"/>
                </a:solidFill>
              </a:rPr>
              <a:t>”</a:t>
            </a:r>
            <a:r>
              <a:rPr lang="uk-UA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4800" dirty="0" smtClean="0"/>
              <a:t>      </a:t>
            </a:r>
          </a:p>
          <a:p>
            <a:r>
              <a:rPr lang="ru-RU" sz="4800" dirty="0" smtClean="0"/>
              <a:t>     </a:t>
            </a:r>
            <a:r>
              <a:rPr lang="ru-RU" sz="3600" b="1" i="1" dirty="0" smtClean="0">
                <a:solidFill>
                  <a:srgbClr val="0070C0"/>
                </a:solidFill>
              </a:rPr>
              <a:t>КВАДРАТ            ТОННА            А…  </a:t>
            </a:r>
            <a:r>
              <a:rPr lang="ru-RU" sz="3600" dirty="0" smtClean="0"/>
              <a:t> </a:t>
            </a:r>
            <a:endParaRPr lang="en-US" sz="3600" dirty="0" smtClean="0"/>
          </a:p>
          <a:p>
            <a:r>
              <a:rPr lang="uk-UA" sz="4800" dirty="0" smtClean="0"/>
              <a:t> </a:t>
            </a:r>
            <a:endParaRPr lang="ru-RU" sz="48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2928926" y="357187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572132" y="357187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0034" y="642918"/>
            <a:ext cx="7143800" cy="4524315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uk-UA" sz="3600" dirty="0" smtClean="0"/>
          </a:p>
          <a:p>
            <a:endParaRPr lang="uk-UA" sz="3600" i="1" dirty="0" smtClean="0">
              <a:solidFill>
                <a:srgbClr val="FF0000"/>
              </a:solidFill>
            </a:endParaRPr>
          </a:p>
          <a:p>
            <a:r>
              <a:rPr lang="uk-UA" sz="3600" i="1" dirty="0" smtClean="0">
                <a:solidFill>
                  <a:srgbClr val="FF0000"/>
                </a:solidFill>
              </a:rPr>
              <a:t>      </a:t>
            </a:r>
            <a:r>
              <a:rPr lang="en-US" sz="3600" i="1" dirty="0" smtClean="0">
                <a:solidFill>
                  <a:srgbClr val="FF0000"/>
                </a:solidFill>
              </a:rPr>
              <a:t>“</a:t>
            </a:r>
            <a:r>
              <a:rPr lang="uk-UA" sz="3600" i="1" dirty="0" smtClean="0">
                <a:solidFill>
                  <a:srgbClr val="FF0000"/>
                </a:solidFill>
              </a:rPr>
              <a:t>В ІСТИННОМУ МАТЕМАТИКУ                 ЗАВЖДИ Є ЩОСЬ ВІД ХУДОЖНИКА </a:t>
            </a:r>
            <a:r>
              <a:rPr lang="en-US" sz="3600" i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uk-UA" sz="3600" i="1" dirty="0" smtClean="0">
                <a:solidFill>
                  <a:srgbClr val="FF0000"/>
                </a:solidFill>
              </a:rPr>
              <a:t>АРХІТЕКТОРА  І НАВІТЬ ПОЕТА</a:t>
            </a:r>
            <a:r>
              <a:rPr lang="en-US" sz="3600" i="1" dirty="0" smtClean="0">
                <a:solidFill>
                  <a:srgbClr val="FF0000"/>
                </a:solidFill>
              </a:rPr>
              <a:t> “</a:t>
            </a:r>
          </a:p>
          <a:p>
            <a:r>
              <a:rPr lang="en-US" sz="3600" i="1" dirty="0" smtClean="0">
                <a:solidFill>
                  <a:srgbClr val="FF0000"/>
                </a:solidFill>
              </a:rPr>
              <a:t>                                                  </a:t>
            </a:r>
            <a:endParaRPr lang="uk-UA" sz="3600" i="1" dirty="0" smtClean="0">
              <a:solidFill>
                <a:srgbClr val="FF0000"/>
              </a:solidFill>
            </a:endParaRPr>
          </a:p>
          <a:p>
            <a:r>
              <a:rPr lang="uk-UA" sz="3600" i="1" dirty="0" smtClean="0">
                <a:solidFill>
                  <a:srgbClr val="FF0000"/>
                </a:solidFill>
              </a:rPr>
              <a:t>                           </a:t>
            </a:r>
            <a:r>
              <a:rPr lang="en-US" sz="3600" i="1" dirty="0" smtClean="0">
                <a:solidFill>
                  <a:srgbClr val="FF0000"/>
                </a:solidFill>
              </a:rPr>
              <a:t> (</a:t>
            </a:r>
            <a:r>
              <a:rPr lang="uk-UA" sz="3600" i="1" dirty="0" smtClean="0">
                <a:solidFill>
                  <a:srgbClr val="FF0000"/>
                </a:solidFill>
              </a:rPr>
              <a:t> А. </a:t>
            </a:r>
            <a:r>
              <a:rPr lang="uk-UA" sz="3600" i="1" dirty="0" err="1" smtClean="0">
                <a:solidFill>
                  <a:srgbClr val="FF0000"/>
                </a:solidFill>
              </a:rPr>
              <a:t>Прінгсхайм</a:t>
            </a:r>
            <a:r>
              <a:rPr lang="uk-UA" sz="3600" i="1" dirty="0" smtClean="0">
                <a:solidFill>
                  <a:srgbClr val="FF0000"/>
                </a:solidFill>
              </a:rPr>
              <a:t> )</a:t>
            </a:r>
            <a:endParaRPr lang="ru-RU" sz="3600" i="1" dirty="0" smtClean="0">
              <a:solidFill>
                <a:srgbClr val="FF0000"/>
              </a:solidFill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1752600"/>
          </a:xfrm>
        </p:spPr>
        <p:txBody>
          <a:bodyPr>
            <a:noAutofit/>
          </a:bodyPr>
          <a:lstStyle/>
          <a:p>
            <a:pPr algn="l"/>
            <a:r>
              <a:rPr lang="vi-VN" sz="2400" i="1" dirty="0" smtClean="0">
                <a:solidFill>
                  <a:srgbClr val="FF0000"/>
                </a:solidFill>
              </a:rPr>
              <a:t>Екскурсово́д </a:t>
            </a:r>
            <a:r>
              <a:rPr lang="vi-VN" sz="1800" i="1" dirty="0" smtClean="0">
                <a:solidFill>
                  <a:schemeClr val="tx1"/>
                </a:solidFill>
              </a:rPr>
              <a:t>— людина, що проводить </a:t>
            </a:r>
            <a:r>
              <a:rPr lang="vi-VN" sz="1800" i="1" dirty="0" smtClean="0">
                <a:solidFill>
                  <a:schemeClr val="tx1"/>
                </a:solidFill>
                <a:hlinkClick r:id="rId2" tooltip="Екскурсія"/>
              </a:rPr>
              <a:t>екскурсії</a:t>
            </a:r>
            <a:r>
              <a:rPr lang="vi-VN" sz="1800" i="1" dirty="0" smtClean="0">
                <a:solidFill>
                  <a:schemeClr val="tx1"/>
                </a:solidFill>
              </a:rPr>
              <a:t> по визначних місцях, </a:t>
            </a:r>
            <a:r>
              <a:rPr lang="vi-VN" sz="1800" i="1" dirty="0" smtClean="0">
                <a:solidFill>
                  <a:schemeClr val="tx1"/>
                </a:solidFill>
                <a:hlinkClick r:id="rId3" tooltip="Виставка"/>
              </a:rPr>
              <a:t>виставках</a:t>
            </a:r>
            <a:r>
              <a:rPr lang="vi-VN" sz="1800" i="1" dirty="0" smtClean="0">
                <a:solidFill>
                  <a:schemeClr val="tx1"/>
                </a:solidFill>
              </a:rPr>
              <a:t>, </a:t>
            </a:r>
            <a:r>
              <a:rPr lang="vi-VN" sz="1800" i="1" dirty="0" smtClean="0">
                <a:solidFill>
                  <a:schemeClr val="tx1"/>
                </a:solidFill>
                <a:hlinkClick r:id="rId4" tooltip="Експозиція (виставка) (ще не написана)"/>
              </a:rPr>
              <a:t>експозиціях</a:t>
            </a:r>
            <a:r>
              <a:rPr lang="vi-VN" sz="1800" i="1" dirty="0" smtClean="0">
                <a:solidFill>
                  <a:schemeClr val="tx1"/>
                </a:solidFill>
              </a:rPr>
              <a:t>, </a:t>
            </a:r>
            <a:r>
              <a:rPr lang="vi-VN" sz="1800" i="1" dirty="0" smtClean="0">
                <a:solidFill>
                  <a:schemeClr val="tx1"/>
                </a:solidFill>
                <a:hlinkClick r:id="rId5" tooltip="Музей"/>
              </a:rPr>
              <a:t>музеях</a:t>
            </a:r>
            <a:r>
              <a:rPr lang="vi-VN" sz="1800" i="1" dirty="0" smtClean="0">
                <a:solidFill>
                  <a:schemeClr val="tx1"/>
                </a:solidFill>
              </a:rPr>
              <a:t>, </a:t>
            </a:r>
            <a:r>
              <a:rPr lang="vi-VN" sz="1800" i="1" dirty="0" smtClean="0">
                <a:solidFill>
                  <a:schemeClr val="tx1"/>
                </a:solidFill>
                <a:hlinkClick r:id="rId6" tooltip="Заповідник"/>
              </a:rPr>
              <a:t>заповідниках</a:t>
            </a:r>
            <a:r>
              <a:rPr lang="vi-VN" sz="1800" i="1" dirty="0" smtClean="0">
                <a:solidFill>
                  <a:schemeClr val="tx1"/>
                </a:solidFill>
              </a:rPr>
              <a:t>, архітектурних спорудженнях, садово-паркових ансамблях і т. д. Супроводжує групи екскурсантів у поїздках. Розробляє тематику екскурсій, маршрути, готує зміст матеріалу, складає тексти, використовує історико-архівні джерела, наукові дані, новітні повідомлення, оновлює методичні розробки, готує інформацію спеціального характеру до доступної форми представлення. Повинний знати методику підготовки і проведення екскурсій, порядок їхнього проведення й обслуговування екскурсантів. </a:t>
            </a:r>
            <a:endParaRPr lang="ru-RU" sz="1800" i="1" dirty="0">
              <a:solidFill>
                <a:schemeClr val="tx1"/>
              </a:solidFill>
            </a:endParaRPr>
          </a:p>
        </p:txBody>
      </p:sp>
      <p:pic>
        <p:nvPicPr>
          <p:cNvPr id="26628" name="Picture 4" descr="Картинки по запросу екскурсовод в музеи картинк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1" y="3429000"/>
            <a:ext cx="4963921" cy="2714644"/>
          </a:xfrm>
          <a:prstGeom prst="rect">
            <a:avLst/>
          </a:prstGeom>
          <a:noFill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26626" name="Picture 2" descr="Картинки по запросу екскурсовод в музеї фотографії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4000504"/>
            <a:ext cx="4088519" cy="27146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1785982" y="1142984"/>
            <a:ext cx="1071570" cy="857256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>
                <a:gd name="adj" fmla="val 28570"/>
              </a:avLst>
            </a:prstTxWarp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РЕФЛЕКС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ІЯ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50004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РЕФЛЕКСІЯ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69294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 СЬОГОДНІ Я ДІЗНАВСЯ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БУЛО ЦІКАВО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СКЛАДНО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Я ЗРОЗУМІВ ЩО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Я ЗМОЖУ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Я НАВЧИВСЯ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У МЕНЕ ВИЙШЛО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Я ЗМІГ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i="1" dirty="0" smtClean="0">
                <a:solidFill>
                  <a:srgbClr val="FF0000"/>
                </a:solidFill>
              </a:rPr>
              <a:t>   МЕНІ СПОДОБАЛОСЬ …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136904" cy="864096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Графіка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84784"/>
            <a:ext cx="8136904" cy="4752528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err="1" smtClean="0">
                <a:solidFill>
                  <a:schemeClr val="tx1"/>
                </a:solidFill>
              </a:rPr>
              <a:t>Графіка</a:t>
            </a:r>
            <a:r>
              <a:rPr lang="ru-RU" sz="3000" dirty="0" smtClean="0">
                <a:solidFill>
                  <a:schemeClr val="tx1"/>
                </a:solidFill>
              </a:rPr>
              <a:t>  — вид </a:t>
            </a:r>
            <a:r>
              <a:rPr lang="ru-RU" sz="3000" dirty="0" err="1" smtClean="0">
                <a:solidFill>
                  <a:schemeClr val="tx1"/>
                </a:solidFill>
              </a:rPr>
              <a:t>образотворчого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мистецтва</a:t>
            </a:r>
            <a:r>
              <a:rPr lang="ru-RU" sz="3000" dirty="0" smtClean="0">
                <a:solidFill>
                  <a:schemeClr val="tx1"/>
                </a:solidFill>
              </a:rPr>
              <a:t>,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</a:rPr>
              <a:t>для </a:t>
            </a:r>
            <a:r>
              <a:rPr lang="ru-RU" sz="3000" dirty="0" err="1" smtClean="0">
                <a:solidFill>
                  <a:schemeClr val="tx1"/>
                </a:solidFill>
              </a:rPr>
              <a:t>якого</a:t>
            </a:r>
            <a:r>
              <a:rPr lang="ru-RU" sz="3000" dirty="0" smtClean="0">
                <a:solidFill>
                  <a:schemeClr val="tx1"/>
                </a:solidFill>
              </a:rPr>
              <a:t> характерна </a:t>
            </a:r>
            <a:r>
              <a:rPr lang="ru-RU" sz="3000" dirty="0" err="1" smtClean="0">
                <a:solidFill>
                  <a:schemeClr val="tx1"/>
                </a:solidFill>
              </a:rPr>
              <a:t>перевага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ліній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і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штрихів</a:t>
            </a:r>
            <a:r>
              <a:rPr lang="ru-RU" sz="3000" dirty="0" smtClean="0">
                <a:solidFill>
                  <a:schemeClr val="tx1"/>
                </a:solidFill>
              </a:rPr>
              <a:t>, </a:t>
            </a:r>
            <a:r>
              <a:rPr lang="ru-RU" sz="3000" dirty="0" err="1" smtClean="0">
                <a:solidFill>
                  <a:schemeClr val="tx1"/>
                </a:solidFill>
              </a:rPr>
              <a:t>використання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контрастів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білого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і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чорного</a:t>
            </a:r>
            <a:r>
              <a:rPr lang="ru-RU" sz="3000" dirty="0" smtClean="0">
                <a:solidFill>
                  <a:schemeClr val="tx1"/>
                </a:solidFill>
              </a:rPr>
              <a:t> та </a:t>
            </a:r>
            <a:r>
              <a:rPr lang="ru-RU" sz="3000" dirty="0" err="1" smtClean="0">
                <a:solidFill>
                  <a:schemeClr val="tx1"/>
                </a:solidFill>
              </a:rPr>
              <a:t>менше</a:t>
            </a:r>
            <a:r>
              <a:rPr lang="ru-RU" sz="3000" dirty="0" smtClean="0">
                <a:solidFill>
                  <a:schemeClr val="tx1"/>
                </a:solidFill>
              </a:rPr>
              <a:t>, </a:t>
            </a:r>
            <a:r>
              <a:rPr lang="ru-RU" sz="3000" dirty="0" err="1" smtClean="0">
                <a:solidFill>
                  <a:schemeClr val="tx1"/>
                </a:solidFill>
              </a:rPr>
              <a:t>ніж</a:t>
            </a:r>
            <a:r>
              <a:rPr lang="ru-RU" sz="3000" dirty="0" smtClean="0">
                <a:solidFill>
                  <a:schemeClr val="tx1"/>
                </a:solidFill>
              </a:rPr>
              <a:t> у </a:t>
            </a:r>
            <a:r>
              <a:rPr lang="ru-RU" sz="3000" dirty="0" err="1" smtClean="0">
                <a:solidFill>
                  <a:schemeClr val="tx1"/>
                </a:solidFill>
              </a:rPr>
              <a:t>живописі</a:t>
            </a:r>
            <a:r>
              <a:rPr lang="ru-RU" sz="3000" dirty="0" smtClean="0">
                <a:solidFill>
                  <a:schemeClr val="tx1"/>
                </a:solidFill>
              </a:rPr>
              <a:t>, </a:t>
            </a:r>
            <a:r>
              <a:rPr lang="ru-RU" sz="3000" dirty="0" err="1" smtClean="0">
                <a:solidFill>
                  <a:schemeClr val="tx1"/>
                </a:solidFill>
              </a:rPr>
              <a:t>використання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</a:rPr>
              <a:t>кольору</a:t>
            </a:r>
            <a:r>
              <a:rPr lang="ru-RU" sz="3000" dirty="0" smtClean="0">
                <a:solidFill>
                  <a:schemeClr val="tx1"/>
                </a:solidFill>
              </a:rPr>
              <a:t>.</a:t>
            </a:r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e-skiz-ptitsy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714752"/>
            <a:ext cx="3779892" cy="299008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reWalls.com-186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786190"/>
            <a:ext cx="410445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custDataLst>
      <p:tags r:id="rId1"/>
    </p:custDataLst>
  </p:cSld>
  <p:clrMapOvr>
    <a:masterClrMapping/>
  </p:clrMapOvr>
  <p:transition advTm="20562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920880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920880" cy="4608512"/>
          </a:xfrm>
        </p:spPr>
        <p:txBody>
          <a:bodyPr>
            <a:normAutofit/>
          </a:bodyPr>
          <a:lstStyle/>
          <a:p>
            <a:pPr algn="l"/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Графіку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можна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вважати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основою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всіх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образотворчих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мистецтв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Адже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основним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засобом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створення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художнього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образу у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графіці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виступає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найпростіший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для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людини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спосіб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відтворення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побаченого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  . </a:t>
            </a:r>
            <a:r>
              <a:rPr lang="uk-UA" sz="3600" b="1" i="1" dirty="0" smtClean="0">
                <a:solidFill>
                  <a:srgbClr val="FF0000"/>
                </a:solidFill>
              </a:rPr>
              <a:t>Засоби виразності графіки</a:t>
            </a:r>
            <a:r>
              <a:rPr lang="uk-UA" sz="2800" b="1" dirty="0" smtClean="0"/>
              <a:t>: лінія, штрих, крапка, пляма, освітлення, тоновий малюнок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31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908" y="3429000"/>
            <a:ext cx="2283197" cy="2400284"/>
          </a:xfrm>
          <a:prstGeom prst="rect">
            <a:avLst/>
          </a:prstGeom>
          <a:noFill/>
        </p:spPr>
      </p:pic>
      <p:sp>
        <p:nvSpPr>
          <p:cNvPr id="13316" name="AutoShape 4" descr="Картинки по запросу линия и пятно в графике"/>
          <p:cNvSpPr>
            <a:spLocks noChangeAspect="1" noChangeArrowheads="1"/>
          </p:cNvSpPr>
          <p:nvPr/>
        </p:nvSpPr>
        <p:spPr bwMode="auto">
          <a:xfrm>
            <a:off x="155575" y="-647700"/>
            <a:ext cx="47625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Картинки по запросу линия и пятно в графике"/>
          <p:cNvSpPr>
            <a:spLocks noChangeAspect="1" noChangeArrowheads="1"/>
          </p:cNvSpPr>
          <p:nvPr/>
        </p:nvSpPr>
        <p:spPr bwMode="auto">
          <a:xfrm>
            <a:off x="155575" y="-647700"/>
            <a:ext cx="47625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Картинки по запросу линия и пятно в графике"/>
          <p:cNvSpPr>
            <a:spLocks noChangeAspect="1" noChangeArrowheads="1"/>
          </p:cNvSpPr>
          <p:nvPr/>
        </p:nvSpPr>
        <p:spPr bwMode="auto">
          <a:xfrm>
            <a:off x="155575" y="-647700"/>
            <a:ext cx="4762500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inde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000504"/>
            <a:ext cx="7858180" cy="22451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custDataLst>
      <p:tags r:id="rId1"/>
    </p:custDataLst>
  </p:cSld>
  <p:clrMapOvr>
    <a:masterClrMapping/>
  </p:clrMapOvr>
  <p:transition advTm="26083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920880" cy="1080119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Різновиди графіки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628800"/>
            <a:ext cx="7920880" cy="4536504"/>
          </a:xfrm>
        </p:spPr>
        <p:txBody>
          <a:bodyPr/>
          <a:lstStyle/>
          <a:p>
            <a:pPr algn="l"/>
            <a:r>
              <a:rPr lang="ru-RU" i="1" dirty="0" err="1" smtClean="0">
                <a:solidFill>
                  <a:srgbClr val="7030A0"/>
                </a:solidFill>
              </a:rPr>
              <a:t>Графіка</a:t>
            </a:r>
            <a:r>
              <a:rPr lang="ru-RU" dirty="0" smtClean="0">
                <a:solidFill>
                  <a:srgbClr val="7030A0"/>
                </a:solidFill>
              </a:rPr>
              <a:t> </a:t>
            </a:r>
            <a:r>
              <a:rPr lang="ru-RU" dirty="0" err="1" smtClean="0">
                <a:solidFill>
                  <a:srgbClr val="7030A0"/>
                </a:solidFill>
              </a:rPr>
              <a:t>поділяється</a:t>
            </a:r>
            <a:r>
              <a:rPr lang="ru-RU" dirty="0" smtClean="0">
                <a:solidFill>
                  <a:srgbClr val="7030A0"/>
                </a:solidFill>
              </a:rPr>
              <a:t> на </a:t>
            </a:r>
            <a:r>
              <a:rPr lang="ru-RU" dirty="0" err="1" smtClean="0">
                <a:solidFill>
                  <a:srgbClr val="7030A0"/>
                </a:solidFill>
              </a:rPr>
              <a:t>такі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різновиди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rgbClr val="7030A0"/>
                </a:solidFill>
              </a:rPr>
              <a:t>станкова</a:t>
            </a:r>
            <a:endParaRPr lang="ru-RU" dirty="0" smtClean="0">
              <a:solidFill>
                <a:srgbClr val="7030A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rgbClr val="7030A0"/>
                </a:solidFill>
              </a:rPr>
              <a:t>книжкова</a:t>
            </a:r>
            <a:endParaRPr lang="ru-RU" dirty="0" smtClean="0">
              <a:solidFill>
                <a:srgbClr val="7030A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rgbClr val="7030A0"/>
                </a:solidFill>
              </a:rPr>
              <a:t>плакатна</a:t>
            </a:r>
            <a:endParaRPr lang="ru-RU" dirty="0" smtClean="0">
              <a:solidFill>
                <a:srgbClr val="7030A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rgbClr val="7030A0"/>
                </a:solidFill>
              </a:rPr>
              <a:t>прикладна</a:t>
            </a:r>
            <a:endParaRPr lang="ru-RU" dirty="0" smtClean="0">
              <a:solidFill>
                <a:srgbClr val="7030A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rgbClr val="7030A0"/>
                </a:solidFill>
              </a:rPr>
              <a:t>архітектурна</a:t>
            </a:r>
            <a:endParaRPr lang="ru-RU" dirty="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7877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25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50"/>
                            </p:stCondLst>
                            <p:childTnLst>
                              <p:par>
                                <p:cTn id="3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772400" cy="1152128"/>
          </a:xfrm>
        </p:spPr>
        <p:txBody>
          <a:bodyPr/>
          <a:lstStyle/>
          <a:p>
            <a:r>
              <a:rPr lang="uk-UA" b="1" i="1" dirty="0" smtClean="0">
                <a:solidFill>
                  <a:srgbClr val="92D050"/>
                </a:solidFill>
              </a:rPr>
              <a:t>Станкова графіка</a:t>
            </a:r>
            <a:endParaRPr lang="ru-RU" b="1" i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500174"/>
            <a:ext cx="7776864" cy="4176464"/>
          </a:xfrm>
        </p:spPr>
        <p:txBody>
          <a:bodyPr>
            <a:normAutofit/>
          </a:bodyPr>
          <a:lstStyle/>
          <a:p>
            <a:pPr algn="l"/>
            <a:r>
              <a:rPr lang="uk-UA" sz="2800" dirty="0" smtClean="0">
                <a:solidFill>
                  <a:srgbClr val="C00000"/>
                </a:solidFill>
              </a:rPr>
              <a:t>Станкова графіка близька до станкового живопису. Різниця лише в тому що художник утілює свій задум співвідношення ліній і плям ,хоча зараз досить поширена і кольорова графіка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5367253_9730b72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571876"/>
            <a:ext cx="3419872" cy="28083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ub-yahnin-ole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571876"/>
            <a:ext cx="4179760" cy="27534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  <p:transition advTm="26894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8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3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936103"/>
          </a:xfrm>
        </p:spPr>
        <p:txBody>
          <a:bodyPr/>
          <a:lstStyle/>
          <a:p>
            <a:r>
              <a:rPr lang="uk-UA" b="1" i="1" dirty="0" smtClean="0">
                <a:solidFill>
                  <a:srgbClr val="92D050"/>
                </a:solidFill>
              </a:rPr>
              <a:t>Книжкова графіка</a:t>
            </a:r>
            <a:endParaRPr lang="ru-RU" b="1" i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643050"/>
            <a:ext cx="7776864" cy="3960440"/>
          </a:xfrm>
        </p:spPr>
        <p:txBody>
          <a:bodyPr/>
          <a:lstStyle/>
          <a:p>
            <a:pPr algn="l"/>
            <a:r>
              <a:rPr lang="uk-UA" dirty="0" smtClean="0">
                <a:solidFill>
                  <a:schemeClr val="accent4"/>
                </a:solidFill>
              </a:rPr>
              <a:t>Книжкова графіка об’єднує твори, основне призначення яких оформлення книжок.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4" name="Рисунок 3" descr="ce2266c2e4d253445310572ea37db9e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501008"/>
            <a:ext cx="4680520" cy="28449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3284984"/>
            <a:ext cx="2736304" cy="33254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14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772400" cy="936104"/>
          </a:xfrm>
        </p:spPr>
        <p:txBody>
          <a:bodyPr/>
          <a:lstStyle/>
          <a:p>
            <a:r>
              <a:rPr lang="uk-UA" b="1" i="1" dirty="0" smtClean="0">
                <a:solidFill>
                  <a:srgbClr val="00B050"/>
                </a:solidFill>
              </a:rPr>
              <a:t>Плакатна графіка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643050"/>
            <a:ext cx="7776864" cy="4176464"/>
          </a:xfrm>
        </p:spPr>
        <p:txBody>
          <a:bodyPr/>
          <a:lstStyle/>
          <a:p>
            <a:pPr algn="l"/>
            <a:r>
              <a:rPr lang="uk-UA" dirty="0" smtClean="0">
                <a:solidFill>
                  <a:schemeClr val="tx1"/>
                </a:solidFill>
              </a:rPr>
              <a:t>Це твори виконані з агітацією ,з рекламною метою:оголошення, плакати ,буклети.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Большой_благотворительный_базар_куко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56992"/>
            <a:ext cx="4258730" cy="29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загруженное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284984"/>
            <a:ext cx="4032448" cy="2926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2195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3|6.8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1_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1493</TotalTime>
  <Words>730</Words>
  <Application>Microsoft Office PowerPoint</Application>
  <PresentationFormat>Экран (4:3)</PresentationFormat>
  <Paragraphs>100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1_Office Theme</vt:lpstr>
      <vt:lpstr>Слайд 1</vt:lpstr>
      <vt:lpstr>Графіка. Різновиди графіки</vt:lpstr>
      <vt:lpstr>Слайд 3</vt:lpstr>
      <vt:lpstr>Графіка</vt:lpstr>
      <vt:lpstr> </vt:lpstr>
      <vt:lpstr>Різновиди графіки</vt:lpstr>
      <vt:lpstr>Станкова графіка</vt:lpstr>
      <vt:lpstr>Книжкова графіка</vt:lpstr>
      <vt:lpstr>Плакатна графіка</vt:lpstr>
      <vt:lpstr>Прикладна графіка</vt:lpstr>
      <vt:lpstr>Архітектурна графіка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МАРИШКА</cp:lastModifiedBy>
  <cp:revision>90</cp:revision>
  <dcterms:created xsi:type="dcterms:W3CDTF">2013-11-16T19:15:23Z</dcterms:created>
  <dcterms:modified xsi:type="dcterms:W3CDTF">2019-02-06T16:53:32Z</dcterms:modified>
</cp:coreProperties>
</file>