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60" r:id="rId5"/>
    <p:sldId id="267" r:id="rId6"/>
    <p:sldId id="269" r:id="rId7"/>
    <p:sldId id="261" r:id="rId8"/>
    <p:sldId id="268" r:id="rId9"/>
    <p:sldId id="262" r:id="rId10"/>
    <p:sldId id="263" r:id="rId11"/>
    <p:sldId id="264" r:id="rId12"/>
    <p:sldId id="270" r:id="rId13"/>
    <p:sldId id="265" r:id="rId1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19" autoAdjust="0"/>
    <p:restoredTop sz="94660"/>
  </p:normalViewPr>
  <p:slideViewPr>
    <p:cSldViewPr snapToGrid="0">
      <p:cViewPr varScale="1">
        <p:scale>
          <a:sx n="91" d="100"/>
          <a:sy n="91" d="100"/>
        </p:scale>
        <p:origin x="126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17779" y="802298"/>
            <a:ext cx="8637073" cy="2541431"/>
          </a:xfrm>
        </p:spPr>
        <p:txBody>
          <a:bodyPr bIns="0" anchor="b">
            <a:normAutofit/>
          </a:bodyPr>
          <a:lstStyle>
            <a:lvl1pPr algn="l">
              <a:defRPr sz="6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17780" y="3531204"/>
            <a:ext cx="8637072" cy="977621"/>
          </a:xfrm>
        </p:spPr>
        <p:txBody>
          <a:bodyPr tIns="91440" bIns="91440">
            <a:normAutofit/>
          </a:bodyPr>
          <a:lstStyle>
            <a:lvl1pPr marL="0" indent="0" algn="l">
              <a:buNone/>
              <a:defRPr sz="1800" b="0" cap="all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4/25/2019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416500" y="329307"/>
            <a:ext cx="4973915" cy="30920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37664" y="798973"/>
            <a:ext cx="811019" cy="503578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417780" y="3528542"/>
            <a:ext cx="863707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4/25/2019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26" name="Straight Connector 25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39111" y="798973"/>
            <a:ext cx="1615742" cy="465988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4672" y="798973"/>
            <a:ext cx="7828830" cy="465988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4/25/2019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9439111" y="798973"/>
            <a:ext cx="0" cy="4659889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4/25/2019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33" name="Straight Connector 32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4239" y="1756130"/>
            <a:ext cx="8643154" cy="1887950"/>
          </a:xfrm>
        </p:spPr>
        <p:txBody>
          <a:bodyPr anchor="b">
            <a:normAutofit/>
          </a:bodyPr>
          <a:lstStyle>
            <a:lvl1pPr algn="l"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4239" y="3806195"/>
            <a:ext cx="8630446" cy="1012929"/>
          </a:xfrm>
        </p:spPr>
        <p:txBody>
          <a:bodyPr tIns="91440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4/25/2019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454239" y="3804985"/>
            <a:ext cx="8630446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9217" y="804889"/>
            <a:ext cx="9605635" cy="105930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7331" y="2010878"/>
            <a:ext cx="4645152" cy="344859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13771" y="2017343"/>
            <a:ext cx="4645152" cy="34415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4/25/2019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35" name="Straight Connector 3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191" y="804163"/>
            <a:ext cx="9607661" cy="10563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191" y="2019549"/>
            <a:ext cx="4645152" cy="801943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47191" y="2824269"/>
            <a:ext cx="4645152" cy="264445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12362" y="2023003"/>
            <a:ext cx="4645152" cy="802237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12362" y="2821491"/>
            <a:ext cx="4645152" cy="263737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4/25/2019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29" name="Straight Connector 28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4/25/2019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25" name="Straight Connector 2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4/25/2019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671" y="798973"/>
            <a:ext cx="3273099" cy="2247117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43714" y="798974"/>
            <a:ext cx="6012470" cy="4658826"/>
          </a:xfrm>
        </p:spPr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44671" y="3205491"/>
            <a:ext cx="3275013" cy="2248181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4/25/2019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17" name="Straight Connector 16"/>
          <p:cNvCxnSpPr/>
          <p:nvPr/>
        </p:nvCxnSpPr>
        <p:spPr>
          <a:xfrm>
            <a:off x="1448280" y="3205491"/>
            <a:ext cx="3269490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7477387" y="482170"/>
            <a:ext cx="4074533" cy="5149101"/>
            <a:chOff x="7477387" y="482170"/>
            <a:chExt cx="4074533" cy="5149101"/>
          </a:xfrm>
        </p:grpSpPr>
        <p:sp>
          <p:nvSpPr>
            <p:cNvPr id="18" name="Rectangle 17"/>
            <p:cNvSpPr/>
            <p:nvPr/>
          </p:nvSpPr>
          <p:spPr bwMode="black">
            <a:xfrm>
              <a:off x="7477387" y="482170"/>
              <a:ext cx="4074533" cy="5149101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2286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Rectangle 18"/>
            <p:cNvSpPr/>
            <p:nvPr/>
          </p:nvSpPr>
          <p:spPr bwMode="blackWhite">
            <a:xfrm>
              <a:off x="7790446" y="812506"/>
              <a:ext cx="3450289" cy="4466452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508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206" y="1129513"/>
            <a:ext cx="5532328" cy="1830584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124389" y="1122542"/>
            <a:ext cx="2791171" cy="3866327"/>
          </a:xfrm>
          <a:solidFill>
            <a:schemeClr val="bg1">
              <a:lumMod val="8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50329" y="3145992"/>
            <a:ext cx="5524404" cy="2003742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447382" y="5469856"/>
            <a:ext cx="5527351" cy="320123"/>
          </a:xfrm>
        </p:spPr>
        <p:txBody>
          <a:bodyPr/>
          <a:lstStyle>
            <a:lvl1pPr algn="l">
              <a:defRPr/>
            </a:lvl1pPr>
          </a:lstStyle>
          <a:p>
            <a:fld id="{48A87A34-81AB-432B-8DAE-1953F412C126}" type="datetimeFigureOut">
              <a:rPr lang="en-US" dirty="0"/>
              <a:pPr/>
              <a:t>4/25/2019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447382" y="318640"/>
            <a:ext cx="5541004" cy="32093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31" name="Straight Connector 30"/>
          <p:cNvCxnSpPr/>
          <p:nvPr/>
        </p:nvCxnSpPr>
        <p:spPr>
          <a:xfrm>
            <a:off x="1447382" y="3143605"/>
            <a:ext cx="5527351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2019476"/>
            <a:ext cx="12192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 bwMode="black">
          <a:xfrm>
            <a:off x="0" y="6126480"/>
            <a:ext cx="12192000" cy="7429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51579" y="804519"/>
            <a:ext cx="9603275" cy="10492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1579" y="2015732"/>
            <a:ext cx="9603275" cy="34506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4138" y="330370"/>
            <a:ext cx="3500715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4/25/2019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51579" y="329307"/>
            <a:ext cx="5938836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0060" y="798973"/>
            <a:ext cx="811019" cy="503578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2800">
                <a:solidFill>
                  <a:schemeClr val="accent1"/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6128413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i="0" kern="1200" cap="all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20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8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4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i="1" dirty="0" err="1" smtClean="0">
                <a:solidFill>
                  <a:srgbClr val="FF0000"/>
                </a:solidFill>
              </a:rPr>
              <a:t>Майстер</a:t>
            </a:r>
            <a:r>
              <a:rPr lang="ru-RU" b="1" i="1" dirty="0" smtClean="0">
                <a:solidFill>
                  <a:srgbClr val="FF0000"/>
                </a:solidFill>
              </a:rPr>
              <a:t>- </a:t>
            </a:r>
            <a:r>
              <a:rPr lang="ru-RU" b="1" i="1" dirty="0" err="1" smtClean="0">
                <a:solidFill>
                  <a:srgbClr val="FF0000"/>
                </a:solidFill>
              </a:rPr>
              <a:t>клас</a:t>
            </a:r>
            <a:r>
              <a:rPr lang="ru-RU" b="1" i="1" dirty="0" smtClean="0">
                <a:solidFill>
                  <a:srgbClr val="FF0000"/>
                </a:solidFill>
              </a:rPr>
              <a:t>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>
                <a:solidFill>
                  <a:srgbClr val="00B050"/>
                </a:solidFill>
              </a:rPr>
              <a:t>«</a:t>
            </a:r>
            <a:r>
              <a:rPr lang="ru-RU" b="1" dirty="0" err="1" smtClean="0">
                <a:solidFill>
                  <a:srgbClr val="00B050"/>
                </a:solidFill>
              </a:rPr>
              <a:t>Від</a:t>
            </a:r>
            <a:r>
              <a:rPr lang="ru-RU" b="1" dirty="0" smtClean="0">
                <a:solidFill>
                  <a:srgbClr val="00B050"/>
                </a:solidFill>
              </a:rPr>
              <a:t> </a:t>
            </a:r>
            <a:r>
              <a:rPr lang="ru-RU" b="1" dirty="0" err="1" smtClean="0">
                <a:solidFill>
                  <a:srgbClr val="00B050"/>
                </a:solidFill>
              </a:rPr>
              <a:t>успішного</a:t>
            </a:r>
            <a:r>
              <a:rPr lang="ru-RU" b="1" dirty="0" smtClean="0">
                <a:solidFill>
                  <a:srgbClr val="00B050"/>
                </a:solidFill>
              </a:rPr>
              <a:t> </a:t>
            </a:r>
            <a:r>
              <a:rPr lang="ru-RU" b="1" dirty="0" err="1" smtClean="0">
                <a:solidFill>
                  <a:srgbClr val="00B050"/>
                </a:solidFill>
              </a:rPr>
              <a:t>вчителя</a:t>
            </a:r>
            <a:r>
              <a:rPr lang="ru-RU" b="1" dirty="0" smtClean="0">
                <a:solidFill>
                  <a:srgbClr val="00B050"/>
                </a:solidFill>
              </a:rPr>
              <a:t> - до </a:t>
            </a:r>
            <a:r>
              <a:rPr lang="ru-RU" b="1" dirty="0" err="1" smtClean="0">
                <a:solidFill>
                  <a:srgbClr val="00B050"/>
                </a:solidFill>
              </a:rPr>
              <a:t>успішного</a:t>
            </a:r>
            <a:r>
              <a:rPr lang="ru-RU" b="1" dirty="0" smtClean="0">
                <a:solidFill>
                  <a:srgbClr val="00B050"/>
                </a:solidFill>
              </a:rPr>
              <a:t> </a:t>
            </a:r>
            <a:r>
              <a:rPr lang="ru-RU" b="1" dirty="0" err="1" smtClean="0">
                <a:solidFill>
                  <a:srgbClr val="00B050"/>
                </a:solidFill>
              </a:rPr>
              <a:t>учня</a:t>
            </a:r>
            <a:r>
              <a:rPr lang="ru-RU" b="1" dirty="0" smtClean="0">
                <a:solidFill>
                  <a:srgbClr val="00B050"/>
                </a:solidFill>
              </a:rPr>
              <a:t>»</a:t>
            </a:r>
            <a:endParaRPr lang="ru-RU" b="1" dirty="0">
              <a:solidFill>
                <a:srgbClr val="00B050"/>
              </a:solidFill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1451579" y="2015732"/>
            <a:ext cx="9603275" cy="4126884"/>
          </a:xfrm>
        </p:spPr>
        <p:txBody>
          <a:bodyPr>
            <a:normAutofit lnSpcReduction="10000"/>
          </a:bodyPr>
          <a:lstStyle/>
          <a:p>
            <a:pPr algn="ctr"/>
            <a:r>
              <a:rPr lang="uk-UA" sz="4800" b="1" dirty="0" smtClean="0">
                <a:solidFill>
                  <a:schemeClr val="accent1"/>
                </a:solidFill>
              </a:rPr>
              <a:t>Мета: </a:t>
            </a:r>
            <a:r>
              <a:rPr lang="uk-UA" sz="4400" dirty="0" smtClean="0"/>
              <a:t>Організація командної взаємодії, зразок і модель успішного вчителя та учня засобами інтерактивного навчання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2894051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98955" y="417613"/>
            <a:ext cx="9793045" cy="1059305"/>
          </a:xfrm>
          <a:solidFill>
            <a:srgbClr val="FFFF00"/>
          </a:solidFill>
          <a:ln>
            <a:noFill/>
          </a:ln>
          <a:effectLst>
            <a:glow rad="101600">
              <a:srgbClr val="00B050">
                <a:alpha val="60000"/>
              </a:srgbClr>
            </a:glow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txBody>
          <a:bodyPr/>
          <a:lstStyle/>
          <a:p>
            <a:r>
              <a:rPr lang="uk-UA" dirty="0" smtClean="0">
                <a:solidFill>
                  <a:schemeClr val="accent2"/>
                </a:solidFill>
              </a:rPr>
              <a:t> </a:t>
            </a:r>
            <a:r>
              <a:rPr lang="uk-UA" b="1" dirty="0" smtClean="0">
                <a:solidFill>
                  <a:schemeClr val="accent2"/>
                </a:solidFill>
              </a:rPr>
              <a:t>Чи виникали у вас </a:t>
            </a:r>
            <a:r>
              <a:rPr lang="uk-UA" b="1" dirty="0" err="1" smtClean="0">
                <a:solidFill>
                  <a:schemeClr val="accent2"/>
                </a:solidFill>
              </a:rPr>
              <a:t>трудноші</a:t>
            </a:r>
            <a:r>
              <a:rPr lang="uk-UA" b="1" dirty="0" smtClean="0">
                <a:solidFill>
                  <a:schemeClr val="accent2"/>
                </a:solidFill>
              </a:rPr>
              <a:t> в навчанні?</a:t>
            </a:r>
            <a:endParaRPr lang="ru-RU" b="1" dirty="0">
              <a:solidFill>
                <a:schemeClr val="accent2"/>
              </a:solidFill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9217" y="1864194"/>
            <a:ext cx="4510519" cy="4170846"/>
          </a:xfrm>
        </p:spPr>
      </p:pic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9737" y="1864194"/>
            <a:ext cx="5095116" cy="4170845"/>
          </a:xfrm>
        </p:spPr>
      </p:pic>
    </p:spTree>
    <p:extLst>
      <p:ext uri="{BB962C8B-B14F-4D97-AF65-F5344CB8AC3E}">
        <p14:creationId xmlns:p14="http://schemas.microsoft.com/office/powerpoint/2010/main" val="2744156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447331" y="182880"/>
            <a:ext cx="9607521" cy="1941719"/>
          </a:xfrm>
        </p:spPr>
        <p:txBody>
          <a:bodyPr>
            <a:normAutofit/>
          </a:bodyPr>
          <a:lstStyle/>
          <a:p>
            <a:pPr algn="ctr"/>
            <a:r>
              <a:rPr lang="uk-UA" dirty="0" smtClean="0"/>
              <a:t>                               робота в команді</a:t>
            </a:r>
            <a:br>
              <a:rPr lang="uk-UA" dirty="0" smtClean="0"/>
            </a:br>
            <a:r>
              <a:rPr lang="uk-UA" dirty="0" smtClean="0"/>
              <a:t>          </a:t>
            </a:r>
            <a:r>
              <a:rPr lang="uk-UA" b="1" i="1" dirty="0" smtClean="0">
                <a:solidFill>
                  <a:schemeClr val="accent3"/>
                </a:solidFill>
                <a:latin typeface="+mn-lt"/>
              </a:rPr>
              <a:t>метод « Дерево рішень»</a:t>
            </a:r>
            <a:endParaRPr lang="ru-RU" b="1" i="1" dirty="0">
              <a:solidFill>
                <a:schemeClr val="accent3"/>
              </a:solidFill>
              <a:latin typeface="+mn-lt"/>
            </a:endParaRPr>
          </a:p>
        </p:txBody>
      </p:sp>
      <p:sp>
        <p:nvSpPr>
          <p:cNvPr id="9" name="Объект 8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uk-UA" dirty="0" smtClean="0"/>
              <a:t>Кластер» Педагогічна майстерність»</a:t>
            </a:r>
            <a:endParaRPr lang="ru-RU" dirty="0"/>
          </a:p>
        </p:txBody>
      </p:sp>
      <p:sp>
        <p:nvSpPr>
          <p:cNvPr id="10" name="Объект 9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uk-UA" dirty="0" smtClean="0"/>
              <a:t>«Кошик ідей»</a:t>
            </a:r>
            <a:endParaRPr lang="ru-RU" dirty="0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7331" y="2528047"/>
            <a:ext cx="4168161" cy="3485478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0752" y="2431228"/>
            <a:ext cx="4864100" cy="3582297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3260" y="0"/>
            <a:ext cx="2783094" cy="18553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8820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1611" y="804889"/>
            <a:ext cx="4942159" cy="4654524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1546" y="804889"/>
            <a:ext cx="4815033" cy="4654524"/>
          </a:xfrm>
        </p:spPr>
      </p:pic>
    </p:spTree>
    <p:extLst>
      <p:ext uri="{BB962C8B-B14F-4D97-AF65-F5344CB8AC3E}">
        <p14:creationId xmlns:p14="http://schemas.microsoft.com/office/powerpoint/2010/main" val="1499700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>
                <a:solidFill>
                  <a:srgbClr val="00B050"/>
                </a:solidFill>
              </a:rPr>
              <a:t>- </a:t>
            </a:r>
            <a:r>
              <a:rPr lang="uk-UA" dirty="0" smtClean="0"/>
              <a:t>  </a:t>
            </a:r>
            <a:r>
              <a:rPr lang="uk-UA" sz="3600" b="1" dirty="0" smtClean="0">
                <a:solidFill>
                  <a:srgbClr val="00B050"/>
                </a:solidFill>
              </a:rPr>
              <a:t>Мені Цікаво в цій школі навчатись!</a:t>
            </a:r>
            <a:endParaRPr lang="ru-RU" sz="3600" b="1" dirty="0">
              <a:solidFill>
                <a:srgbClr val="00B050"/>
              </a:solidFill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6164132" y="2350239"/>
            <a:ext cx="914400" cy="914400"/>
          </a:xfrm>
          <a:prstGeom prst="line">
            <a:avLst/>
          </a:prstGeom>
          <a:ln w="571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H="1">
            <a:off x="4313817" y="2310954"/>
            <a:ext cx="1850315" cy="914400"/>
          </a:xfrm>
          <a:prstGeom prst="line">
            <a:avLst/>
          </a:prstGeom>
          <a:ln w="57150">
            <a:solidFill>
              <a:schemeClr val="accent5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313817" y="3264639"/>
            <a:ext cx="2764715" cy="0"/>
          </a:xfrm>
          <a:prstGeom prst="line">
            <a:avLst/>
          </a:prstGeom>
          <a:ln w="76200">
            <a:solidFill>
              <a:schemeClr val="accent5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" name="Объект 1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3817" y="3303924"/>
            <a:ext cx="2764716" cy="2201124"/>
          </a:xfrm>
        </p:spPr>
      </p:pic>
    </p:spTree>
    <p:extLst>
      <p:ext uri="{BB962C8B-B14F-4D97-AF65-F5344CB8AC3E}">
        <p14:creationId xmlns:p14="http://schemas.microsoft.com/office/powerpoint/2010/main" val="2037850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6000" b="1" dirty="0" smtClean="0">
                <a:solidFill>
                  <a:schemeClr val="accent1"/>
                </a:solidFill>
              </a:rPr>
              <a:t>Ранкова зустріч</a:t>
            </a:r>
            <a:endParaRPr lang="ru-RU" sz="6000" b="1" dirty="0">
              <a:solidFill>
                <a:schemeClr val="accent1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1579" y="1559859"/>
            <a:ext cx="9603275" cy="4303059"/>
          </a:xfrm>
        </p:spPr>
      </p:pic>
    </p:spTree>
    <p:extLst>
      <p:ext uri="{BB962C8B-B14F-4D97-AF65-F5344CB8AC3E}">
        <p14:creationId xmlns:p14="http://schemas.microsoft.com/office/powerpoint/2010/main" val="928294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                 </a:t>
            </a:r>
            <a:r>
              <a:rPr lang="uk-UA" sz="4400" b="1" u="sng" dirty="0" smtClean="0">
                <a:solidFill>
                  <a:srgbClr val="00B0F0"/>
                </a:solidFill>
              </a:rPr>
              <a:t>етапи ранкової зустрічі</a:t>
            </a:r>
            <a:endParaRPr lang="ru-RU" sz="4400" b="1" u="sng" dirty="0">
              <a:solidFill>
                <a:srgbClr val="00B0F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51579" y="2015732"/>
            <a:ext cx="7681663" cy="2330357"/>
          </a:xfrm>
        </p:spPr>
        <p:txBody>
          <a:bodyPr/>
          <a:lstStyle/>
          <a:p>
            <a:pPr marL="0" indent="0">
              <a:buNone/>
            </a:pPr>
            <a:r>
              <a:rPr lang="uk-UA" dirty="0" smtClean="0"/>
              <a:t>   1.Привітання « </a:t>
            </a:r>
            <a:r>
              <a:rPr lang="uk-UA" dirty="0" err="1" smtClean="0"/>
              <a:t>Зніми</a:t>
            </a:r>
            <a:r>
              <a:rPr lang="uk-UA" dirty="0" smtClean="0"/>
              <a:t> посмішку зі свого обличчя- подаруй іншому»</a:t>
            </a:r>
          </a:p>
          <a:p>
            <a:pPr marL="0" indent="0">
              <a:buNone/>
            </a:pPr>
            <a:r>
              <a:rPr lang="uk-UA" dirty="0"/>
              <a:t> </a:t>
            </a:r>
            <a:r>
              <a:rPr lang="uk-UA" dirty="0" smtClean="0"/>
              <a:t>  2.Ознайомлення  Вправа   «Павутинка», «Дотик долонями»</a:t>
            </a:r>
          </a:p>
          <a:p>
            <a:pPr marL="0" indent="0">
              <a:buNone/>
            </a:pPr>
            <a:r>
              <a:rPr lang="uk-UA" dirty="0"/>
              <a:t>  </a:t>
            </a:r>
            <a:r>
              <a:rPr lang="uk-UA" dirty="0" smtClean="0"/>
              <a:t> 3. Обмін інформацією</a:t>
            </a:r>
          </a:p>
          <a:p>
            <a:pPr marL="0" indent="0">
              <a:buNone/>
            </a:pPr>
            <a:r>
              <a:rPr lang="uk-UA" dirty="0"/>
              <a:t> </a:t>
            </a:r>
            <a:r>
              <a:rPr lang="uk-UA" dirty="0" smtClean="0"/>
              <a:t>   4.Щоденні новини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83020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6975" y="118335"/>
            <a:ext cx="11177194" cy="1635161"/>
          </a:xfrm>
        </p:spPr>
        <p:txBody>
          <a:bodyPr>
            <a:normAutofit fontScale="90000"/>
          </a:bodyPr>
          <a:lstStyle/>
          <a:p>
            <a:pPr lvl="0">
              <a:lnSpc>
                <a:spcPct val="120000"/>
              </a:lnSpc>
              <a:spcBef>
                <a:spcPts val="1000"/>
              </a:spcBef>
            </a:pPr>
            <a:r>
              <a:rPr lang="ru-RU" sz="2000" cap="none" dirty="0">
                <a:solidFill>
                  <a:prstClr val="black"/>
                </a:solidFill>
                <a:ea typeface="+mn-ea"/>
                <a:cs typeface="+mn-cs"/>
              </a:rPr>
              <a:t>«</a:t>
            </a:r>
            <a:r>
              <a:rPr lang="ru-RU" sz="2000" b="1" cap="none" dirty="0">
                <a:solidFill>
                  <a:prstClr val="black"/>
                </a:solidFill>
                <a:ea typeface="+mn-ea"/>
                <a:cs typeface="+mn-cs"/>
              </a:rPr>
              <a:t>Школа повинна бути </a:t>
            </a:r>
            <a:r>
              <a:rPr lang="ru-RU" sz="2000" b="1" cap="none" dirty="0" err="1">
                <a:solidFill>
                  <a:prstClr val="black"/>
                </a:solidFill>
                <a:ea typeface="+mn-ea"/>
                <a:cs typeface="+mn-cs"/>
              </a:rPr>
              <a:t>місцем</a:t>
            </a:r>
            <a:r>
              <a:rPr lang="ru-RU" sz="2000" b="1" cap="none" dirty="0">
                <a:solidFill>
                  <a:prstClr val="black"/>
                </a:solidFill>
                <a:ea typeface="+mn-ea"/>
                <a:cs typeface="+mn-cs"/>
              </a:rPr>
              <a:t>, де </a:t>
            </a:r>
            <a:r>
              <a:rPr lang="ru-RU" sz="2000" b="1" cap="none" dirty="0" err="1">
                <a:solidFill>
                  <a:prstClr val="black"/>
                </a:solidFill>
                <a:ea typeface="+mn-ea"/>
                <a:cs typeface="+mn-cs"/>
              </a:rPr>
              <a:t>кожна</a:t>
            </a:r>
            <a:r>
              <a:rPr lang="ru-RU" sz="2000" b="1" cap="none" dirty="0">
                <a:solidFill>
                  <a:prstClr val="black"/>
                </a:solidFill>
                <a:ea typeface="+mn-ea"/>
                <a:cs typeface="+mn-cs"/>
              </a:rPr>
              <a:t> </a:t>
            </a:r>
            <a:r>
              <a:rPr lang="ru-RU" sz="2000" b="1" cap="none" dirty="0" err="1">
                <a:solidFill>
                  <a:prstClr val="black"/>
                </a:solidFill>
                <a:ea typeface="+mn-ea"/>
                <a:cs typeface="+mn-cs"/>
              </a:rPr>
              <a:t>дитина</a:t>
            </a:r>
            <a:r>
              <a:rPr lang="ru-RU" sz="2000" b="1" cap="none" dirty="0">
                <a:solidFill>
                  <a:prstClr val="black"/>
                </a:solidFill>
                <a:ea typeface="+mn-ea"/>
                <a:cs typeface="+mn-cs"/>
              </a:rPr>
              <a:t> </a:t>
            </a:r>
            <a:r>
              <a:rPr lang="ru-RU" sz="2000" b="1" cap="none" dirty="0" err="1">
                <a:solidFill>
                  <a:prstClr val="black"/>
                </a:solidFill>
                <a:ea typeface="+mn-ea"/>
                <a:cs typeface="+mn-cs"/>
              </a:rPr>
              <a:t>має</a:t>
            </a:r>
            <a:r>
              <a:rPr lang="ru-RU" sz="2000" b="1" cap="none" dirty="0">
                <a:solidFill>
                  <a:prstClr val="black"/>
                </a:solidFill>
                <a:ea typeface="+mn-ea"/>
                <a:cs typeface="+mn-cs"/>
              </a:rPr>
              <a:t> бути </a:t>
            </a:r>
            <a:r>
              <a:rPr lang="ru-RU" sz="2000" b="1" cap="none" dirty="0" err="1">
                <a:solidFill>
                  <a:prstClr val="black"/>
                </a:solidFill>
                <a:ea typeface="+mn-ea"/>
                <a:cs typeface="+mn-cs"/>
              </a:rPr>
              <a:t>прийнятою</a:t>
            </a:r>
            <a:r>
              <a:rPr lang="ru-RU" sz="2000" b="1" cap="none" dirty="0">
                <a:solidFill>
                  <a:prstClr val="black"/>
                </a:solidFill>
                <a:ea typeface="+mn-ea"/>
                <a:cs typeface="+mn-cs"/>
              </a:rPr>
              <a:t> такою, </a:t>
            </a:r>
            <a:r>
              <a:rPr lang="ru-RU" sz="2000" b="1" cap="none" dirty="0" err="1">
                <a:solidFill>
                  <a:prstClr val="black"/>
                </a:solidFill>
                <a:ea typeface="+mn-ea"/>
                <a:cs typeface="+mn-cs"/>
              </a:rPr>
              <a:t>якою</a:t>
            </a:r>
            <a:r>
              <a:rPr lang="ru-RU" sz="2000" b="1" cap="none" dirty="0">
                <a:solidFill>
                  <a:prstClr val="black"/>
                </a:solidFill>
                <a:ea typeface="+mn-ea"/>
                <a:cs typeface="+mn-cs"/>
              </a:rPr>
              <a:t> вона є: </a:t>
            </a:r>
            <a:r>
              <a:rPr lang="ru-RU" sz="2000" b="1" cap="none" dirty="0" err="1">
                <a:solidFill>
                  <a:prstClr val="black"/>
                </a:solidFill>
                <a:ea typeface="+mn-ea"/>
                <a:cs typeface="+mn-cs"/>
              </a:rPr>
              <a:t>зі</a:t>
            </a:r>
            <a:r>
              <a:rPr lang="ru-RU" sz="2000" b="1" cap="none" dirty="0">
                <a:solidFill>
                  <a:prstClr val="black"/>
                </a:solidFill>
                <a:ea typeface="+mn-ea"/>
                <a:cs typeface="+mn-cs"/>
              </a:rPr>
              <a:t> </a:t>
            </a:r>
            <a:r>
              <a:rPr lang="ru-RU" sz="2000" b="1" cap="none" dirty="0" err="1">
                <a:solidFill>
                  <a:prstClr val="black"/>
                </a:solidFill>
                <a:ea typeface="+mn-ea"/>
                <a:cs typeface="+mn-cs"/>
              </a:rPr>
              <a:t>своїми</a:t>
            </a:r>
            <a:r>
              <a:rPr lang="ru-RU" sz="2000" b="1" cap="none" dirty="0">
                <a:solidFill>
                  <a:prstClr val="black"/>
                </a:solidFill>
                <a:ea typeface="+mn-ea"/>
                <a:cs typeface="+mn-cs"/>
              </a:rPr>
              <a:t> </a:t>
            </a:r>
            <a:r>
              <a:rPr lang="ru-RU" sz="2000" b="1" cap="none" dirty="0" err="1">
                <a:solidFill>
                  <a:prstClr val="black"/>
                </a:solidFill>
                <a:ea typeface="+mn-ea"/>
                <a:cs typeface="+mn-cs"/>
              </a:rPr>
              <a:t>почуттями</a:t>
            </a:r>
            <a:r>
              <a:rPr lang="ru-RU" sz="2000" b="1" cap="none" dirty="0">
                <a:solidFill>
                  <a:prstClr val="black"/>
                </a:solidFill>
                <a:ea typeface="+mn-ea"/>
                <a:cs typeface="+mn-cs"/>
              </a:rPr>
              <a:t>, думками, проблемами, </a:t>
            </a:r>
            <a:r>
              <a:rPr lang="ru-RU" sz="2000" b="1" cap="none" dirty="0" err="1">
                <a:solidFill>
                  <a:prstClr val="black"/>
                </a:solidFill>
                <a:ea typeface="+mn-ea"/>
                <a:cs typeface="+mn-cs"/>
              </a:rPr>
              <a:t>навіть</a:t>
            </a:r>
            <a:r>
              <a:rPr lang="ru-RU" sz="2000" b="1" cap="none" dirty="0">
                <a:solidFill>
                  <a:prstClr val="black"/>
                </a:solidFill>
                <a:ea typeface="+mn-ea"/>
                <a:cs typeface="+mn-cs"/>
              </a:rPr>
              <a:t> </a:t>
            </a:r>
            <a:r>
              <a:rPr lang="ru-RU" sz="2000" b="1" cap="none" dirty="0" err="1">
                <a:solidFill>
                  <a:prstClr val="black"/>
                </a:solidFill>
                <a:ea typeface="+mn-ea"/>
                <a:cs typeface="+mn-cs"/>
              </a:rPr>
              <a:t>невміннями</a:t>
            </a:r>
            <a:r>
              <a:rPr lang="ru-RU" sz="2000" b="1" cap="none" dirty="0">
                <a:solidFill>
                  <a:prstClr val="black"/>
                </a:solidFill>
                <a:ea typeface="+mn-ea"/>
                <a:cs typeface="+mn-cs"/>
              </a:rPr>
              <a:t> і </a:t>
            </a:r>
            <a:r>
              <a:rPr lang="ru-RU" sz="2000" b="1" cap="none" dirty="0" err="1">
                <a:solidFill>
                  <a:prstClr val="black"/>
                </a:solidFill>
                <a:ea typeface="+mn-ea"/>
                <a:cs typeface="+mn-cs"/>
              </a:rPr>
              <a:t>невдачами</a:t>
            </a:r>
            <a:r>
              <a:rPr lang="ru-RU" sz="2000" b="1" cap="none" dirty="0">
                <a:solidFill>
                  <a:prstClr val="black"/>
                </a:solidFill>
                <a:ea typeface="+mn-ea"/>
                <a:cs typeface="+mn-cs"/>
              </a:rPr>
              <a:t>. </a:t>
            </a:r>
            <a:br>
              <a:rPr lang="ru-RU" sz="2000" b="1" cap="none" dirty="0">
                <a:solidFill>
                  <a:prstClr val="black"/>
                </a:solidFill>
                <a:ea typeface="+mn-ea"/>
                <a:cs typeface="+mn-cs"/>
              </a:rPr>
            </a:br>
            <a:r>
              <a:rPr lang="ru-RU" sz="2000" b="1" cap="none" dirty="0" err="1">
                <a:solidFill>
                  <a:prstClr val="black"/>
                </a:solidFill>
                <a:ea typeface="+mn-ea"/>
                <a:cs typeface="+mn-cs"/>
              </a:rPr>
              <a:t>Успіх</a:t>
            </a:r>
            <a:r>
              <a:rPr lang="ru-RU" sz="2000" b="1" cap="none" dirty="0">
                <a:solidFill>
                  <a:prstClr val="black"/>
                </a:solidFill>
                <a:ea typeface="+mn-ea"/>
                <a:cs typeface="+mn-cs"/>
              </a:rPr>
              <a:t> у </a:t>
            </a:r>
            <a:r>
              <a:rPr lang="ru-RU" sz="2000" b="1" cap="none" dirty="0" err="1">
                <a:solidFill>
                  <a:prstClr val="black"/>
                </a:solidFill>
                <a:ea typeface="+mn-ea"/>
                <a:cs typeface="+mn-cs"/>
              </a:rPr>
              <a:t>навчанні</a:t>
            </a:r>
            <a:r>
              <a:rPr lang="ru-RU" sz="2000" b="1" cap="none" dirty="0">
                <a:solidFill>
                  <a:prstClr val="black"/>
                </a:solidFill>
                <a:ea typeface="+mn-ea"/>
                <a:cs typeface="+mn-cs"/>
              </a:rPr>
              <a:t> - </a:t>
            </a:r>
            <a:r>
              <a:rPr lang="ru-RU" sz="2000" b="1" cap="none" dirty="0" err="1">
                <a:solidFill>
                  <a:prstClr val="black"/>
                </a:solidFill>
                <a:ea typeface="+mn-ea"/>
                <a:cs typeface="+mn-cs"/>
              </a:rPr>
              <a:t>джерело</a:t>
            </a:r>
            <a:r>
              <a:rPr lang="ru-RU" sz="2000" b="1" cap="none" dirty="0">
                <a:solidFill>
                  <a:prstClr val="black"/>
                </a:solidFill>
                <a:ea typeface="+mn-ea"/>
                <a:cs typeface="+mn-cs"/>
              </a:rPr>
              <a:t>   </a:t>
            </a:r>
            <a:r>
              <a:rPr lang="ru-RU" sz="2000" b="1" cap="none" dirty="0" err="1">
                <a:solidFill>
                  <a:prstClr val="black"/>
                </a:solidFill>
                <a:ea typeface="+mn-ea"/>
                <a:cs typeface="+mn-cs"/>
              </a:rPr>
              <a:t>внутрішніх</a:t>
            </a:r>
            <a:r>
              <a:rPr lang="ru-RU" sz="2000" b="1" cap="none" dirty="0">
                <a:solidFill>
                  <a:prstClr val="black"/>
                </a:solidFill>
                <a:ea typeface="+mn-ea"/>
                <a:cs typeface="+mn-cs"/>
              </a:rPr>
              <a:t>   сил   </a:t>
            </a:r>
            <a:r>
              <a:rPr lang="ru-RU" sz="2000" b="1" cap="none" dirty="0" err="1">
                <a:solidFill>
                  <a:prstClr val="black"/>
                </a:solidFill>
                <a:ea typeface="+mn-ea"/>
                <a:cs typeface="+mn-cs"/>
              </a:rPr>
              <a:t>дитини</a:t>
            </a:r>
            <a:r>
              <a:rPr lang="ru-RU" sz="2000" b="1" cap="none" dirty="0">
                <a:solidFill>
                  <a:prstClr val="black"/>
                </a:solidFill>
                <a:ea typeface="+mn-ea"/>
                <a:cs typeface="+mn-cs"/>
              </a:rPr>
              <a:t>,   </a:t>
            </a:r>
            <a:r>
              <a:rPr lang="ru-RU" sz="2000" b="1" cap="none" dirty="0" err="1">
                <a:solidFill>
                  <a:prstClr val="black"/>
                </a:solidFill>
                <a:ea typeface="+mn-ea"/>
                <a:cs typeface="+mn-cs"/>
              </a:rPr>
              <a:t>що</a:t>
            </a:r>
            <a:r>
              <a:rPr lang="ru-RU" sz="2000" b="1" cap="none" dirty="0">
                <a:solidFill>
                  <a:prstClr val="black"/>
                </a:solidFill>
                <a:ea typeface="+mn-ea"/>
                <a:cs typeface="+mn-cs"/>
              </a:rPr>
              <a:t>   </a:t>
            </a:r>
            <a:r>
              <a:rPr lang="ru-RU" sz="2000" b="1" cap="none" dirty="0" err="1">
                <a:solidFill>
                  <a:prstClr val="black"/>
                </a:solidFill>
                <a:ea typeface="+mn-ea"/>
                <a:cs typeface="+mn-cs"/>
              </a:rPr>
              <a:t>народжує</a:t>
            </a:r>
            <a:r>
              <a:rPr lang="ru-RU" sz="2000" b="1" cap="none" dirty="0">
                <a:solidFill>
                  <a:prstClr val="black"/>
                </a:solidFill>
                <a:ea typeface="+mn-ea"/>
                <a:cs typeface="+mn-cs"/>
              </a:rPr>
              <a:t>   </a:t>
            </a:r>
            <a:r>
              <a:rPr lang="ru-RU" sz="2000" b="1" cap="none" dirty="0" err="1">
                <a:solidFill>
                  <a:prstClr val="black"/>
                </a:solidFill>
                <a:ea typeface="+mn-ea"/>
                <a:cs typeface="+mn-cs"/>
              </a:rPr>
              <a:t>енергію</a:t>
            </a:r>
            <a:r>
              <a:rPr lang="ru-RU" sz="2000" b="1" cap="none" dirty="0">
                <a:solidFill>
                  <a:prstClr val="black"/>
                </a:solidFill>
                <a:ea typeface="+mn-ea"/>
                <a:cs typeface="+mn-cs"/>
              </a:rPr>
              <a:t>  для </a:t>
            </a:r>
            <a:r>
              <a:rPr lang="ru-RU" sz="2000" b="1" cap="none" dirty="0" err="1">
                <a:solidFill>
                  <a:prstClr val="black"/>
                </a:solidFill>
                <a:ea typeface="+mn-ea"/>
                <a:cs typeface="+mn-cs"/>
              </a:rPr>
              <a:t>подолання</a:t>
            </a:r>
            <a:r>
              <a:rPr lang="ru-RU" sz="2000" b="1" cap="none" dirty="0">
                <a:solidFill>
                  <a:prstClr val="black"/>
                </a:solidFill>
                <a:ea typeface="+mn-ea"/>
                <a:cs typeface="+mn-cs"/>
              </a:rPr>
              <a:t> </a:t>
            </a:r>
            <a:r>
              <a:rPr lang="ru-RU" sz="2000" b="1" cap="none" dirty="0" err="1">
                <a:solidFill>
                  <a:prstClr val="black"/>
                </a:solidFill>
                <a:ea typeface="+mn-ea"/>
                <a:cs typeface="+mn-cs"/>
              </a:rPr>
              <a:t>труднощів</a:t>
            </a:r>
            <a:r>
              <a:rPr lang="ru-RU" sz="2000" b="1" cap="none" dirty="0">
                <a:solidFill>
                  <a:prstClr val="black"/>
                </a:solidFill>
                <a:ea typeface="+mn-ea"/>
                <a:cs typeface="+mn-cs"/>
              </a:rPr>
              <a:t>, </a:t>
            </a:r>
            <a:r>
              <a:rPr lang="ru-RU" sz="2000" b="1" cap="none" dirty="0" err="1">
                <a:solidFill>
                  <a:prstClr val="black"/>
                </a:solidFill>
                <a:ea typeface="+mn-ea"/>
                <a:cs typeface="+mn-cs"/>
              </a:rPr>
              <a:t>бажання</a:t>
            </a:r>
            <a:r>
              <a:rPr lang="ru-RU" sz="2000" b="1" cap="none" dirty="0">
                <a:solidFill>
                  <a:prstClr val="black"/>
                </a:solidFill>
                <a:ea typeface="+mn-ea"/>
                <a:cs typeface="+mn-cs"/>
              </a:rPr>
              <a:t> </a:t>
            </a:r>
            <a:r>
              <a:rPr lang="ru-RU" sz="2000" b="1" cap="none" dirty="0" err="1">
                <a:solidFill>
                  <a:prstClr val="black"/>
                </a:solidFill>
                <a:ea typeface="+mn-ea"/>
                <a:cs typeface="+mn-cs"/>
              </a:rPr>
              <a:t>вчитися</a:t>
            </a:r>
            <a:r>
              <a:rPr lang="ru-RU" sz="2000" b="1" cap="none" dirty="0">
                <a:solidFill>
                  <a:prstClr val="black"/>
                </a:solidFill>
                <a:ea typeface="+mn-ea"/>
                <a:cs typeface="+mn-cs"/>
              </a:rPr>
              <a:t>».               </a:t>
            </a:r>
            <a:br>
              <a:rPr lang="ru-RU" sz="2000" b="1" cap="none" dirty="0">
                <a:solidFill>
                  <a:prstClr val="black"/>
                </a:solidFill>
                <a:ea typeface="+mn-ea"/>
                <a:cs typeface="+mn-cs"/>
              </a:rPr>
            </a:br>
            <a:r>
              <a:rPr lang="uk-UA" sz="2000" b="1" cap="none" dirty="0">
                <a:solidFill>
                  <a:prstClr val="black"/>
                </a:solidFill>
                <a:ea typeface="+mn-ea"/>
                <a:cs typeface="+mn-cs"/>
              </a:rPr>
              <a:t>                                                                                    В.О. Сухомлинський</a:t>
            </a:r>
            <a:r>
              <a:rPr lang="ru-RU" sz="2000" cap="none" dirty="0">
                <a:solidFill>
                  <a:prstClr val="black"/>
                </a:solidFill>
                <a:ea typeface="+mn-ea"/>
                <a:cs typeface="+mn-cs"/>
              </a:rPr>
              <a:t/>
            </a:r>
            <a:br>
              <a:rPr lang="ru-RU" sz="2000" cap="none" dirty="0">
                <a:solidFill>
                  <a:prstClr val="black"/>
                </a:solidFill>
                <a:ea typeface="+mn-ea"/>
                <a:cs typeface="+mn-cs"/>
              </a:rPr>
            </a:b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2282" y="1853755"/>
            <a:ext cx="9595821" cy="4869775"/>
          </a:xfrm>
        </p:spPr>
      </p:pic>
    </p:spTree>
    <p:extLst>
      <p:ext uri="{BB962C8B-B14F-4D97-AF65-F5344CB8AC3E}">
        <p14:creationId xmlns:p14="http://schemas.microsoft.com/office/powerpoint/2010/main" val="1653484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51579" y="441065"/>
            <a:ext cx="9603275" cy="157466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Тема </a:t>
            </a:r>
            <a:r>
              <a:rPr lang="ru-RU" dirty="0" err="1" smtClean="0"/>
              <a:t>досв</a:t>
            </a:r>
            <a:r>
              <a:rPr lang="uk-UA" dirty="0" smtClean="0"/>
              <a:t>І</a:t>
            </a:r>
            <a:r>
              <a:rPr lang="ru-RU" dirty="0" err="1" smtClean="0"/>
              <a:t>ду</a:t>
            </a:r>
            <a:r>
              <a:rPr lang="ru-RU" dirty="0" smtClean="0"/>
              <a:t>: </a:t>
            </a:r>
            <a:r>
              <a:rPr lang="ru-RU" b="1" i="1" dirty="0" err="1" smtClean="0">
                <a:solidFill>
                  <a:srgbClr val="FF0000"/>
                </a:solidFill>
              </a:rPr>
              <a:t>Впровадження</a:t>
            </a:r>
            <a:r>
              <a:rPr lang="ru-RU" b="1" i="1" dirty="0" smtClean="0">
                <a:solidFill>
                  <a:srgbClr val="FF0000"/>
                </a:solidFill>
              </a:rPr>
              <a:t> </a:t>
            </a:r>
            <a:r>
              <a:rPr lang="ru-RU" b="1" i="1" dirty="0" err="1" smtClean="0">
                <a:solidFill>
                  <a:srgbClr val="FF0000"/>
                </a:solidFill>
              </a:rPr>
              <a:t>інтерактивних</a:t>
            </a:r>
            <a:r>
              <a:rPr lang="ru-RU" b="1" i="1" dirty="0" smtClean="0">
                <a:solidFill>
                  <a:srgbClr val="FF0000"/>
                </a:solidFill>
              </a:rPr>
              <a:t> </a:t>
            </a:r>
            <a:r>
              <a:rPr lang="ru-RU" b="1" i="1" dirty="0" err="1" smtClean="0">
                <a:solidFill>
                  <a:srgbClr val="FF0000"/>
                </a:solidFill>
              </a:rPr>
              <a:t>технологій</a:t>
            </a:r>
            <a:r>
              <a:rPr lang="ru-RU" b="1" i="1" dirty="0" smtClean="0">
                <a:solidFill>
                  <a:srgbClr val="FF0000"/>
                </a:solidFill>
              </a:rPr>
              <a:t> і </a:t>
            </a:r>
            <a:r>
              <a:rPr lang="ru-RU" b="1" i="1" dirty="0" err="1" smtClean="0">
                <a:solidFill>
                  <a:srgbClr val="FF0000"/>
                </a:solidFill>
              </a:rPr>
              <a:t>методів</a:t>
            </a:r>
            <a:r>
              <a:rPr lang="ru-RU" b="1" i="1" dirty="0" smtClean="0">
                <a:solidFill>
                  <a:srgbClr val="FF0000"/>
                </a:solidFill>
              </a:rPr>
              <a:t> </a:t>
            </a:r>
            <a:r>
              <a:rPr lang="ru-RU" b="1" i="1" dirty="0" err="1" smtClean="0">
                <a:solidFill>
                  <a:srgbClr val="FF0000"/>
                </a:solidFill>
              </a:rPr>
              <a:t>навчання</a:t>
            </a:r>
            <a:r>
              <a:rPr lang="ru-RU" b="1" i="1" dirty="0" smtClean="0">
                <a:solidFill>
                  <a:srgbClr val="FF0000"/>
                </a:solidFill>
              </a:rPr>
              <a:t> в </a:t>
            </a:r>
            <a:r>
              <a:rPr lang="ru-RU" b="1" i="1" dirty="0" err="1" smtClean="0">
                <a:solidFill>
                  <a:srgbClr val="FF0000"/>
                </a:solidFill>
              </a:rPr>
              <a:t>поч</a:t>
            </a:r>
            <a:r>
              <a:rPr lang="ru-RU" b="1" i="1" dirty="0" smtClean="0">
                <a:solidFill>
                  <a:srgbClr val="FF0000"/>
                </a:solidFill>
              </a:rPr>
              <a:t>. Кл. як </a:t>
            </a:r>
            <a:r>
              <a:rPr lang="ru-RU" b="1" i="1" dirty="0" err="1" smtClean="0">
                <a:solidFill>
                  <a:srgbClr val="FF0000"/>
                </a:solidFill>
              </a:rPr>
              <a:t>засобів</a:t>
            </a:r>
            <a:r>
              <a:rPr lang="ru-RU" b="1" i="1" dirty="0" smtClean="0">
                <a:solidFill>
                  <a:srgbClr val="FF0000"/>
                </a:solidFill>
              </a:rPr>
              <a:t> </a:t>
            </a:r>
            <a:r>
              <a:rPr lang="ru-RU" b="1" i="1" dirty="0" err="1" smtClean="0">
                <a:solidFill>
                  <a:srgbClr val="FF0000"/>
                </a:solidFill>
              </a:rPr>
              <a:t>особистісно</a:t>
            </a:r>
            <a:r>
              <a:rPr lang="ru-RU" b="1" i="1" dirty="0" smtClean="0">
                <a:solidFill>
                  <a:srgbClr val="FF0000"/>
                </a:solidFill>
              </a:rPr>
              <a:t> </a:t>
            </a:r>
            <a:r>
              <a:rPr lang="ru-RU" b="1" i="1" dirty="0" err="1" smtClean="0">
                <a:solidFill>
                  <a:srgbClr val="FF0000"/>
                </a:solidFill>
              </a:rPr>
              <a:t>орієнтованого</a:t>
            </a:r>
            <a:r>
              <a:rPr lang="ru-RU" b="1" i="1" dirty="0" smtClean="0">
                <a:solidFill>
                  <a:srgbClr val="FF0000"/>
                </a:solidFill>
              </a:rPr>
              <a:t> </a:t>
            </a:r>
            <a:r>
              <a:rPr lang="ru-RU" b="1" i="1" dirty="0" err="1" smtClean="0">
                <a:solidFill>
                  <a:srgbClr val="FF0000"/>
                </a:solidFill>
              </a:rPr>
              <a:t>навчання</a:t>
            </a:r>
            <a:endParaRPr lang="ru-RU" b="1" i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uk-UA" dirty="0" smtClean="0"/>
              <a:t>Мета інтерактивного навчання- створення </a:t>
            </a:r>
            <a:r>
              <a:rPr lang="uk-UA" dirty="0"/>
              <a:t>комфортних умов навчання .при яких учень відчуває свою </a:t>
            </a:r>
            <a:r>
              <a:rPr lang="uk-UA" b="1" dirty="0" err="1"/>
              <a:t>успішніть,свою</a:t>
            </a:r>
            <a:r>
              <a:rPr lang="uk-UA" b="1" dirty="0"/>
              <a:t>  інтелектуальну досконалість., що робить продуктивним весь освітній процес.</a:t>
            </a:r>
            <a:endParaRPr lang="ru-RU" dirty="0"/>
          </a:p>
          <a:p>
            <a:endParaRPr lang="uk-UA" dirty="0" smtClean="0"/>
          </a:p>
          <a:p>
            <a:r>
              <a:rPr lang="uk-UA" dirty="0" smtClean="0"/>
              <a:t>Суть інтерактивного навчання- це </a:t>
            </a:r>
            <a:r>
              <a:rPr lang="uk-UA" dirty="0" err="1"/>
              <a:t>навчання,який</a:t>
            </a:r>
            <a:r>
              <a:rPr lang="uk-UA" dirty="0"/>
              <a:t> відбувається за умови технології співпраці </a:t>
            </a:r>
            <a:r>
              <a:rPr lang="uk-UA" dirty="0" smtClean="0"/>
              <a:t>УЧЕНЬ-</a:t>
            </a:r>
            <a:r>
              <a:rPr lang="uk-UA" dirty="0" err="1" smtClean="0"/>
              <a:t>ВЧИТЕЛЬ,які</a:t>
            </a:r>
            <a:r>
              <a:rPr lang="uk-UA" dirty="0" smtClean="0"/>
              <a:t> </a:t>
            </a:r>
            <a:r>
              <a:rPr lang="uk-UA" dirty="0"/>
              <a:t>є рівноправними </a:t>
            </a:r>
            <a:r>
              <a:rPr lang="uk-UA" dirty="0" err="1" smtClean="0"/>
              <a:t>суб</a:t>
            </a:r>
            <a:r>
              <a:rPr lang="en-US" dirty="0" smtClean="0"/>
              <a:t>’</a:t>
            </a:r>
            <a:r>
              <a:rPr lang="uk-UA" dirty="0" err="1" smtClean="0"/>
              <a:t>єктами</a:t>
            </a:r>
            <a:r>
              <a:rPr lang="uk-UA" dirty="0" smtClean="0"/>
              <a:t> </a:t>
            </a:r>
            <a:r>
              <a:rPr lang="uk-UA" dirty="0"/>
              <a:t>навчання. 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33095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6041" y="325821"/>
            <a:ext cx="9488813" cy="5139942"/>
          </a:xfrm>
        </p:spPr>
      </p:pic>
    </p:spTree>
    <p:extLst>
      <p:ext uri="{BB962C8B-B14F-4D97-AF65-F5344CB8AC3E}">
        <p14:creationId xmlns:p14="http://schemas.microsoft.com/office/powerpoint/2010/main" val="1761479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                 вправа « Очікування»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7379" y="1853753"/>
            <a:ext cx="6316718" cy="4252757"/>
          </a:xfrm>
        </p:spPr>
      </p:pic>
    </p:spTree>
    <p:extLst>
      <p:ext uri="{BB962C8B-B14F-4D97-AF65-F5344CB8AC3E}">
        <p14:creationId xmlns:p14="http://schemas.microsoft.com/office/powerpoint/2010/main" val="3240249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b="1" dirty="0">
                <a:solidFill>
                  <a:schemeClr val="accent2"/>
                </a:solidFill>
              </a:rPr>
              <a:t>Метод « </a:t>
            </a:r>
            <a:r>
              <a:rPr lang="uk-UA" b="1" dirty="0" err="1">
                <a:solidFill>
                  <a:schemeClr val="accent2"/>
                </a:solidFill>
              </a:rPr>
              <a:t>КомпозиціЯ</a:t>
            </a:r>
            <a:r>
              <a:rPr lang="uk-UA" b="1" dirty="0">
                <a:solidFill>
                  <a:schemeClr val="accent2"/>
                </a:solidFill>
              </a:rPr>
              <a:t>» ( за кольором </a:t>
            </a:r>
            <a:r>
              <a:rPr lang="uk-UA" b="1" dirty="0" err="1">
                <a:solidFill>
                  <a:schemeClr val="accent2"/>
                </a:solidFill>
              </a:rPr>
              <a:t>долоней</a:t>
            </a:r>
            <a:r>
              <a:rPr lang="uk-UA" b="1" dirty="0">
                <a:solidFill>
                  <a:schemeClr val="accent2"/>
                </a:solidFill>
              </a:rPr>
              <a:t>)</a:t>
            </a:r>
            <a:br>
              <a:rPr lang="uk-UA" b="1" dirty="0">
                <a:solidFill>
                  <a:schemeClr val="accent2"/>
                </a:solidFill>
              </a:rPr>
            </a:b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1992" y="1204856"/>
            <a:ext cx="5303520" cy="4873213"/>
          </a:xfrm>
        </p:spPr>
      </p:pic>
    </p:spTree>
    <p:extLst>
      <p:ext uri="{BB962C8B-B14F-4D97-AF65-F5344CB8AC3E}">
        <p14:creationId xmlns:p14="http://schemas.microsoft.com/office/powerpoint/2010/main" val="3379685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51579" y="320425"/>
            <a:ext cx="9467433" cy="421853"/>
          </a:xfrm>
        </p:spPr>
        <p:txBody>
          <a:bodyPr>
            <a:normAutofit fontScale="90000"/>
          </a:bodyPr>
          <a:lstStyle/>
          <a:p>
            <a:pPr algn="ctr"/>
            <a:r>
              <a:rPr lang="uk-UA" b="1" dirty="0" smtClean="0">
                <a:solidFill>
                  <a:schemeClr val="accent2"/>
                </a:solidFill>
              </a:rPr>
              <a:t>   </a:t>
            </a:r>
            <a:r>
              <a:rPr lang="uk-UA" dirty="0" smtClean="0"/>
              <a:t>Ознайомлення </a:t>
            </a:r>
            <a:r>
              <a:rPr lang="uk-UA" dirty="0"/>
              <a:t>з правилами роботи в команді</a:t>
            </a:r>
            <a:r>
              <a:rPr lang="ru-RU" dirty="0"/>
              <a:t/>
            </a:r>
            <a:br>
              <a:rPr lang="ru-RU" dirty="0"/>
            </a:br>
            <a:endParaRPr lang="ru-RU" b="1" dirty="0">
              <a:solidFill>
                <a:schemeClr val="accent2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uk-UA" dirty="0" smtClean="0"/>
              <a:t>Ознайомлення з правилами роботи в команді</a:t>
            </a: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5080412"/>
              </p:ext>
            </p:extLst>
          </p:nvPr>
        </p:nvGraphicFramePr>
        <p:xfrm>
          <a:off x="1570616" y="742279"/>
          <a:ext cx="9972339" cy="533579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55118">
                  <a:extLst>
                    <a:ext uri="{9D8B030D-6E8A-4147-A177-3AD203B41FA5}">
                      <a16:colId xmlns:a16="http://schemas.microsoft.com/office/drawing/2014/main" val="1225719541"/>
                    </a:ext>
                  </a:extLst>
                </a:gridCol>
                <a:gridCol w="9317221">
                  <a:extLst>
                    <a:ext uri="{9D8B030D-6E8A-4147-A177-3AD203B41FA5}">
                      <a16:colId xmlns:a16="http://schemas.microsoft.com/office/drawing/2014/main" val="3626258242"/>
                    </a:ext>
                  </a:extLst>
                </a:gridCol>
              </a:tblGrid>
              <a:tr h="34065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 smtClean="0">
                          <a:effectLst/>
                        </a:rPr>
                        <a:t> 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</a:rPr>
                        <a:t>Українські народні прислів’я: 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378710871"/>
                  </a:ext>
                </a:extLst>
              </a:tr>
              <a:tr h="51719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</a:rPr>
                        <a:t>1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effectLst/>
                        </a:rPr>
                        <a:t>Вік живи – вік учись</a:t>
                      </a:r>
                      <a:endParaRPr lang="ru-RU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88108055"/>
                  </a:ext>
                </a:extLst>
              </a:tr>
              <a:tr h="59117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2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>
                          <a:effectLst/>
                        </a:rPr>
                        <a:t>Язик свербить сказати, та треба мовчати</a:t>
                      </a:r>
                      <a:endParaRPr lang="ru-RU" sz="3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378671898"/>
                  </a:ext>
                </a:extLst>
              </a:tr>
              <a:tr h="73890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3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4000" dirty="0">
                          <a:effectLst/>
                        </a:rPr>
                        <a:t>Треба знати, що і де казати</a:t>
                      </a:r>
                      <a:endParaRPr lang="ru-RU" sz="4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92921247"/>
                  </a:ext>
                </a:extLst>
              </a:tr>
              <a:tr h="66500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4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600" dirty="0">
                          <a:effectLst/>
                        </a:rPr>
                        <a:t>При роботі швидко час минає</a:t>
                      </a:r>
                      <a:endParaRPr lang="ru-RU" sz="3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92781909"/>
                  </a:ext>
                </a:extLst>
              </a:tr>
              <a:tr h="137449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5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600" dirty="0">
                          <a:effectLst/>
                        </a:rPr>
                        <a:t>Не допікай іншим, бо знайдуться такі, що й тобі допечуть</a:t>
                      </a:r>
                      <a:endParaRPr lang="ru-RU" sz="3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95109215"/>
                  </a:ext>
                </a:extLst>
              </a:tr>
              <a:tr h="59117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</a:rPr>
                        <a:t>6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200" dirty="0">
                          <a:effectLst/>
                        </a:rPr>
                        <a:t>Розкажи другу – піде по кругу</a:t>
                      </a:r>
                      <a:endParaRPr lang="ru-RU" sz="3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344854628"/>
                  </a:ext>
                </a:extLst>
              </a:tr>
              <a:tr h="51719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</a:rPr>
                        <a:t>7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effectLst/>
                        </a:rPr>
                        <a:t>Можна й жартувати, можна й діло робити</a:t>
                      </a:r>
                      <a:endParaRPr lang="ru-RU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25386243"/>
                  </a:ext>
                </a:extLst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2210865" y="2365669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9086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Gallery">
  <a:themeElements>
    <a:clrScheme name="Gallery">
      <a:dk1>
        <a:sysClr val="windowText" lastClr="000000"/>
      </a:dk1>
      <a:lt1>
        <a:sysClr val="window" lastClr="FFFFFF"/>
      </a:lt1>
      <a:dk2>
        <a:srgbClr val="454545"/>
      </a:dk2>
      <a:lt2>
        <a:srgbClr val="DFDBD5"/>
      </a:lt2>
      <a:accent1>
        <a:srgbClr val="B71E42"/>
      </a:accent1>
      <a:accent2>
        <a:srgbClr val="DE478E"/>
      </a:accent2>
      <a:accent3>
        <a:srgbClr val="BC72F0"/>
      </a:accent3>
      <a:accent4>
        <a:srgbClr val="795FAF"/>
      </a:accent4>
      <a:accent5>
        <a:srgbClr val="586EA6"/>
      </a:accent5>
      <a:accent6>
        <a:srgbClr val="6892A0"/>
      </a:accent6>
      <a:hlink>
        <a:srgbClr val="FA2B5C"/>
      </a:hlink>
      <a:folHlink>
        <a:srgbClr val="BC658E"/>
      </a:folHlink>
    </a:clrScheme>
    <a:fontScheme name="Gallery">
      <a:majorFont>
        <a:latin typeface="Gill Sans MT" panose="020B0502020104020203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Gallery">
      <a:fillStyleLst>
        <a:solidFill>
          <a:schemeClr val="phClr"/>
        </a:solidFill>
        <a:gradFill rotWithShape="1">
          <a:gsLst>
            <a:gs pos="0">
              <a:schemeClr val="phClr">
                <a:tint val="54000"/>
                <a:alpha val="100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8000"/>
                <a:satMod val="130000"/>
                <a:lumMod val="92000"/>
              </a:schemeClr>
            </a:gs>
            <a:gs pos="100000">
              <a:schemeClr val="phClr">
                <a:shade val="78000"/>
                <a:satMod val="130000"/>
                <a:lumMod val="92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0800" dist="50800" dir="5400000" sx="96000" sy="96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080000"/>
            </a:lightRig>
          </a:scene3d>
          <a:sp3d>
            <a:bevelT w="38100" h="12700" prst="softRound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tint val="94000"/>
                <a:satMod val="80000"/>
                <a:lumMod val="106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allery" id="{BBFCD31E-59A1-489D-B089-A3EAD7CAE12E}" vid="{F5E91637-A7B6-4E27-B710-77DA7014EE1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TM10001114[[fn=Галерея]]</Template>
  <TotalTime>378</TotalTime>
  <Words>266</Words>
  <Application>Microsoft Office PowerPoint</Application>
  <PresentationFormat>Широкоэкранный</PresentationFormat>
  <Paragraphs>38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8" baseType="lpstr">
      <vt:lpstr>Arial</vt:lpstr>
      <vt:lpstr>Calibri</vt:lpstr>
      <vt:lpstr>Gill Sans MT</vt:lpstr>
      <vt:lpstr>Times New Roman</vt:lpstr>
      <vt:lpstr>Gallery</vt:lpstr>
      <vt:lpstr>Майстер- клас  «Від успішного вчителя - до успішного учня»</vt:lpstr>
      <vt:lpstr>Ранкова зустріч</vt:lpstr>
      <vt:lpstr>                 етапи ранкової зустрічі</vt:lpstr>
      <vt:lpstr>«Школа повинна бути місцем, де кожна дитина має бути прийнятою такою, якою вона є: зі своїми почуттями, думками, проблемами, навіть невміннями і невдачами.  Успіх у навчанні - джерело   внутрішніх   сил   дитини,   що   народжує   енергію  для подолання труднощів, бажання вчитися».                                                                                                    В.О. Сухомлинський </vt:lpstr>
      <vt:lpstr>Тема досвІду: Впровадження інтерактивних технологій і методів навчання в поч. Кл. як засобів особистісно орієнтованого навчання</vt:lpstr>
      <vt:lpstr>Презентация PowerPoint</vt:lpstr>
      <vt:lpstr>                 вправа « Очікування»</vt:lpstr>
      <vt:lpstr>Метод « КомпозиціЯ» ( за кольором долоней) </vt:lpstr>
      <vt:lpstr>   Ознайомлення з правилами роботи в команді </vt:lpstr>
      <vt:lpstr> Чи виникали у вас трудноші в навчанні?</vt:lpstr>
      <vt:lpstr>                               робота в команді           метод « Дерево рішень»</vt:lpstr>
      <vt:lpstr>Презентация PowerPoint</vt:lpstr>
      <vt:lpstr>-   Мені Цікаво в цій школі навчатись!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Ранкова зустріч</dc:title>
  <dc:creator>Мой</dc:creator>
  <cp:lastModifiedBy>Home</cp:lastModifiedBy>
  <cp:revision>23</cp:revision>
  <dcterms:created xsi:type="dcterms:W3CDTF">2017-11-11T21:31:37Z</dcterms:created>
  <dcterms:modified xsi:type="dcterms:W3CDTF">2019-04-25T18:57:50Z</dcterms:modified>
</cp:coreProperties>
</file>