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14"/>
  </p:notesMasterIdLst>
  <p:sldIdLst>
    <p:sldId id="256" r:id="rId2"/>
    <p:sldId id="257" r:id="rId3"/>
    <p:sldId id="258" r:id="rId4"/>
    <p:sldId id="261" r:id="rId5"/>
    <p:sldId id="263" r:id="rId6"/>
    <p:sldId id="262" r:id="rId7"/>
    <p:sldId id="264" r:id="rId8"/>
    <p:sldId id="266" r:id="rId9"/>
    <p:sldId id="265" r:id="rId10"/>
    <p:sldId id="268" r:id="rId11"/>
    <p:sldId id="267" r:id="rId12"/>
    <p:sldId id="269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1644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CCA167C-990E-41E5-8259-9C5B6E03CECA}" type="datetimeFigureOut">
              <a:rPr lang="ru-RU" smtClean="0"/>
              <a:pPr/>
              <a:t>10.11.2019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4ABF3A0-7997-44A7-86CD-1C8F4892DE6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8690093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ABF3A0-7997-44A7-86CD-1C8F4892DE64}" type="slidenum">
              <a:rPr lang="ru-RU" smtClean="0"/>
              <a:pPr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40541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1AB662-C657-4FF6-A7AF-06C3245DB166}" type="datetimeFigureOut">
              <a:rPr lang="ru-RU" smtClean="0"/>
              <a:pPr/>
              <a:t>10.11.2019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3EFCF870-2BF3-46D4-BCB1-D8ADFC87CB0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1AB662-C657-4FF6-A7AF-06C3245DB166}" type="datetimeFigureOut">
              <a:rPr lang="ru-RU" smtClean="0"/>
              <a:pPr/>
              <a:t>10.11.2019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FCF870-2BF3-46D4-BCB1-D8ADFC87CB0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1AB662-C657-4FF6-A7AF-06C3245DB166}" type="datetimeFigureOut">
              <a:rPr lang="ru-RU" smtClean="0"/>
              <a:pPr/>
              <a:t>10.11.2019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FCF870-2BF3-46D4-BCB1-D8ADFC87CB0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1AB662-C657-4FF6-A7AF-06C3245DB166}" type="datetimeFigureOut">
              <a:rPr lang="ru-RU" smtClean="0"/>
              <a:pPr/>
              <a:t>10.11.2019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3EFCF870-2BF3-46D4-BCB1-D8ADFC87CB0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1AB662-C657-4FF6-A7AF-06C3245DB166}" type="datetimeFigureOut">
              <a:rPr lang="ru-RU" smtClean="0"/>
              <a:pPr/>
              <a:t>10.11.2019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FCF870-2BF3-46D4-BCB1-D8ADFC87CB0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1AB662-C657-4FF6-A7AF-06C3245DB166}" type="datetimeFigureOut">
              <a:rPr lang="ru-RU" smtClean="0"/>
              <a:pPr/>
              <a:t>10.11.2019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FCF870-2BF3-46D4-BCB1-D8ADFC87CB0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1AB662-C657-4FF6-A7AF-06C3245DB166}" type="datetimeFigureOut">
              <a:rPr lang="ru-RU" smtClean="0"/>
              <a:pPr/>
              <a:t>10.11.2019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3EFCF870-2BF3-46D4-BCB1-D8ADFC87CB0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1AB662-C657-4FF6-A7AF-06C3245DB166}" type="datetimeFigureOut">
              <a:rPr lang="ru-RU" smtClean="0"/>
              <a:pPr/>
              <a:t>10.11.2019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FCF870-2BF3-46D4-BCB1-D8ADFC87CB0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1AB662-C657-4FF6-A7AF-06C3245DB166}" type="datetimeFigureOut">
              <a:rPr lang="ru-RU" smtClean="0"/>
              <a:pPr/>
              <a:t>10.11.2019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FCF870-2BF3-46D4-BCB1-D8ADFC87CB0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1AB662-C657-4FF6-A7AF-06C3245DB166}" type="datetimeFigureOut">
              <a:rPr lang="ru-RU" smtClean="0"/>
              <a:pPr/>
              <a:t>10.11.2019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FCF870-2BF3-46D4-BCB1-D8ADFC87CB0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1AB662-C657-4FF6-A7AF-06C3245DB166}" type="datetimeFigureOut">
              <a:rPr lang="ru-RU" smtClean="0"/>
              <a:pPr/>
              <a:t>10.11.2019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FCF870-2BF3-46D4-BCB1-D8ADFC87CB0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A11AB662-C657-4FF6-A7AF-06C3245DB166}" type="datetimeFigureOut">
              <a:rPr lang="ru-RU" smtClean="0"/>
              <a:pPr/>
              <a:t>10.11.2019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3EFCF870-2BF3-46D4-BCB1-D8ADFC87CB0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image" Target="../media/image3.png"/><Relationship Id="rId7" Type="http://schemas.openxmlformats.org/officeDocument/2006/relationships/image" Target="../media/image7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Relationship Id="rId9" Type="http://schemas.openxmlformats.org/officeDocument/2006/relationships/image" Target="../media/image9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png"/><Relationship Id="rId4" Type="http://schemas.openxmlformats.org/officeDocument/2006/relationships/image" Target="../media/image1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7" Type="http://schemas.openxmlformats.org/officeDocument/2006/relationships/image" Target="../media/image20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sum.in.ua/s/neprystojnyj" TargetMode="External"/><Relationship Id="rId2" Type="http://schemas.openxmlformats.org/officeDocument/2006/relationships/hyperlink" Target="http://sum.in.ua/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85720" y="428604"/>
            <a:ext cx="8715436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800" b="1" i="1" dirty="0" smtClean="0">
                <a:latin typeface="Times New Roman" pitchFamily="18" charset="0"/>
                <a:cs typeface="Times New Roman" pitchFamily="18" charset="0"/>
              </a:rPr>
              <a:t>Встановіть відповідність між казкою та</a:t>
            </a:r>
            <a:r>
              <a:rPr lang="en-US" sz="28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800" b="1" i="1" dirty="0" smtClean="0">
                <a:latin typeface="Times New Roman" pitchFamily="18" charset="0"/>
                <a:cs typeface="Times New Roman" pitchFamily="18" charset="0"/>
              </a:rPr>
              <a:t>автором:</a:t>
            </a:r>
            <a:endParaRPr lang="en-US" sz="2800" b="1" i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214282" y="1428736"/>
          <a:ext cx="8643998" cy="3925824"/>
        </p:xfrm>
        <a:graphic>
          <a:graphicData uri="http://schemas.openxmlformats.org/drawingml/2006/table">
            <a:tbl>
              <a:tblPr/>
              <a:tblGrid>
                <a:gridCol w="4134019"/>
                <a:gridCol w="4509979"/>
              </a:tblGrid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28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Іван Франко  </a:t>
                      </a:r>
                      <a:endParaRPr lang="ru-RU" sz="28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28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Леся Українка</a:t>
                      </a:r>
                      <a:endParaRPr lang="ru-RU" sz="28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28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Анатолій </a:t>
                      </a:r>
                      <a:r>
                        <a:rPr lang="uk-UA" sz="2800" b="1" dirty="0" err="1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Дімаров</a:t>
                      </a:r>
                      <a:r>
                        <a:rPr lang="uk-UA" sz="28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                 </a:t>
                      </a:r>
                      <a:endParaRPr lang="ru-RU" sz="28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28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Всеволод Нестайко                 </a:t>
                      </a:r>
                      <a:endParaRPr lang="ru-RU" sz="28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2800" b="1" dirty="0" err="1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Астрід</a:t>
                      </a:r>
                      <a:r>
                        <a:rPr lang="uk-UA" sz="28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uk-UA" sz="2800" b="1" dirty="0" err="1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Ліндгрен</a:t>
                      </a:r>
                      <a:r>
                        <a:rPr lang="uk-UA" sz="28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  </a:t>
                      </a:r>
                      <a:endParaRPr lang="ru-RU" sz="28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2800" b="1" dirty="0" err="1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Ред’ярд</a:t>
                      </a:r>
                      <a:r>
                        <a:rPr lang="uk-UA" sz="28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Кіплінг                                             </a:t>
                      </a:r>
                      <a:endParaRPr lang="ru-RU" sz="28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«Для чого людині серце»</a:t>
                      </a:r>
                      <a:endParaRPr lang="ru-RU" sz="28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«В країні сонячних </a:t>
                      </a:r>
                      <a:r>
                        <a:rPr lang="en-US" sz="28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  </a:t>
                      </a:r>
                      <a:r>
                        <a:rPr lang="uk-UA" sz="28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зайчиків</a:t>
                      </a:r>
                      <a:r>
                        <a:rPr lang="uk-UA" sz="28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»</a:t>
                      </a:r>
                      <a:endParaRPr lang="ru-RU" sz="28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«Про </a:t>
                      </a:r>
                      <a:r>
                        <a:rPr lang="uk-UA" sz="2800" b="1" dirty="0" err="1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Карлсона</a:t>
                      </a:r>
                      <a:r>
                        <a:rPr lang="uk-UA" sz="28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, що живе на даху»</a:t>
                      </a:r>
                      <a:endParaRPr lang="ru-RU" sz="28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«</a:t>
                      </a:r>
                      <a:r>
                        <a:rPr lang="uk-UA" sz="2800" b="1" dirty="0" err="1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Мауглі</a:t>
                      </a:r>
                      <a:r>
                        <a:rPr lang="uk-UA" sz="28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»</a:t>
                      </a:r>
                      <a:endParaRPr lang="ru-RU" sz="28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«Біда навчить»</a:t>
                      </a:r>
                      <a:endParaRPr lang="ru-RU" sz="28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«Лисичка-кума»</a:t>
                      </a:r>
                      <a:endParaRPr lang="ru-RU" sz="28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гадкий-утенок-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20" y="2285992"/>
            <a:ext cx="4191000" cy="27051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286116" y="500042"/>
            <a:ext cx="23574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b="1" dirty="0" smtClean="0">
                <a:latin typeface="Times New Roman" pitchFamily="18" charset="0"/>
                <a:cs typeface="Times New Roman" pitchFamily="18" charset="0"/>
              </a:rPr>
              <a:t>Качка - мати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857884" y="1285860"/>
            <a:ext cx="17859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b="1" dirty="0" smtClean="0">
                <a:latin typeface="Times New Roman" pitchFamily="18" charset="0"/>
                <a:cs typeface="Times New Roman" pitchFamily="18" charset="0"/>
              </a:rPr>
              <a:t>терпляча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929322" y="1857364"/>
            <a:ext cx="15001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b="1" dirty="0" smtClean="0">
                <a:latin typeface="Times New Roman" pitchFamily="18" charset="0"/>
                <a:cs typeface="Times New Roman" pitchFamily="18" charset="0"/>
              </a:rPr>
              <a:t>розумна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643570" y="2428868"/>
            <a:ext cx="20002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b="1" dirty="0" smtClean="0">
                <a:latin typeface="Times New Roman" pitchFamily="18" charset="0"/>
                <a:cs typeface="Times New Roman" pitchFamily="18" charset="0"/>
              </a:rPr>
              <a:t>багато знає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143504" y="3500438"/>
            <a:ext cx="31432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b="1" dirty="0" smtClean="0">
                <a:latin typeface="Times New Roman" pitchFamily="18" charset="0"/>
                <a:cs typeface="Times New Roman" pitchFamily="18" charset="0"/>
              </a:rPr>
              <a:t>мабуть, не молода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715008" y="3000372"/>
            <a:ext cx="17859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b="1" dirty="0" smtClean="0">
                <a:latin typeface="Times New Roman" pitchFamily="18" charset="0"/>
                <a:cs typeface="Times New Roman" pitchFamily="18" charset="0"/>
              </a:rPr>
              <a:t>втомлена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643570" y="4000504"/>
            <a:ext cx="20002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b="1" dirty="0" smtClean="0">
                <a:latin typeface="Times New Roman" pitchFamily="18" charset="0"/>
                <a:cs typeface="Times New Roman" pitchFamily="18" charset="0"/>
              </a:rPr>
              <a:t>досвідчена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715008" y="4572008"/>
            <a:ext cx="17145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b="1" dirty="0" smtClean="0">
                <a:latin typeface="Times New Roman" pitchFamily="18" charset="0"/>
                <a:cs typeface="Times New Roman" pitchFamily="18" charset="0"/>
              </a:rPr>
              <a:t>любляча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214942" y="5143512"/>
            <a:ext cx="271464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b="1" dirty="0" smtClean="0">
                <a:latin typeface="Times New Roman" pitchFamily="18" charset="0"/>
                <a:cs typeface="Times New Roman" pitchFamily="18" charset="0"/>
              </a:rPr>
              <a:t>передбачлива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2" grpId="0"/>
      <p:bldP spid="13" grpId="0"/>
      <p:bldP spid="1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14348" y="571480"/>
            <a:ext cx="78581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b="1" i="1" dirty="0" smtClean="0">
                <a:latin typeface="Times New Roman" pitchFamily="18" charset="0"/>
                <a:cs typeface="Times New Roman" pitchFamily="18" charset="0"/>
              </a:rPr>
              <a:t>Відновіть план першої частини казки 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400" b="1" i="1" dirty="0" err="1" smtClean="0">
                <a:latin typeface="Times New Roman" pitchFamily="18" charset="0"/>
                <a:cs typeface="Times New Roman" pitchFamily="18" charset="0"/>
              </a:rPr>
              <a:t>Гидке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i="1" dirty="0" err="1" smtClean="0">
                <a:latin typeface="Times New Roman" pitchFamily="18" charset="0"/>
                <a:cs typeface="Times New Roman" pitchFamily="18" charset="0"/>
              </a:rPr>
              <a:t>каченя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»</a:t>
            </a:r>
            <a:endParaRPr lang="ru-RU" sz="24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714480" y="4929198"/>
            <a:ext cx="307183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b="1" dirty="0" smtClean="0">
                <a:latin typeface="Times New Roman" pitchFamily="18" charset="0"/>
                <a:cs typeface="Times New Roman" pitchFamily="18" charset="0"/>
              </a:rPr>
              <a:t>Гніздо в лопухах.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714480" y="5929330"/>
            <a:ext cx="378621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b="1" dirty="0" smtClean="0">
                <a:latin typeface="Times New Roman" pitchFamily="18" charset="0"/>
                <a:cs typeface="Times New Roman" pitchFamily="18" charset="0"/>
              </a:rPr>
              <a:t>Народження каченят.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785918" y="3857628"/>
            <a:ext cx="350046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b="1" dirty="0" smtClean="0">
                <a:latin typeface="Times New Roman" pitchFamily="18" charset="0"/>
                <a:cs typeface="Times New Roman" pitchFamily="18" charset="0"/>
              </a:rPr>
              <a:t>Який світ великий!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714480" y="4429132"/>
            <a:ext cx="52864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b="1" dirty="0" smtClean="0">
                <a:latin typeface="Times New Roman" pitchFamily="18" charset="0"/>
                <a:cs typeface="Times New Roman" pitchFamily="18" charset="0"/>
              </a:rPr>
              <a:t>Нарешті тріснуло велике яйце.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714480" y="5429264"/>
            <a:ext cx="32861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b="1" dirty="0" smtClean="0">
                <a:latin typeface="Times New Roman" pitchFamily="18" charset="0"/>
                <a:cs typeface="Times New Roman" pitchFamily="18" charset="0"/>
              </a:rPr>
              <a:t>Купання каченят.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6.61425E-6 L 4.72222E-6 -0.52451 " pathEditMode="relative" ptsTypes="A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73472E-18 2.77521E-7 L -0.03159 -0.59805 " pathEditMode="relative" ptsTypes="AA">
                                      <p:cBhvr>
                                        <p:cTn id="1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11111E-6 -5.78168E-6 L -0.00781 -0.20976 " pathEditMode="relative" ptsTypes="AA">
                                      <p:cBhvr>
                                        <p:cTn id="1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-9.58372E-6 L -0.11024 -0.20976 " pathEditMode="relative" ptsTypes="AA">
                                      <p:cBhvr>
                                        <p:cTn id="1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4.07956E-6 L -0.00782 -0.2833 " pathEditMode="relative" ptsTypes="AA">
                                      <p:cBhvr>
                                        <p:cTn id="22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714612" y="428604"/>
            <a:ext cx="32147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b="1" dirty="0" smtClean="0">
                <a:latin typeface="Times New Roman" pitchFamily="18" charset="0"/>
                <a:cs typeface="Times New Roman" pitchFamily="18" charset="0"/>
              </a:rPr>
              <a:t>Закінчіть речення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14348" y="1571612"/>
            <a:ext cx="7786742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b="1" dirty="0" smtClean="0">
                <a:latin typeface="Times New Roman" pitchFamily="18" charset="0"/>
                <a:cs typeface="Times New Roman" pitchFamily="18" charset="0"/>
              </a:rPr>
              <a:t>Сьогодні на уроці  я дізнався (дізналася) ……</a:t>
            </a:r>
          </a:p>
          <a:p>
            <a:endParaRPr lang="uk-UA" sz="28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2800" b="1" dirty="0" smtClean="0">
                <a:latin typeface="Times New Roman" pitchFamily="18" charset="0"/>
                <a:cs typeface="Times New Roman" pitchFamily="18" charset="0"/>
              </a:rPr>
              <a:t>Мені було цікаво……</a:t>
            </a:r>
          </a:p>
          <a:p>
            <a:endParaRPr lang="uk-UA" sz="28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2800" b="1" dirty="0" smtClean="0">
                <a:latin typeface="Times New Roman" pitchFamily="18" charset="0"/>
                <a:cs typeface="Times New Roman" pitchFamily="18" charset="0"/>
              </a:rPr>
              <a:t>Тепер я знаю, що …..</a:t>
            </a:r>
          </a:p>
          <a:p>
            <a:endParaRPr lang="uk-UA" sz="28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2800" b="1" dirty="0" smtClean="0">
                <a:latin typeface="Times New Roman" pitchFamily="18" charset="0"/>
                <a:cs typeface="Times New Roman" pitchFamily="18" charset="0"/>
              </a:rPr>
              <a:t>Я хочу …..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Дюймовочка_туц.pn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714348" y="285728"/>
            <a:ext cx="2561561" cy="1785950"/>
          </a:xfrm>
        </p:spPr>
      </p:pic>
      <p:pic>
        <p:nvPicPr>
          <p:cNvPr id="5" name="Рисунок 4" descr="Без названия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00496" y="1093385"/>
            <a:ext cx="1785950" cy="2405942"/>
          </a:xfrm>
          <a:prstGeom prst="rect">
            <a:avLst/>
          </a:prstGeom>
        </p:spPr>
      </p:pic>
      <p:pic>
        <p:nvPicPr>
          <p:cNvPr id="6" name="Рисунок 5" descr="snezh_korol-500x280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14282" y="4429132"/>
            <a:ext cx="3444332" cy="1928826"/>
          </a:xfrm>
          <a:prstGeom prst="rect">
            <a:avLst/>
          </a:prstGeom>
        </p:spPr>
      </p:pic>
      <p:pic>
        <p:nvPicPr>
          <p:cNvPr id="7" name="Рисунок 6" descr="rusalka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715140" y="1071546"/>
            <a:ext cx="1688534" cy="2321736"/>
          </a:xfrm>
          <a:prstGeom prst="rect">
            <a:avLst/>
          </a:prstGeom>
        </p:spPr>
      </p:pic>
      <p:pic>
        <p:nvPicPr>
          <p:cNvPr id="8" name="Рисунок 7" descr="kresalo1_140210.jpg"/>
          <p:cNvPicPr>
            <a:picLocks noChangeAspect="1"/>
          </p:cNvPicPr>
          <p:nvPr/>
        </p:nvPicPr>
        <p:blipFill>
          <a:blip r:embed="rId7" cstate="print"/>
          <a:srcRect t="4058" r="5536" b="5299"/>
          <a:stretch>
            <a:fillRect/>
          </a:stretch>
        </p:blipFill>
        <p:spPr>
          <a:xfrm>
            <a:off x="7000892" y="4143380"/>
            <a:ext cx="1643074" cy="2150548"/>
          </a:xfrm>
          <a:prstGeom prst="rect">
            <a:avLst/>
          </a:prstGeom>
        </p:spPr>
      </p:pic>
      <p:pic>
        <p:nvPicPr>
          <p:cNvPr id="9" name="Рисунок 8" descr="maxresdefault.jpg"/>
          <p:cNvPicPr>
            <a:picLocks noChangeAspect="1"/>
          </p:cNvPicPr>
          <p:nvPr/>
        </p:nvPicPr>
        <p:blipFill>
          <a:blip r:embed="rId8"/>
          <a:srcRect l="10156" r="10156"/>
          <a:stretch>
            <a:fillRect/>
          </a:stretch>
        </p:blipFill>
        <p:spPr>
          <a:xfrm>
            <a:off x="285720" y="2143116"/>
            <a:ext cx="2643206" cy="1865779"/>
          </a:xfrm>
          <a:prstGeom prst="rect">
            <a:avLst/>
          </a:prstGeom>
        </p:spPr>
      </p:pic>
      <p:pic>
        <p:nvPicPr>
          <p:cNvPr id="10" name="Рисунок 9" descr="38877a2af6ea.jp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286248" y="4143380"/>
            <a:ext cx="1785950" cy="2321736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3000364" y="357166"/>
            <a:ext cx="59293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b="1" i="1" dirty="0" smtClean="0">
                <a:latin typeface="Times New Roman" pitchFamily="18" charset="0"/>
                <a:cs typeface="Times New Roman" pitchFamily="18" charset="0"/>
              </a:rPr>
              <a:t>            До яких казок ці ілюстрації ?</a:t>
            </a:r>
            <a:endParaRPr lang="ru-RU" sz="28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14282" y="285728"/>
            <a:ext cx="23574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uk-UA" sz="2400" b="1" i="1" dirty="0" smtClean="0">
                <a:latin typeface="Times New Roman" pitchFamily="18" charset="0"/>
                <a:cs typeface="Times New Roman" pitchFamily="18" charset="0"/>
              </a:rPr>
              <a:t>Дюймовочка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»</a:t>
            </a:r>
            <a:endParaRPr lang="ru-RU" sz="24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14348" y="3929066"/>
            <a:ext cx="13573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Зозуля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»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57158" y="6215082"/>
            <a:ext cx="27860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400" b="1" i="1" dirty="0" err="1" smtClean="0">
                <a:latin typeface="Times New Roman" pitchFamily="18" charset="0"/>
                <a:cs typeface="Times New Roman" pitchFamily="18" charset="0"/>
              </a:rPr>
              <a:t>Снігова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i="1" dirty="0" err="1" smtClean="0">
                <a:latin typeface="Times New Roman" pitchFamily="18" charset="0"/>
                <a:cs typeface="Times New Roman" pitchFamily="18" charset="0"/>
              </a:rPr>
              <a:t>історія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»</a:t>
            </a:r>
            <a:endParaRPr lang="ru-RU" sz="24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214810" y="6215082"/>
            <a:ext cx="17859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uk-UA" sz="2400" b="1" i="1" dirty="0" smtClean="0">
                <a:latin typeface="Times New Roman" pitchFamily="18" charset="0"/>
                <a:cs typeface="Times New Roman" pitchFamily="18" charset="0"/>
              </a:rPr>
              <a:t>Дикі гуси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»</a:t>
            </a:r>
            <a:endParaRPr lang="ru-RU" sz="24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 rot="10800000" flipV="1">
            <a:off x="6929454" y="6215082"/>
            <a:ext cx="164307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«Кресало»</a:t>
            </a:r>
            <a:endParaRPr lang="ru-RU" sz="24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357554" y="3357562"/>
            <a:ext cx="321471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400" b="1" i="1" dirty="0" err="1" smtClean="0">
                <a:latin typeface="Times New Roman" pitchFamily="18" charset="0"/>
                <a:cs typeface="Times New Roman" pitchFamily="18" charset="0"/>
              </a:rPr>
              <a:t>Стійкий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 солдатик»</a:t>
            </a:r>
            <a:endParaRPr lang="ru-RU" sz="24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6429388" y="3357562"/>
            <a:ext cx="250033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«Казка про </a:t>
            </a:r>
            <a:r>
              <a:rPr lang="ru-RU" sz="2400" b="1" i="1" dirty="0" err="1" smtClean="0">
                <a:latin typeface="Times New Roman" pitchFamily="18" charset="0"/>
                <a:cs typeface="Times New Roman" pitchFamily="18" charset="0"/>
              </a:rPr>
              <a:t>вірну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i="1" dirty="0" err="1" smtClean="0">
                <a:latin typeface="Times New Roman" pitchFamily="18" charset="0"/>
                <a:cs typeface="Times New Roman" pitchFamily="18" charset="0"/>
              </a:rPr>
              <a:t>любов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»</a:t>
            </a:r>
            <a:endParaRPr lang="ru-RU" sz="24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714348" y="3929066"/>
            <a:ext cx="164307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Соловей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»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3214678" y="3357562"/>
            <a:ext cx="321471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400" b="1" i="1" dirty="0" err="1" smtClean="0">
                <a:latin typeface="Times New Roman" pitchFamily="18" charset="0"/>
                <a:cs typeface="Times New Roman" pitchFamily="18" charset="0"/>
              </a:rPr>
              <a:t>Стійкий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i="1" dirty="0" err="1" smtClean="0">
                <a:latin typeface="Times New Roman" pitchFamily="18" charset="0"/>
                <a:cs typeface="Times New Roman" pitchFamily="18" charset="0"/>
              </a:rPr>
              <a:t>олов</a:t>
            </a:r>
            <a:r>
              <a:rPr lang="en-US" sz="2400" b="1" i="1" dirty="0" smtClean="0">
                <a:latin typeface="Times New Roman" pitchFamily="18" charset="0"/>
                <a:cs typeface="Times New Roman" pitchFamily="18" charset="0"/>
              </a:rPr>
              <a:t>’</a:t>
            </a:r>
            <a:r>
              <a:rPr lang="uk-UA" sz="2400" b="1" i="1" dirty="0" err="1" smtClean="0">
                <a:latin typeface="Times New Roman" pitchFamily="18" charset="0"/>
                <a:cs typeface="Times New Roman" pitchFamily="18" charset="0"/>
              </a:rPr>
              <a:t>яний</a:t>
            </a:r>
            <a:r>
              <a:rPr lang="uk-UA" sz="24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солдатик»</a:t>
            </a:r>
            <a:endParaRPr lang="ru-RU" sz="24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6429388" y="3357562"/>
            <a:ext cx="25002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400" b="1" i="1" dirty="0" err="1" smtClean="0">
                <a:latin typeface="Times New Roman" pitchFamily="18" charset="0"/>
                <a:cs typeface="Times New Roman" pitchFamily="18" charset="0"/>
              </a:rPr>
              <a:t>Русалонька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»</a:t>
            </a:r>
            <a:endParaRPr lang="ru-RU" sz="24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357158" y="6215082"/>
            <a:ext cx="27860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400" b="1" i="1" dirty="0" err="1" smtClean="0">
                <a:latin typeface="Times New Roman" pitchFamily="18" charset="0"/>
                <a:cs typeface="Times New Roman" pitchFamily="18" charset="0"/>
              </a:rPr>
              <a:t>Снігова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 королева»</a:t>
            </a:r>
            <a:endParaRPr lang="ru-RU" sz="24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4214810" y="6215082"/>
            <a:ext cx="21431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uk-UA" sz="2400" b="1" i="1" dirty="0" smtClean="0">
                <a:latin typeface="Times New Roman" pitchFamily="18" charset="0"/>
                <a:cs typeface="Times New Roman" pitchFamily="18" charset="0"/>
              </a:rPr>
              <a:t>Дикі лебеді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»</a:t>
            </a:r>
            <a:endParaRPr lang="ru-RU" sz="2400" b="1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5" grpId="0"/>
      <p:bldP spid="16" grpId="0"/>
      <p:bldP spid="20" grpId="0"/>
      <p:bldP spid="21" grpId="0"/>
      <p:bldP spid="22" grpId="0"/>
      <p:bldP spid="24" grpId="0"/>
      <p:bldP spid="25" grpId="0"/>
      <p:bldP spid="26" grpId="0"/>
      <p:bldP spid="2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928926" y="571480"/>
            <a:ext cx="27146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b="1" i="1" dirty="0" smtClean="0">
                <a:latin typeface="Times New Roman" pitchFamily="18" charset="0"/>
                <a:cs typeface="Times New Roman" pitchFamily="18" charset="0"/>
              </a:rPr>
              <a:t>Відновіть вірш</a:t>
            </a:r>
            <a:endParaRPr lang="ru-RU" sz="28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357686" y="2857496"/>
            <a:ext cx="43577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b="1" dirty="0" smtClean="0">
                <a:latin typeface="Times New Roman" pitchFamily="18" charset="0"/>
                <a:cs typeface="Times New Roman" pitchFamily="18" charset="0"/>
              </a:rPr>
              <a:t>Він багато перестраждав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4786314" y="1500174"/>
            <a:ext cx="38576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b="1" dirty="0" smtClean="0">
                <a:latin typeface="Times New Roman" pitchFamily="18" charset="0"/>
                <a:cs typeface="Times New Roman" pitchFamily="18" charset="0"/>
              </a:rPr>
              <a:t>і нарешті гарним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став.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4929190" y="2143116"/>
            <a:ext cx="34290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b="1" dirty="0" smtClean="0">
                <a:latin typeface="Times New Roman" pitchFamily="18" charset="0"/>
                <a:cs typeface="Times New Roman" pitchFamily="18" charset="0"/>
              </a:rPr>
              <a:t>Але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не </a:t>
            </a:r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загордився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,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3500430" y="3571876"/>
            <a:ext cx="52864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бо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добрим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серцем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народився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6248" y="2143116"/>
            <a:ext cx="4705352" cy="3937009"/>
          </a:xfrm>
        </p:spPr>
        <p:txBody>
          <a:bodyPr>
            <a:normAutofit fontScale="85000" lnSpcReduction="20000"/>
          </a:bodyPr>
          <a:lstStyle/>
          <a:p>
            <a:pPr>
              <a:lnSpc>
                <a:spcPct val="150000"/>
              </a:lnSpc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Де </a:t>
            </a:r>
            <a:r>
              <a:rPr lang="ru-RU" sz="28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коли </a:t>
            </a:r>
            <a:r>
              <a:rPr lang="ru-RU" sz="28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народився</a:t>
            </a:r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славетний</a:t>
            </a:r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казкар</a:t>
            </a:r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pPr>
              <a:lnSpc>
                <a:spcPct val="150000"/>
              </a:lnSpc>
            </a:pPr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Яка в </a:t>
            </a:r>
            <a:r>
              <a:rPr lang="ru-RU" sz="28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нього</a:t>
            </a:r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була</a:t>
            </a:r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родина?</a:t>
            </a:r>
          </a:p>
          <a:p>
            <a:pPr>
              <a:lnSpc>
                <a:spcPct val="150000"/>
              </a:lnSpc>
            </a:pPr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Коли </a:t>
            </a:r>
            <a:r>
              <a:rPr lang="ru-RU" sz="28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він</a:t>
            </a:r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почав </a:t>
            </a:r>
            <a:r>
              <a:rPr lang="ru-RU" sz="28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працювати</a:t>
            </a:r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pPr>
              <a:lnSpc>
                <a:spcPct val="150000"/>
              </a:lnSpc>
            </a:pPr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Чим </a:t>
            </a:r>
            <a:r>
              <a:rPr lang="ru-RU" sz="28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найбільше</a:t>
            </a:r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захоплювався</a:t>
            </a:r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ru-RU" sz="28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житті</a:t>
            </a:r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pPr>
              <a:lnSpc>
                <a:spcPct val="150000"/>
              </a:lnSpc>
            </a:pPr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Як </a:t>
            </a:r>
            <a:r>
              <a:rPr lang="ru-RU" sz="28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увіковічене</a:t>
            </a:r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його</a:t>
            </a:r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ім’я</a:t>
            </a:r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endParaRPr lang="ru-RU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000232" y="428604"/>
            <a:ext cx="492922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Ганс Крістіан Андерсен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1428736"/>
            <a:ext cx="3873431" cy="5099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skazkiand1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500034" y="2857496"/>
            <a:ext cx="3025775" cy="3716337"/>
          </a:xfrm>
          <a:prstGeom prst="rect">
            <a:avLst/>
          </a:prstGeom>
        </p:spPr>
      </p:pic>
      <p:pic>
        <p:nvPicPr>
          <p:cNvPr id="5" name="Picture 8" descr="009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3"/>
          <a:srcRect/>
          <a:stretch>
            <a:fillRect/>
          </a:stretch>
        </p:blipFill>
        <p:spPr>
          <a:xfrm>
            <a:off x="3929058" y="3429000"/>
            <a:ext cx="2232025" cy="3168650"/>
          </a:xfrm>
          <a:prstGeom prst="rect">
            <a:avLst/>
          </a:prstGeom>
        </p:spPr>
      </p:pic>
      <p:pic>
        <p:nvPicPr>
          <p:cNvPr id="6" name="Picture 9" descr="008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4"/>
          <a:srcRect/>
          <a:stretch>
            <a:fillRect/>
          </a:stretch>
        </p:blipFill>
        <p:spPr>
          <a:xfrm>
            <a:off x="6643702" y="3429000"/>
            <a:ext cx="2232025" cy="3168650"/>
          </a:xfrm>
          <a:prstGeom prst="rect">
            <a:avLst/>
          </a:prstGeom>
        </p:spPr>
      </p:pic>
      <p:pic>
        <p:nvPicPr>
          <p:cNvPr id="7" name="Picture 10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214810" y="214290"/>
            <a:ext cx="4719910" cy="30003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TextBox 7"/>
          <p:cNvSpPr txBox="1"/>
          <p:nvPr/>
        </p:nvSpPr>
        <p:spPr>
          <a:xfrm>
            <a:off x="285720" y="642918"/>
            <a:ext cx="385765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Будинок – музей в місті</a:t>
            </a:r>
          </a:p>
          <a:p>
            <a:pPr algn="ctr"/>
            <a:r>
              <a:rPr lang="uk-UA" sz="2400" b="1" dirty="0" err="1" smtClean="0">
                <a:latin typeface="Times New Roman" pitchFamily="18" charset="0"/>
                <a:cs typeface="Times New Roman" pitchFamily="18" charset="0"/>
              </a:rPr>
              <a:t>Оденсе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медаль Андерсена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214282" y="214290"/>
            <a:ext cx="2288017" cy="2357454"/>
          </a:xfrm>
        </p:spPr>
      </p:pic>
      <p:sp>
        <p:nvSpPr>
          <p:cNvPr id="5" name="TextBox 4"/>
          <p:cNvSpPr txBox="1"/>
          <p:nvPr/>
        </p:nvSpPr>
        <p:spPr>
          <a:xfrm>
            <a:off x="2500298" y="357166"/>
            <a:ext cx="64294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b="1" i="1" dirty="0" smtClean="0">
                <a:latin typeface="Times New Roman" pitchFamily="18" charset="0"/>
                <a:cs typeface="Times New Roman" pitchFamily="18" charset="0"/>
              </a:rPr>
              <a:t>Шанування славетного казкаря у світі</a:t>
            </a:r>
            <a:endParaRPr lang="ru-RU" sz="2800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Рисунок 6" descr="200px-Копенгаген-5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86512" y="1071546"/>
            <a:ext cx="2540000" cy="3390900"/>
          </a:xfrm>
          <a:prstGeom prst="rect">
            <a:avLst/>
          </a:prstGeom>
        </p:spPr>
      </p:pic>
      <p:pic>
        <p:nvPicPr>
          <p:cNvPr id="9" name="Рисунок 8" descr="lid_pamyatniki_geroyam_andersena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28794" y="4000504"/>
            <a:ext cx="4269964" cy="2652715"/>
          </a:xfrm>
          <a:prstGeom prst="rect">
            <a:avLst/>
          </a:prstGeom>
        </p:spPr>
      </p:pic>
      <p:pic>
        <p:nvPicPr>
          <p:cNvPr id="6" name="Picture 6" descr="025"/>
          <p:cNvPicPr>
            <a:picLocks noChangeAspect="1" noChangeArrowheads="1"/>
          </p:cNvPicPr>
          <p:nvPr/>
        </p:nvPicPr>
        <p:blipFill>
          <a:blip r:embed="rId5"/>
          <a:srcRect r="9059"/>
          <a:stretch>
            <a:fillRect/>
          </a:stretch>
        </p:blipFill>
        <p:spPr>
          <a:xfrm>
            <a:off x="2928926" y="1071546"/>
            <a:ext cx="2500330" cy="3448057"/>
          </a:xfrm>
          <a:prstGeom prst="rect">
            <a:avLst/>
          </a:prstGeom>
        </p:spPr>
      </p:pic>
      <p:pic>
        <p:nvPicPr>
          <p:cNvPr id="10" name="Рисунок 9" descr="img3.jpg"/>
          <p:cNvPicPr>
            <a:picLocks noChangeAspect="1"/>
          </p:cNvPicPr>
          <p:nvPr/>
        </p:nvPicPr>
        <p:blipFill>
          <a:blip r:embed="rId6"/>
          <a:srcRect l="10000" r="26667"/>
          <a:stretch>
            <a:fillRect/>
          </a:stretch>
        </p:blipFill>
        <p:spPr>
          <a:xfrm>
            <a:off x="214282" y="3071810"/>
            <a:ext cx="1662731" cy="3500462"/>
          </a:xfrm>
          <a:prstGeom prst="rect">
            <a:avLst/>
          </a:prstGeom>
        </p:spPr>
      </p:pic>
      <p:pic>
        <p:nvPicPr>
          <p:cNvPr id="11" name="Рисунок 10" descr="pamyatnik_dyuymovochke.jpg"/>
          <p:cNvPicPr>
            <a:picLocks noChangeAspect="1"/>
          </p:cNvPicPr>
          <p:nvPr/>
        </p:nvPicPr>
        <p:blipFill>
          <a:blip r:embed="rId7"/>
          <a:srcRect l="26562" r="29375"/>
          <a:stretch>
            <a:fillRect/>
          </a:stretch>
        </p:blipFill>
        <p:spPr>
          <a:xfrm>
            <a:off x="7072330" y="4214818"/>
            <a:ext cx="1643074" cy="2484404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71538" y="928670"/>
            <a:ext cx="7072362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800" b="1" dirty="0" smtClean="0">
                <a:latin typeface="Times New Roman" pitchFamily="18" charset="0"/>
                <a:cs typeface="Times New Roman" pitchFamily="18" charset="0"/>
              </a:rPr>
              <a:t>Тест</a:t>
            </a:r>
          </a:p>
          <a:p>
            <a:pPr algn="ctr"/>
            <a:r>
              <a:rPr lang="uk-UA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uk-UA" sz="2800" b="1" dirty="0" smtClean="0">
                <a:latin typeface="Times New Roman" pitchFamily="18" charset="0"/>
                <a:cs typeface="Times New Roman" pitchFamily="18" charset="0"/>
              </a:rPr>
              <a:t>Життя та творчість Г. К. Андерсена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»</a:t>
            </a:r>
          </a:p>
          <a:p>
            <a:pPr algn="ctr"/>
            <a:endParaRPr lang="uk-UA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286248" y="2643182"/>
            <a:ext cx="5715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b="1" dirty="0" smtClean="0">
                <a:latin typeface="Times New Roman" pitchFamily="18" charset="0"/>
                <a:cs typeface="Times New Roman" pitchFamily="18" charset="0"/>
              </a:rPr>
              <a:t>А.</a:t>
            </a:r>
            <a:endParaRPr lang="ru-RU" sz="2800" dirty="0"/>
          </a:p>
        </p:txBody>
      </p:sp>
      <p:sp>
        <p:nvSpPr>
          <p:cNvPr id="5" name="TextBox 4"/>
          <p:cNvSpPr txBox="1"/>
          <p:nvPr/>
        </p:nvSpPr>
        <p:spPr>
          <a:xfrm>
            <a:off x="4929190" y="2643182"/>
            <a:ext cx="5715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b="1" dirty="0" smtClean="0">
                <a:latin typeface="Times New Roman" pitchFamily="18" charset="0"/>
                <a:cs typeface="Times New Roman" pitchFamily="18" charset="0"/>
              </a:rPr>
              <a:t>Б.</a:t>
            </a:r>
            <a:endParaRPr lang="ru-RU" sz="2800" dirty="0"/>
          </a:p>
        </p:txBody>
      </p:sp>
      <p:sp>
        <p:nvSpPr>
          <p:cNvPr id="6" name="TextBox 5"/>
          <p:cNvSpPr txBox="1"/>
          <p:nvPr/>
        </p:nvSpPr>
        <p:spPr>
          <a:xfrm>
            <a:off x="4286248" y="3071810"/>
            <a:ext cx="5715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b="1" dirty="0" smtClean="0">
                <a:latin typeface="Times New Roman" pitchFamily="18" charset="0"/>
                <a:cs typeface="Times New Roman" pitchFamily="18" charset="0"/>
              </a:rPr>
              <a:t>А.</a:t>
            </a:r>
            <a:endParaRPr lang="ru-RU" sz="2800" dirty="0"/>
          </a:p>
        </p:txBody>
      </p:sp>
      <p:sp>
        <p:nvSpPr>
          <p:cNvPr id="7" name="TextBox 6"/>
          <p:cNvSpPr txBox="1"/>
          <p:nvPr/>
        </p:nvSpPr>
        <p:spPr>
          <a:xfrm>
            <a:off x="4929190" y="3071810"/>
            <a:ext cx="5715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b="1" dirty="0" smtClean="0">
                <a:latin typeface="Times New Roman" pitchFamily="18" charset="0"/>
                <a:cs typeface="Times New Roman" pitchFamily="18" charset="0"/>
              </a:rPr>
              <a:t>Б.</a:t>
            </a:r>
            <a:endParaRPr lang="ru-RU" sz="2800" dirty="0"/>
          </a:p>
        </p:txBody>
      </p:sp>
      <p:sp>
        <p:nvSpPr>
          <p:cNvPr id="8" name="TextBox 7"/>
          <p:cNvSpPr txBox="1"/>
          <p:nvPr/>
        </p:nvSpPr>
        <p:spPr>
          <a:xfrm>
            <a:off x="4286248" y="3500438"/>
            <a:ext cx="5715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b="1" dirty="0" smtClean="0">
                <a:latin typeface="Times New Roman" pitchFamily="18" charset="0"/>
                <a:cs typeface="Times New Roman" pitchFamily="18" charset="0"/>
              </a:rPr>
              <a:t>А.</a:t>
            </a:r>
            <a:endParaRPr lang="ru-RU" sz="2800" dirty="0"/>
          </a:p>
        </p:txBody>
      </p:sp>
      <p:sp>
        <p:nvSpPr>
          <p:cNvPr id="9" name="TextBox 8"/>
          <p:cNvSpPr txBox="1"/>
          <p:nvPr/>
        </p:nvSpPr>
        <p:spPr>
          <a:xfrm>
            <a:off x="4929190" y="3500438"/>
            <a:ext cx="5715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b="1" dirty="0" smtClean="0">
                <a:latin typeface="Times New Roman" pitchFamily="18" charset="0"/>
                <a:cs typeface="Times New Roman" pitchFamily="18" charset="0"/>
              </a:rPr>
              <a:t>Б.</a:t>
            </a:r>
            <a:endParaRPr lang="ru-RU" sz="2800" dirty="0"/>
          </a:p>
        </p:txBody>
      </p:sp>
      <p:sp>
        <p:nvSpPr>
          <p:cNvPr id="10" name="TextBox 9"/>
          <p:cNvSpPr txBox="1"/>
          <p:nvPr/>
        </p:nvSpPr>
        <p:spPr>
          <a:xfrm>
            <a:off x="4286248" y="3929066"/>
            <a:ext cx="5715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b="1" dirty="0" smtClean="0">
                <a:latin typeface="Times New Roman" pitchFamily="18" charset="0"/>
                <a:cs typeface="Times New Roman" pitchFamily="18" charset="0"/>
              </a:rPr>
              <a:t>А.</a:t>
            </a:r>
            <a:endParaRPr lang="ru-RU" sz="2800" dirty="0"/>
          </a:p>
        </p:txBody>
      </p:sp>
      <p:sp>
        <p:nvSpPr>
          <p:cNvPr id="11" name="TextBox 10"/>
          <p:cNvSpPr txBox="1"/>
          <p:nvPr/>
        </p:nvSpPr>
        <p:spPr>
          <a:xfrm>
            <a:off x="4929190" y="3929066"/>
            <a:ext cx="5715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b="1" dirty="0" smtClean="0">
                <a:latin typeface="Times New Roman" pitchFamily="18" charset="0"/>
                <a:cs typeface="Times New Roman" pitchFamily="18" charset="0"/>
              </a:rPr>
              <a:t>Б.</a:t>
            </a:r>
            <a:endParaRPr lang="ru-RU" sz="2800" dirty="0"/>
          </a:p>
        </p:txBody>
      </p:sp>
      <p:sp>
        <p:nvSpPr>
          <p:cNvPr id="12" name="TextBox 11"/>
          <p:cNvSpPr txBox="1"/>
          <p:nvPr/>
        </p:nvSpPr>
        <p:spPr>
          <a:xfrm>
            <a:off x="4286248" y="4357694"/>
            <a:ext cx="5715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b="1" dirty="0" smtClean="0">
                <a:latin typeface="Times New Roman" pitchFamily="18" charset="0"/>
                <a:cs typeface="Times New Roman" pitchFamily="18" charset="0"/>
              </a:rPr>
              <a:t>А.</a:t>
            </a:r>
            <a:endParaRPr lang="ru-RU" sz="2800" dirty="0"/>
          </a:p>
        </p:txBody>
      </p:sp>
      <p:sp>
        <p:nvSpPr>
          <p:cNvPr id="13" name="TextBox 12"/>
          <p:cNvSpPr txBox="1"/>
          <p:nvPr/>
        </p:nvSpPr>
        <p:spPr>
          <a:xfrm>
            <a:off x="4929190" y="4357694"/>
            <a:ext cx="5715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b="1" dirty="0" smtClean="0">
                <a:latin typeface="Times New Roman" pitchFamily="18" charset="0"/>
                <a:cs typeface="Times New Roman" pitchFamily="18" charset="0"/>
              </a:rPr>
              <a:t>Б.</a:t>
            </a:r>
            <a:endParaRPr lang="ru-RU" sz="2800" dirty="0"/>
          </a:p>
        </p:txBody>
      </p:sp>
      <p:sp>
        <p:nvSpPr>
          <p:cNvPr id="16" name="TextBox 15"/>
          <p:cNvSpPr txBox="1"/>
          <p:nvPr/>
        </p:nvSpPr>
        <p:spPr>
          <a:xfrm>
            <a:off x="3786182" y="2643182"/>
            <a:ext cx="571504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b="1" dirty="0" smtClean="0">
                <a:latin typeface="Times New Roman" pitchFamily="18" charset="0"/>
                <a:cs typeface="Times New Roman" pitchFamily="18" charset="0"/>
              </a:rPr>
              <a:t>1)</a:t>
            </a:r>
          </a:p>
          <a:p>
            <a:r>
              <a:rPr lang="uk-UA" sz="2800" b="1" dirty="0" smtClean="0">
                <a:latin typeface="Times New Roman" pitchFamily="18" charset="0"/>
                <a:cs typeface="Times New Roman" pitchFamily="18" charset="0"/>
              </a:rPr>
              <a:t>2)</a:t>
            </a:r>
          </a:p>
          <a:p>
            <a:r>
              <a:rPr lang="uk-UA" sz="2800" b="1" dirty="0" smtClean="0">
                <a:latin typeface="Times New Roman" pitchFamily="18" charset="0"/>
                <a:cs typeface="Times New Roman" pitchFamily="18" charset="0"/>
              </a:rPr>
              <a:t>3)</a:t>
            </a:r>
          </a:p>
          <a:p>
            <a:r>
              <a:rPr lang="uk-UA" sz="2800" b="1" dirty="0" smtClean="0">
                <a:latin typeface="Times New Roman" pitchFamily="18" charset="0"/>
                <a:cs typeface="Times New Roman" pitchFamily="18" charset="0"/>
              </a:rPr>
              <a:t>4)</a:t>
            </a:r>
          </a:p>
          <a:p>
            <a:r>
              <a:rPr lang="uk-UA" sz="2800" b="1" dirty="0" smtClean="0">
                <a:latin typeface="Times New Roman" pitchFamily="18" charset="0"/>
                <a:cs typeface="Times New Roman" pitchFamily="18" charset="0"/>
              </a:rPr>
              <a:t>5)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9" grpId="0"/>
      <p:bldP spid="10" grpId="0"/>
      <p:bldP spid="1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google-play-app_3062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596" y="2357430"/>
            <a:ext cx="3724284" cy="3724284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500034" y="1142984"/>
            <a:ext cx="378621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b="1" dirty="0" smtClean="0">
                <a:latin typeface="Times New Roman" pitchFamily="18" charset="0"/>
                <a:cs typeface="Times New Roman" pitchFamily="18" charset="0"/>
              </a:rPr>
              <a:t>Казка Г. К. Андерсена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500562" y="2071678"/>
            <a:ext cx="385765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7200" b="1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uk-UA" sz="7200" b="1" dirty="0" smtClean="0">
                <a:latin typeface="Times New Roman" pitchFamily="18" charset="0"/>
                <a:cs typeface="Times New Roman" pitchFamily="18" charset="0"/>
              </a:rPr>
              <a:t>Гидке </a:t>
            </a:r>
          </a:p>
          <a:p>
            <a:pPr algn="ctr"/>
            <a:r>
              <a:rPr lang="uk-UA" sz="7200" b="1" dirty="0" smtClean="0">
                <a:latin typeface="Times New Roman" pitchFamily="18" charset="0"/>
                <a:cs typeface="Times New Roman" pitchFamily="18" charset="0"/>
              </a:rPr>
              <a:t>каченя</a:t>
            </a:r>
            <a:r>
              <a:rPr lang="ru-RU" sz="7200" b="1" dirty="0" smtClean="0">
                <a:latin typeface="Times New Roman" pitchFamily="18" charset="0"/>
                <a:cs typeface="Times New Roman" pitchFamily="18" charset="0"/>
              </a:rPr>
              <a:t>»</a:t>
            </a:r>
            <a:endParaRPr lang="ru-RU" sz="72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500034" y="1071546"/>
            <a:ext cx="8358246" cy="38164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 smtClean="0"/>
          </a:p>
          <a:p>
            <a:r>
              <a:rPr lang="ru-RU" sz="2800" u="sng" dirty="0" err="1" smtClean="0">
                <a:hlinkClick r:id="rId2" tooltip="Головна"/>
              </a:rPr>
              <a:t>Академічний</a:t>
            </a:r>
            <a:r>
              <a:rPr lang="ru-RU" sz="2800" u="sng" dirty="0" smtClean="0">
                <a:hlinkClick r:id="rId2" tooltip="Головна"/>
              </a:rPr>
              <a:t> </a:t>
            </a:r>
            <a:r>
              <a:rPr lang="ru-RU" sz="2800" u="sng" dirty="0" err="1" smtClean="0">
                <a:hlinkClick r:id="rId2" tooltip="Головна"/>
              </a:rPr>
              <a:t>тлумачний</a:t>
            </a:r>
            <a:r>
              <a:rPr lang="ru-RU" sz="2800" u="sng" dirty="0" smtClean="0">
                <a:hlinkClick r:id="rId2" tooltip="Головна"/>
              </a:rPr>
              <a:t> словник </a:t>
            </a:r>
            <a:endParaRPr lang="ru-RU" sz="2800" dirty="0" smtClean="0"/>
          </a:p>
          <a:p>
            <a:r>
              <a:rPr lang="ru-RU" sz="2800" b="1" dirty="0" smtClean="0"/>
              <a:t>ГИДКИ́Й</a:t>
            </a:r>
            <a:r>
              <a:rPr lang="ru-RU" sz="2800" dirty="0" smtClean="0"/>
              <a:t>, а, е.</a:t>
            </a:r>
          </a:p>
          <a:p>
            <a:r>
              <a:rPr lang="ru-RU" sz="2800" b="1" dirty="0" smtClean="0"/>
              <a:t>1.</a:t>
            </a:r>
            <a:r>
              <a:rPr lang="ru-RU" sz="2800" dirty="0" smtClean="0"/>
              <a:t> </a:t>
            </a:r>
            <a:r>
              <a:rPr lang="ru-RU" sz="2800" dirty="0" err="1" smtClean="0"/>
              <a:t>Такий</a:t>
            </a:r>
            <a:r>
              <a:rPr lang="ru-RU" sz="2800" dirty="0" smtClean="0"/>
              <a:t>, </a:t>
            </a:r>
            <a:r>
              <a:rPr lang="ru-RU" sz="2800" dirty="0" err="1" smtClean="0"/>
              <a:t>що</a:t>
            </a:r>
            <a:r>
              <a:rPr lang="ru-RU" sz="2800" dirty="0" smtClean="0"/>
              <a:t> </a:t>
            </a:r>
            <a:r>
              <a:rPr lang="ru-RU" sz="2800" dirty="0" err="1" smtClean="0"/>
              <a:t>викликає</a:t>
            </a:r>
            <a:r>
              <a:rPr lang="ru-RU" sz="2800" dirty="0" smtClean="0"/>
              <a:t> </a:t>
            </a:r>
            <a:r>
              <a:rPr lang="ru-RU" sz="2800" dirty="0" err="1" smtClean="0"/>
              <a:t>неприємне</a:t>
            </a:r>
            <a:r>
              <a:rPr lang="ru-RU" sz="2800" dirty="0" smtClean="0"/>
              <a:t>, </a:t>
            </a:r>
            <a:r>
              <a:rPr lang="ru-RU" sz="2800" dirty="0" err="1" smtClean="0"/>
              <a:t>гидливе</a:t>
            </a:r>
            <a:r>
              <a:rPr lang="ru-RU" sz="2800" dirty="0" smtClean="0"/>
              <a:t> </a:t>
            </a:r>
            <a:r>
              <a:rPr lang="ru-RU" sz="2800" dirty="0" err="1" smtClean="0"/>
              <a:t>почуття</a:t>
            </a:r>
            <a:r>
              <a:rPr lang="ru-RU" sz="2800" dirty="0" smtClean="0"/>
              <a:t> (</a:t>
            </a:r>
            <a:r>
              <a:rPr lang="ru-RU" sz="2800" dirty="0" err="1" smtClean="0"/>
              <a:t>виглядом</a:t>
            </a:r>
            <a:r>
              <a:rPr lang="ru-RU" sz="2800" dirty="0" smtClean="0"/>
              <a:t>, смаком </a:t>
            </a:r>
            <a:r>
              <a:rPr lang="ru-RU" sz="2800" dirty="0" err="1" smtClean="0"/>
              <a:t>і</a:t>
            </a:r>
            <a:r>
              <a:rPr lang="ru-RU" sz="2800" dirty="0" smtClean="0"/>
              <a:t> т. </a:t>
            </a:r>
            <a:r>
              <a:rPr lang="ru-RU" sz="2800" dirty="0" err="1" smtClean="0"/>
              <a:t>ін</a:t>
            </a:r>
            <a:r>
              <a:rPr lang="ru-RU" sz="2800" dirty="0" smtClean="0"/>
              <a:t>.); </a:t>
            </a:r>
            <a:r>
              <a:rPr lang="ru-RU" sz="2800" dirty="0" err="1" smtClean="0"/>
              <a:t>бридкий</a:t>
            </a:r>
            <a:r>
              <a:rPr lang="ru-RU" sz="2800" dirty="0" smtClean="0"/>
              <a:t>, </a:t>
            </a:r>
            <a:r>
              <a:rPr lang="ru-RU" sz="2800" dirty="0" err="1" smtClean="0"/>
              <a:t>огидний</a:t>
            </a:r>
            <a:r>
              <a:rPr lang="ru-RU" sz="2800" dirty="0" smtClean="0"/>
              <a:t>.</a:t>
            </a:r>
          </a:p>
          <a:p>
            <a:r>
              <a:rPr lang="ru-RU" sz="2800" dirty="0" smtClean="0"/>
              <a:t> </a:t>
            </a:r>
          </a:p>
          <a:p>
            <a:r>
              <a:rPr lang="ru-RU" sz="2800" b="1" dirty="0" smtClean="0"/>
              <a:t>2.</a:t>
            </a:r>
            <a:r>
              <a:rPr lang="ru-RU" sz="2800" dirty="0" smtClean="0"/>
              <a:t> </a:t>
            </a:r>
            <a:r>
              <a:rPr lang="ru-RU" sz="2800" dirty="0" err="1" smtClean="0"/>
              <a:t>Мерзенний</a:t>
            </a:r>
            <a:r>
              <a:rPr lang="ru-RU" sz="2800" dirty="0" smtClean="0"/>
              <a:t>, </a:t>
            </a:r>
            <a:r>
              <a:rPr lang="ru-RU" sz="2800" dirty="0" err="1" smtClean="0"/>
              <a:t>паскудний</a:t>
            </a:r>
            <a:r>
              <a:rPr lang="ru-RU" sz="2800" dirty="0" smtClean="0"/>
              <a:t>, </a:t>
            </a:r>
            <a:r>
              <a:rPr lang="ru-RU" sz="2800" dirty="0" err="1" smtClean="0"/>
              <a:t>підлий</a:t>
            </a:r>
            <a:r>
              <a:rPr lang="ru-RU" sz="2800" dirty="0" smtClean="0"/>
              <a:t>. </a:t>
            </a:r>
          </a:p>
          <a:p>
            <a:endParaRPr lang="ru-RU" sz="2800" dirty="0" smtClean="0"/>
          </a:p>
          <a:p>
            <a:r>
              <a:rPr lang="ru-RU" sz="2800" b="1" dirty="0" smtClean="0"/>
              <a:t>3.</a:t>
            </a:r>
            <a:r>
              <a:rPr lang="ru-RU" sz="2800" dirty="0" smtClean="0"/>
              <a:t> </a:t>
            </a:r>
            <a:r>
              <a:rPr lang="ru-RU" sz="2800" dirty="0" err="1" smtClean="0"/>
              <a:t>розм</a:t>
            </a:r>
            <a:r>
              <a:rPr lang="ru-RU" sz="2800" dirty="0" smtClean="0"/>
              <a:t>. Те </a:t>
            </a:r>
            <a:r>
              <a:rPr lang="ru-RU" sz="2800" dirty="0" err="1" smtClean="0"/>
              <a:t>саме</a:t>
            </a:r>
            <a:r>
              <a:rPr lang="ru-RU" sz="2800" dirty="0" smtClean="0"/>
              <a:t>, </a:t>
            </a:r>
            <a:r>
              <a:rPr lang="ru-RU" sz="2800" dirty="0" err="1" smtClean="0"/>
              <a:t>що</a:t>
            </a:r>
            <a:r>
              <a:rPr lang="ru-RU" sz="2800" dirty="0" smtClean="0"/>
              <a:t> </a:t>
            </a:r>
            <a:r>
              <a:rPr lang="ru-RU" sz="2800" u="sng" dirty="0" err="1" smtClean="0">
                <a:hlinkClick r:id="rId3"/>
              </a:rPr>
              <a:t>непристойний</a:t>
            </a:r>
            <a:r>
              <a:rPr lang="ru-RU" sz="2800" dirty="0" smtClean="0"/>
              <a:t>. 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Литейная">
      <a:dk1>
        <a:sysClr val="windowText" lastClr="000000"/>
      </a:dk1>
      <a:lt1>
        <a:sysClr val="window" lastClr="FFFFFF"/>
      </a:lt1>
      <a:dk2>
        <a:srgbClr val="676A55"/>
      </a:dk2>
      <a:lt2>
        <a:srgbClr val="EAEBDE"/>
      </a:lt2>
      <a:accent1>
        <a:srgbClr val="72A376"/>
      </a:accent1>
      <a:accent2>
        <a:srgbClr val="B0CCB0"/>
      </a:accent2>
      <a:accent3>
        <a:srgbClr val="A8CDD7"/>
      </a:accent3>
      <a:accent4>
        <a:srgbClr val="C0BEAF"/>
      </a:accent4>
      <a:accent5>
        <a:srgbClr val="CEC597"/>
      </a:accent5>
      <a:accent6>
        <a:srgbClr val="E8B7B7"/>
      </a:accent6>
      <a:hlink>
        <a:srgbClr val="DB5353"/>
      </a:hlink>
      <a:folHlink>
        <a:srgbClr val="903638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772</TotalTime>
  <Words>300</Words>
  <Application>Microsoft Office PowerPoint</Application>
  <PresentationFormat>Экран (4:3)</PresentationFormat>
  <Paragraphs>92</Paragraphs>
  <Slides>12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8" baseType="lpstr">
      <vt:lpstr>Calibri</vt:lpstr>
      <vt:lpstr>Franklin Gothic Book</vt:lpstr>
      <vt:lpstr>Franklin Gothic Medium</vt:lpstr>
      <vt:lpstr>Times New Roman</vt:lpstr>
      <vt:lpstr>Wingdings 2</vt:lpstr>
      <vt:lpstr>Трек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Admin</cp:lastModifiedBy>
  <cp:revision>46</cp:revision>
  <dcterms:created xsi:type="dcterms:W3CDTF">2018-01-21T21:27:34Z</dcterms:created>
  <dcterms:modified xsi:type="dcterms:W3CDTF">2019-11-10T14:14:56Z</dcterms:modified>
</cp:coreProperties>
</file>